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6" r:id="rId3"/>
    <p:sldId id="262" r:id="rId4"/>
    <p:sldId id="340" r:id="rId5"/>
    <p:sldId id="269" r:id="rId6"/>
    <p:sldId id="342" r:id="rId7"/>
    <p:sldId id="329" r:id="rId8"/>
    <p:sldId id="341" r:id="rId9"/>
    <p:sldId id="343" r:id="rId10"/>
    <p:sldId id="281" r:id="rId11"/>
    <p:sldId id="345" r:id="rId12"/>
    <p:sldId id="258" r:id="rId13"/>
    <p:sldId id="323" r:id="rId14"/>
    <p:sldId id="303" r:id="rId15"/>
    <p:sldId id="333" r:id="rId16"/>
    <p:sldId id="335" r:id="rId17"/>
    <p:sldId id="346" r:id="rId18"/>
    <p:sldId id="280"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CF3243-32B0-48A5-B1EC-E091D31740C5}" type="datetimeFigureOut">
              <a:rPr lang="de-AT" smtClean="0"/>
              <a:t>22.01.2022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90993-7AFE-40DA-9BF1-EB66F0312EF3}" type="slidenum">
              <a:rPr lang="de-AT" smtClean="0"/>
              <a:t>‹Nr.›</a:t>
            </a:fld>
            <a:endParaRPr lang="de-AT"/>
          </a:p>
        </p:txBody>
      </p:sp>
    </p:spTree>
    <p:extLst>
      <p:ext uri="{BB962C8B-B14F-4D97-AF65-F5344CB8AC3E}">
        <p14:creationId xmlns:p14="http://schemas.microsoft.com/office/powerpoint/2010/main" val="3659220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4715E0-AEA4-4CDC-A313-6177B662241E}" type="slidenum">
              <a:rPr lang="de-AT"/>
              <a:pPr/>
              <a:t>2</a:t>
            </a:fld>
            <a:endParaRPr lang="de-AT"/>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a:xfrm>
            <a:off x="898384" y="5118725"/>
            <a:ext cx="4941113" cy="4849318"/>
          </a:xfrm>
        </p:spPr>
        <p:txBody>
          <a:bodyPr/>
          <a:lstStyle/>
          <a:p>
            <a:endParaRPr lang="de-DE"/>
          </a:p>
        </p:txBody>
      </p:sp>
    </p:spTree>
    <p:extLst>
      <p:ext uri="{BB962C8B-B14F-4D97-AF65-F5344CB8AC3E}">
        <p14:creationId xmlns:p14="http://schemas.microsoft.com/office/powerpoint/2010/main" val="3834237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44F04D-9D41-4701-A75D-BE6EA41B5BEA}" type="slidenum">
              <a:rPr lang="de-AT"/>
              <a:pPr/>
              <a:t>5</a:t>
            </a:fld>
            <a:endParaRPr lang="de-AT"/>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xfrm>
            <a:off x="914400" y="4343400"/>
            <a:ext cx="5029200" cy="4114800"/>
          </a:xfrm>
        </p:spPr>
        <p:txBody>
          <a:bodyP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FC9379-0ADF-43AA-B2AF-4BCA7857741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DE357E4E-299C-4E47-AB74-8D1A10C506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143D19F9-33E8-497D-9613-BD959C3C61E5}"/>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5" name="Fußzeilenplatzhalter 4">
            <a:extLst>
              <a:ext uri="{FF2B5EF4-FFF2-40B4-BE49-F238E27FC236}">
                <a16:creationId xmlns:a16="http://schemas.microsoft.com/office/drawing/2014/main" id="{52BE5BF2-C57E-4065-A31B-6A2E83324E8E}"/>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B80169C5-3A0D-4731-8FB8-FE269C8E3B87}"/>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35607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B2617E-74B8-4A0D-A05A-3CE56466DCDC}"/>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9FCEBFA6-47EF-40AE-B189-4C78EFFB1944}"/>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DC95BCB-CB8F-43A4-8446-21B98E479102}"/>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5" name="Fußzeilenplatzhalter 4">
            <a:extLst>
              <a:ext uri="{FF2B5EF4-FFF2-40B4-BE49-F238E27FC236}">
                <a16:creationId xmlns:a16="http://schemas.microsoft.com/office/drawing/2014/main" id="{96DCB967-935B-49D2-8A65-0EE8C7A66DEE}"/>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D9C0ABED-7B97-4DEF-B5C8-FDDEF4BBEF60}"/>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2918772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7508A94-E4A8-42EF-A656-B8BC510C181D}"/>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F7627AA7-5365-4D33-803E-9118F85EE65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8EDE7F7A-5D0E-479B-8636-392643BBC140}"/>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5" name="Fußzeilenplatzhalter 4">
            <a:extLst>
              <a:ext uri="{FF2B5EF4-FFF2-40B4-BE49-F238E27FC236}">
                <a16:creationId xmlns:a16="http://schemas.microsoft.com/office/drawing/2014/main" id="{D7B7C93B-E09B-43A1-98A1-901C9731F0F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2568157D-2246-425A-B7C7-C5095D60C87C}"/>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1939324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568523-B2B9-4457-B892-54FB7CD7910A}"/>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45010820-CA2B-4CEE-AEF7-E2F6EBE6A5F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D3BAA8B-488B-463E-8C46-BFFC59917D93}"/>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5" name="Fußzeilenplatzhalter 4">
            <a:extLst>
              <a:ext uri="{FF2B5EF4-FFF2-40B4-BE49-F238E27FC236}">
                <a16:creationId xmlns:a16="http://schemas.microsoft.com/office/drawing/2014/main" id="{E9131070-63DB-46F7-B947-EDCADFF48A1A}"/>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BB70DB3D-138E-420D-BB3E-97D86FFBDDE8}"/>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2490377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71D58E-DF44-4FDB-B00E-FD329C323CA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8A6F37D4-6447-4183-AF59-0DB68794BC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9659D3D-994C-42B4-B5F1-A93A40966B61}"/>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5" name="Fußzeilenplatzhalter 4">
            <a:extLst>
              <a:ext uri="{FF2B5EF4-FFF2-40B4-BE49-F238E27FC236}">
                <a16:creationId xmlns:a16="http://schemas.microsoft.com/office/drawing/2014/main" id="{91777A46-B96A-43DB-AD21-224D19E8493C}"/>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BAFADCD2-9928-428F-B602-E2729EAA1771}"/>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3085565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120C0-A91A-4785-BFB3-8CBA080EE82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6ED8E1AA-08EC-465D-9A21-6DE5595EC9FF}"/>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F24C1F6D-91C8-4933-A54B-48B7BAFFEAD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D8EFB450-F4A4-4D34-9B2F-819DFF3A4B63}"/>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6" name="Fußzeilenplatzhalter 5">
            <a:extLst>
              <a:ext uri="{FF2B5EF4-FFF2-40B4-BE49-F238E27FC236}">
                <a16:creationId xmlns:a16="http://schemas.microsoft.com/office/drawing/2014/main" id="{5E1DF09E-462F-48B9-8C53-DE1058A94346}"/>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9C50D5B1-270E-4819-8442-3CBA8231687C}"/>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4234549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2C55F7-A2CB-4F1F-BE1A-BA249517BE2A}"/>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575D4DA7-770A-4A43-A191-282D21C40C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62CA42-C75F-4D55-962F-D443B9B0A69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B0C705A3-6CD6-48CF-BD02-68EF9C7150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4B639E8-3991-4902-AFFA-9258B293A74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F23DB04D-D50F-4380-A9B3-E67CC668BB10}"/>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8" name="Fußzeilenplatzhalter 7">
            <a:extLst>
              <a:ext uri="{FF2B5EF4-FFF2-40B4-BE49-F238E27FC236}">
                <a16:creationId xmlns:a16="http://schemas.microsoft.com/office/drawing/2014/main" id="{6A2243E5-3464-40C5-96AF-EE2DDEB8C885}"/>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F42EF788-B48E-4F7D-B37B-2952ECD1F4DC}"/>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886282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2658FC-2F46-41C4-ADC0-48DBF95FA4E3}"/>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BA3D3AEC-F1FB-416C-A81A-81FAFDB31479}"/>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4" name="Fußzeilenplatzhalter 3">
            <a:extLst>
              <a:ext uri="{FF2B5EF4-FFF2-40B4-BE49-F238E27FC236}">
                <a16:creationId xmlns:a16="http://schemas.microsoft.com/office/drawing/2014/main" id="{95796D8B-EEE5-4C0A-8A43-6F952E8B307A}"/>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6F61D8AE-F473-4F2B-8267-F94DD3CEAF7C}"/>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3326998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B5CF009-8AD3-4D4C-A757-8443AA624A63}"/>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3" name="Fußzeilenplatzhalter 2">
            <a:extLst>
              <a:ext uri="{FF2B5EF4-FFF2-40B4-BE49-F238E27FC236}">
                <a16:creationId xmlns:a16="http://schemas.microsoft.com/office/drawing/2014/main" id="{45467BFF-C002-4F7B-9DDC-4F09484E9DE9}"/>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442DE12E-A0B0-4BF0-967F-DBE8EA7CBF3C}"/>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800129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5678DD-161C-4B64-AF7D-AC632275E3D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BAD322A6-BDCA-4506-8F69-27B7A700A6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A9F55A4D-EF93-485C-96E7-6DC375B57A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0E2A23F-CDE1-4BF9-91F1-7B6A6DD121FC}"/>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6" name="Fußzeilenplatzhalter 5">
            <a:extLst>
              <a:ext uri="{FF2B5EF4-FFF2-40B4-BE49-F238E27FC236}">
                <a16:creationId xmlns:a16="http://schemas.microsoft.com/office/drawing/2014/main" id="{DCC6B677-15E8-4171-9649-3647ACFC6229}"/>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0089FEF9-B8AB-4073-94C0-07DF43031387}"/>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746734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A1DDB7-5AE8-4188-967D-B8C15C5AFFA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63CB349A-BC58-4269-9A6C-F929B9D876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4D57328F-2E0E-4B83-A69A-139926B8F0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82441C8-42BA-41D3-95CD-C393AC1A7C98}"/>
              </a:ext>
            </a:extLst>
          </p:cNvPr>
          <p:cNvSpPr>
            <a:spLocks noGrp="1"/>
          </p:cNvSpPr>
          <p:nvPr>
            <p:ph type="dt" sz="half" idx="10"/>
          </p:nvPr>
        </p:nvSpPr>
        <p:spPr/>
        <p:txBody>
          <a:bodyPr/>
          <a:lstStyle/>
          <a:p>
            <a:fld id="{C969F752-45FB-479F-8148-1B627628FA1C}" type="datetimeFigureOut">
              <a:rPr lang="de-AT" smtClean="0"/>
              <a:t>22.01.2022</a:t>
            </a:fld>
            <a:endParaRPr lang="de-AT"/>
          </a:p>
        </p:txBody>
      </p:sp>
      <p:sp>
        <p:nvSpPr>
          <p:cNvPr id="6" name="Fußzeilenplatzhalter 5">
            <a:extLst>
              <a:ext uri="{FF2B5EF4-FFF2-40B4-BE49-F238E27FC236}">
                <a16:creationId xmlns:a16="http://schemas.microsoft.com/office/drawing/2014/main" id="{BC030D5C-A7A8-4E74-8622-C2BD9FD40799}"/>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128F0E83-7C7F-4DE5-80DE-DB4C84EAE552}"/>
              </a:ext>
            </a:extLst>
          </p:cNvPr>
          <p:cNvSpPr>
            <a:spLocks noGrp="1"/>
          </p:cNvSpPr>
          <p:nvPr>
            <p:ph type="sldNum" sz="quarter" idx="12"/>
          </p:nvPr>
        </p:nvSpPr>
        <p:spPr/>
        <p:txBody>
          <a:bodyPr/>
          <a:lstStyle/>
          <a:p>
            <a:fld id="{D8EF7E22-025A-43A4-907D-09985A4B53A4}" type="slidenum">
              <a:rPr lang="de-AT" smtClean="0"/>
              <a:t>‹Nr.›</a:t>
            </a:fld>
            <a:endParaRPr lang="de-AT"/>
          </a:p>
        </p:txBody>
      </p:sp>
    </p:spTree>
    <p:extLst>
      <p:ext uri="{BB962C8B-B14F-4D97-AF65-F5344CB8AC3E}">
        <p14:creationId xmlns:p14="http://schemas.microsoft.com/office/powerpoint/2010/main" val="3437480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DEF0528-26C1-4B28-B922-A0C1A99206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24203146-85CA-4726-B4C8-650349A13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E0800BC8-A7B4-473A-8090-2F43426E7A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69F752-45FB-479F-8148-1B627628FA1C}" type="datetimeFigureOut">
              <a:rPr lang="de-AT" smtClean="0"/>
              <a:t>22.01.2022</a:t>
            </a:fld>
            <a:endParaRPr lang="de-AT"/>
          </a:p>
        </p:txBody>
      </p:sp>
      <p:sp>
        <p:nvSpPr>
          <p:cNvPr id="5" name="Fußzeilenplatzhalter 4">
            <a:extLst>
              <a:ext uri="{FF2B5EF4-FFF2-40B4-BE49-F238E27FC236}">
                <a16:creationId xmlns:a16="http://schemas.microsoft.com/office/drawing/2014/main" id="{14B12261-3E23-4373-97AA-FB05AAE325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37642DF0-50D9-43A1-9CE6-FB9D13D688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EF7E22-025A-43A4-907D-09985A4B53A4}" type="slidenum">
              <a:rPr lang="de-AT" smtClean="0"/>
              <a:t>‹Nr.›</a:t>
            </a:fld>
            <a:endParaRPr lang="de-AT"/>
          </a:p>
        </p:txBody>
      </p:sp>
    </p:spTree>
    <p:extLst>
      <p:ext uri="{BB962C8B-B14F-4D97-AF65-F5344CB8AC3E}">
        <p14:creationId xmlns:p14="http://schemas.microsoft.com/office/powerpoint/2010/main" val="2208167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8D75B2-E4B5-4CD9-BCA2-A26AE818A5E0}"/>
              </a:ext>
            </a:extLst>
          </p:cNvPr>
          <p:cNvSpPr>
            <a:spLocks noGrp="1"/>
          </p:cNvSpPr>
          <p:nvPr>
            <p:ph type="ctrTitle"/>
          </p:nvPr>
        </p:nvSpPr>
        <p:spPr/>
        <p:txBody>
          <a:bodyPr>
            <a:normAutofit fontScale="90000"/>
          </a:bodyPr>
          <a:lstStyle/>
          <a:p>
            <a:r>
              <a:rPr lang="de-AT" b="1" dirty="0"/>
              <a:t>Mut zur Beziehung</a:t>
            </a:r>
            <a:br>
              <a:rPr lang="de-AT" b="1" dirty="0"/>
            </a:br>
            <a:r>
              <a:rPr lang="de-AT" b="1" dirty="0"/>
              <a:t>Gegen ein Leben als Lieferdienst</a:t>
            </a:r>
          </a:p>
        </p:txBody>
      </p:sp>
      <p:sp>
        <p:nvSpPr>
          <p:cNvPr id="3" name="Untertitel 2">
            <a:extLst>
              <a:ext uri="{FF2B5EF4-FFF2-40B4-BE49-F238E27FC236}">
                <a16:creationId xmlns:a16="http://schemas.microsoft.com/office/drawing/2014/main" id="{6DEEDD1E-9470-4AA8-95B4-D6526AF659D1}"/>
              </a:ext>
            </a:extLst>
          </p:cNvPr>
          <p:cNvSpPr>
            <a:spLocks noGrp="1"/>
          </p:cNvSpPr>
          <p:nvPr>
            <p:ph type="subTitle" idx="1"/>
          </p:nvPr>
        </p:nvSpPr>
        <p:spPr/>
        <p:txBody>
          <a:bodyPr/>
          <a:lstStyle/>
          <a:p>
            <a:endParaRPr lang="de-AT" dirty="0"/>
          </a:p>
          <a:p>
            <a:endParaRPr lang="de-AT" dirty="0"/>
          </a:p>
          <a:p>
            <a:r>
              <a:rPr lang="de-AT" dirty="0"/>
              <a:t>Rudolf Egger</a:t>
            </a:r>
          </a:p>
        </p:txBody>
      </p:sp>
    </p:spTree>
    <p:extLst>
      <p:ext uri="{BB962C8B-B14F-4D97-AF65-F5344CB8AC3E}">
        <p14:creationId xmlns:p14="http://schemas.microsoft.com/office/powerpoint/2010/main" val="3875372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67999" y="558576"/>
            <a:ext cx="10934299" cy="6124754"/>
          </a:xfrm>
          <a:prstGeom prst="rect">
            <a:avLst/>
          </a:prstGeom>
        </p:spPr>
        <p:txBody>
          <a:bodyPr wrap="square">
            <a:spAutoFit/>
          </a:bodyPr>
          <a:lstStyle/>
          <a:p>
            <a:pPr algn="ctr"/>
            <a:r>
              <a:rPr lang="de-AT" sz="4800" b="1" dirty="0">
                <a:cs typeface="Times New Roman" pitchFamily="18" charset="0"/>
              </a:rPr>
              <a:t>Die Fähigkeit und der Wille, die Welt verstehen zu wollen und zu verantworten</a:t>
            </a:r>
          </a:p>
          <a:p>
            <a:pPr algn="ctr"/>
            <a:endParaRPr lang="de-DE" sz="2400" b="1" dirty="0">
              <a:cs typeface="Times New Roman" pitchFamily="18" charset="0"/>
            </a:endParaRPr>
          </a:p>
          <a:p>
            <a:pPr algn="ctr"/>
            <a:endParaRPr lang="de-DE" sz="2400" b="1" dirty="0">
              <a:cs typeface="Times New Roman" pitchFamily="18" charset="0"/>
            </a:endParaRPr>
          </a:p>
          <a:p>
            <a:pPr algn="ctr"/>
            <a:r>
              <a:rPr lang="de-DE" sz="2800" b="1" dirty="0">
                <a:cs typeface="Times New Roman" pitchFamily="18" charset="0"/>
              </a:rPr>
              <a:t>„Da es dem König aber wenig gefiel, dass sein Sohn, die kontrollierten Straßen verlassend, sich querfeldein herumtrieb, um sich selbst ein Urteil über die Welt zu bilden, schenkte er ihm Wagen und Pferd. 'Nun brauchst du nicht mehr zu Fuß zu gehen', waren seine Worte. 'Nun darfst du es nicht mehr', war deren Sinn. 'Nun kannst du es nicht mehr', deren Wirkung“ </a:t>
            </a:r>
          </a:p>
          <a:p>
            <a:pPr algn="ctr"/>
            <a:r>
              <a:rPr lang="de-DE" sz="2000" dirty="0"/>
              <a:t>(Anders 1983, S. 97). </a:t>
            </a:r>
          </a:p>
          <a:p>
            <a:pPr algn="ctr"/>
            <a:endParaRPr lang="de-DE" sz="2000" dirty="0"/>
          </a:p>
          <a:p>
            <a:pPr algn="ctr"/>
            <a:endParaRPr lang="de-DE" sz="2000" dirty="0"/>
          </a:p>
          <a:p>
            <a:pPr algn="ctr"/>
            <a:endParaRPr lang="de-AT" sz="2000" dirty="0"/>
          </a:p>
        </p:txBody>
      </p:sp>
    </p:spTree>
    <p:extLst>
      <p:ext uri="{BB962C8B-B14F-4D97-AF65-F5344CB8AC3E}">
        <p14:creationId xmlns:p14="http://schemas.microsoft.com/office/powerpoint/2010/main" val="3608921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881149" y="400930"/>
            <a:ext cx="10947862" cy="2462213"/>
          </a:xfrm>
          <a:prstGeom prst="rect">
            <a:avLst/>
          </a:prstGeom>
        </p:spPr>
        <p:txBody>
          <a:bodyPr wrap="square">
            <a:spAutoFit/>
          </a:bodyPr>
          <a:lstStyle/>
          <a:p>
            <a:pPr algn="ctr"/>
            <a:r>
              <a:rPr lang="de-AT" sz="4800" b="1" dirty="0">
                <a:solidFill>
                  <a:prstClr val="black"/>
                </a:solidFill>
                <a:ea typeface="+mj-ea"/>
                <a:cs typeface="Times New Roman" pitchFamily="18" charset="0"/>
              </a:rPr>
              <a:t>Die Fähigkeit zu Resonanz</a:t>
            </a:r>
            <a:br>
              <a:rPr lang="de-AT" sz="4000" dirty="0">
                <a:solidFill>
                  <a:prstClr val="black"/>
                </a:solidFill>
                <a:ea typeface="+mj-ea"/>
                <a:cs typeface="+mj-cs"/>
              </a:rPr>
            </a:br>
            <a:endParaRPr lang="de-AT" sz="1000" b="1" dirty="0"/>
          </a:p>
          <a:p>
            <a:pPr algn="ctr"/>
            <a:r>
              <a:rPr lang="de-AT" sz="3200" b="1" dirty="0"/>
              <a:t>„Joint Attention“  - gemeinsame Aufmerksamkeit</a:t>
            </a:r>
            <a:br>
              <a:rPr lang="de-AT" sz="3200" b="1" dirty="0"/>
            </a:br>
            <a:r>
              <a:rPr lang="de-AT" sz="3200" b="1" dirty="0"/>
              <a:t>Selbstwirksamkeit durch eigene Wege </a:t>
            </a:r>
            <a:br>
              <a:rPr lang="de-AT" sz="3200" b="1" dirty="0"/>
            </a:br>
            <a:endParaRPr lang="de-AT" sz="3200" dirty="0"/>
          </a:p>
        </p:txBody>
      </p:sp>
      <p:sp>
        <p:nvSpPr>
          <p:cNvPr id="3" name="Rechteck 2"/>
          <p:cNvSpPr/>
          <p:nvPr/>
        </p:nvSpPr>
        <p:spPr>
          <a:xfrm>
            <a:off x="2384002" y="2167616"/>
            <a:ext cx="7560840" cy="523220"/>
          </a:xfrm>
          <a:prstGeom prst="rect">
            <a:avLst/>
          </a:prstGeom>
        </p:spPr>
        <p:txBody>
          <a:bodyPr wrap="square">
            <a:spAutoFit/>
          </a:bodyPr>
          <a:lstStyle/>
          <a:p>
            <a:r>
              <a:rPr lang="de-AT" sz="2800" dirty="0"/>
              <a:t>Entfaltungsmöglichkeiten - Resonanz - Gegenüber</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1022" y="2747185"/>
            <a:ext cx="6012160" cy="4002230"/>
          </a:xfrm>
          <a:prstGeom prst="rect">
            <a:avLst/>
          </a:prstGeom>
        </p:spPr>
      </p:pic>
    </p:spTree>
    <p:extLst>
      <p:ext uri="{BB962C8B-B14F-4D97-AF65-F5344CB8AC3E}">
        <p14:creationId xmlns:p14="http://schemas.microsoft.com/office/powerpoint/2010/main" val="20526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813361" y="227337"/>
            <a:ext cx="10664631" cy="2605815"/>
          </a:xfrm>
        </p:spPr>
        <p:txBody>
          <a:bodyPr>
            <a:normAutofit/>
          </a:bodyPr>
          <a:lstStyle/>
          <a:p>
            <a:pPr algn="ctr">
              <a:spcBef>
                <a:spcPct val="0"/>
              </a:spcBef>
              <a:buFontTx/>
              <a:buNone/>
            </a:pPr>
            <a:r>
              <a:rPr lang="de-AT" altLang="de-DE" sz="4800" b="1" dirty="0">
                <a:cs typeface="Times New Roman" pitchFamily="18" charset="0"/>
              </a:rPr>
              <a:t>Das Erkennen von Ungerechtigkeit und Unmenschlichkeit</a:t>
            </a:r>
          </a:p>
          <a:p>
            <a:pPr algn="ctr">
              <a:spcBef>
                <a:spcPct val="0"/>
              </a:spcBef>
              <a:buFontTx/>
              <a:buNone/>
            </a:pPr>
            <a:r>
              <a:rPr lang="de-AT" altLang="de-DE" b="1" dirty="0"/>
              <a:t>Mangel an Engagement und Solidarität (trotz sozialer Medien und Spendenrekorden)?</a:t>
            </a:r>
          </a:p>
          <a:p>
            <a:pPr algn="ctr">
              <a:spcBef>
                <a:spcPct val="0"/>
              </a:spcBef>
              <a:buFontTx/>
              <a:buNone/>
            </a:pPr>
            <a:r>
              <a:rPr lang="de-AT" altLang="de-DE" b="1" dirty="0"/>
              <a:t>Rückzug ins Private, </a:t>
            </a:r>
            <a:r>
              <a:rPr lang="de-AT" altLang="de-DE" b="1" dirty="0" err="1"/>
              <a:t>Konsumismus</a:t>
            </a:r>
            <a:r>
              <a:rPr lang="de-AT" altLang="de-DE" b="1" dirty="0"/>
              <a:t>, Entmündigung durch Innovationen</a:t>
            </a:r>
          </a:p>
          <a:p>
            <a:pPr algn="ctr">
              <a:spcBef>
                <a:spcPct val="0"/>
              </a:spcBef>
              <a:buFontTx/>
              <a:buNone/>
            </a:pPr>
            <a:endParaRPr lang="de-DE" altLang="de-DE" b="1" dirty="0"/>
          </a:p>
        </p:txBody>
      </p:sp>
      <p:pic>
        <p:nvPicPr>
          <p:cNvPr id="7171" name="Picture 3" descr="Fälschu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9615" y="2833152"/>
            <a:ext cx="6480175" cy="3887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279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47D45B1F-1B5C-42C4-A0E2-32B4E9261A9D}"/>
              </a:ext>
            </a:extLst>
          </p:cNvPr>
          <p:cNvSpPr/>
          <p:nvPr/>
        </p:nvSpPr>
        <p:spPr>
          <a:xfrm>
            <a:off x="1035748" y="314864"/>
            <a:ext cx="10567359" cy="3693319"/>
          </a:xfrm>
          <a:prstGeom prst="rect">
            <a:avLst/>
          </a:prstGeom>
        </p:spPr>
        <p:txBody>
          <a:bodyPr wrap="square">
            <a:spAutoFit/>
          </a:bodyPr>
          <a:lstStyle/>
          <a:p>
            <a:pPr algn="ctr"/>
            <a:r>
              <a:rPr lang="de-AT" sz="4800" b="1" dirty="0"/>
              <a:t>Das Empfinden von Freude und Kohärenz</a:t>
            </a:r>
          </a:p>
          <a:p>
            <a:pPr algn="ctr"/>
            <a:r>
              <a:rPr lang="de-AT" dirty="0"/>
              <a:t>(Antonovsky) </a:t>
            </a:r>
          </a:p>
          <a:p>
            <a:pPr algn="ctr"/>
            <a:r>
              <a:rPr lang="de-AT" sz="2800" b="1" dirty="0"/>
              <a:t>Gefühl der Verstehbarkeit </a:t>
            </a:r>
          </a:p>
          <a:p>
            <a:pPr algn="ctr"/>
            <a:r>
              <a:rPr lang="de-AT" sz="2800" b="1" dirty="0"/>
              <a:t>Gefühl der Handhabbarkeit und Selbstwirksamkeit </a:t>
            </a:r>
          </a:p>
          <a:p>
            <a:pPr algn="ctr"/>
            <a:r>
              <a:rPr lang="de-AT" sz="2800" b="1" dirty="0"/>
              <a:t>Gefühl der Sinnhaftigkeit</a:t>
            </a:r>
          </a:p>
          <a:p>
            <a:endParaRPr lang="de-AT" dirty="0"/>
          </a:p>
          <a:p>
            <a:endParaRPr lang="de-AT" dirty="0"/>
          </a:p>
        </p:txBody>
      </p:sp>
      <p:pic>
        <p:nvPicPr>
          <p:cNvPr id="2" name="Grafik 1">
            <a:extLst>
              <a:ext uri="{FF2B5EF4-FFF2-40B4-BE49-F238E27FC236}">
                <a16:creationId xmlns:a16="http://schemas.microsoft.com/office/drawing/2014/main" id="{90589356-9FCB-49F6-A82B-46EB5C8DB590}"/>
              </a:ext>
            </a:extLst>
          </p:cNvPr>
          <p:cNvPicPr>
            <a:picLocks noChangeAspect="1"/>
          </p:cNvPicPr>
          <p:nvPr/>
        </p:nvPicPr>
        <p:blipFill>
          <a:blip r:embed="rId2"/>
          <a:stretch>
            <a:fillRect/>
          </a:stretch>
        </p:blipFill>
        <p:spPr>
          <a:xfrm>
            <a:off x="3760398" y="2999405"/>
            <a:ext cx="4671204" cy="3114136"/>
          </a:xfrm>
          <a:prstGeom prst="rect">
            <a:avLst/>
          </a:prstGeom>
        </p:spPr>
      </p:pic>
      <p:sp>
        <p:nvSpPr>
          <p:cNvPr id="4" name="Rechteck 3">
            <a:extLst>
              <a:ext uri="{FF2B5EF4-FFF2-40B4-BE49-F238E27FC236}">
                <a16:creationId xmlns:a16="http://schemas.microsoft.com/office/drawing/2014/main" id="{8E6D1CCD-6825-4FAC-9D01-3DC661EA687F}"/>
              </a:ext>
            </a:extLst>
          </p:cNvPr>
          <p:cNvSpPr/>
          <p:nvPr/>
        </p:nvSpPr>
        <p:spPr>
          <a:xfrm>
            <a:off x="4373471" y="6012611"/>
            <a:ext cx="3891911" cy="707886"/>
          </a:xfrm>
          <a:prstGeom prst="rect">
            <a:avLst/>
          </a:prstGeom>
        </p:spPr>
        <p:txBody>
          <a:bodyPr wrap="square">
            <a:spAutoFit/>
          </a:bodyPr>
          <a:lstStyle/>
          <a:p>
            <a:r>
              <a:rPr lang="de-AT" sz="4000" dirty="0"/>
              <a:t>Haben oder Sein</a:t>
            </a:r>
          </a:p>
        </p:txBody>
      </p:sp>
    </p:spTree>
    <p:extLst>
      <p:ext uri="{BB962C8B-B14F-4D97-AF65-F5344CB8AC3E}">
        <p14:creationId xmlns:p14="http://schemas.microsoft.com/office/powerpoint/2010/main" val="2810543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288757" y="260351"/>
            <a:ext cx="11603255" cy="3293209"/>
          </a:xfrm>
          <a:prstGeom prst="rect">
            <a:avLst/>
          </a:prstGeom>
          <a:noFill/>
          <a:ln w="9525">
            <a:noFill/>
            <a:miter lim="800000"/>
            <a:headEnd/>
            <a:tailEnd/>
          </a:ln>
        </p:spPr>
        <p:txBody>
          <a:bodyPr wrap="square">
            <a:spAutoFit/>
          </a:bodyPr>
          <a:lstStyle/>
          <a:p>
            <a:pPr algn="ctr"/>
            <a:r>
              <a:rPr lang="de-AT" sz="4800" b="1" dirty="0"/>
              <a:t>Wachheit im Umgang mit Differenzen</a:t>
            </a:r>
          </a:p>
          <a:p>
            <a:pPr algn="ctr"/>
            <a:endParaRPr lang="de-AT" sz="3200" b="1" dirty="0"/>
          </a:p>
          <a:p>
            <a:pPr algn="ctr"/>
            <a:r>
              <a:rPr lang="de-AT" sz="3200" b="1" dirty="0"/>
              <a:t>Robuste Menschlichkeit vs. </a:t>
            </a:r>
            <a:r>
              <a:rPr lang="de-AT" sz="3200" b="1" dirty="0" err="1"/>
              <a:t>political</a:t>
            </a:r>
            <a:r>
              <a:rPr lang="de-AT" sz="3200" b="1" dirty="0"/>
              <a:t> </a:t>
            </a:r>
            <a:r>
              <a:rPr lang="de-AT" sz="3200" b="1" dirty="0" err="1"/>
              <a:t>correctness</a:t>
            </a:r>
            <a:r>
              <a:rPr lang="de-AT" sz="3200" b="1" dirty="0"/>
              <a:t> - Beliebigkeit</a:t>
            </a:r>
          </a:p>
          <a:p>
            <a:pPr algn="ctr"/>
            <a:r>
              <a:rPr lang="de-AT" sz="3200" b="1" dirty="0"/>
              <a:t>Leben mit politischen, religiösen und kulturellen Unterschieden </a:t>
            </a:r>
          </a:p>
          <a:p>
            <a:pPr algn="ctr"/>
            <a:r>
              <a:rPr lang="de-AT" sz="3200" b="1" dirty="0"/>
              <a:t>Nur das in der Öffentlichkeit zu behandeln, was dort auch relevant ist </a:t>
            </a:r>
          </a:p>
        </p:txBody>
      </p:sp>
      <p:pic>
        <p:nvPicPr>
          <p:cNvPr id="5" name="Picture 3" descr="Puzzle"/>
          <p:cNvPicPr>
            <a:picLocks noChangeAspect="1" noChangeArrowheads="1"/>
          </p:cNvPicPr>
          <p:nvPr/>
        </p:nvPicPr>
        <p:blipFill>
          <a:blip r:embed="rId2" cstate="print"/>
          <a:srcRect/>
          <a:stretch>
            <a:fillRect/>
          </a:stretch>
        </p:blipFill>
        <p:spPr bwMode="auto">
          <a:xfrm>
            <a:off x="2851805" y="3273678"/>
            <a:ext cx="6119667" cy="3409021"/>
          </a:xfrm>
          <a:prstGeom prst="rect">
            <a:avLst/>
          </a:prstGeom>
          <a:noFill/>
          <a:ln w="9525">
            <a:noFill/>
            <a:miter lim="800000"/>
            <a:headEnd/>
            <a:tailEnd/>
          </a:ln>
        </p:spPr>
      </p:pic>
    </p:spTree>
    <p:extLst>
      <p:ext uri="{BB962C8B-B14F-4D97-AF65-F5344CB8AC3E}">
        <p14:creationId xmlns:p14="http://schemas.microsoft.com/office/powerpoint/2010/main" val="3790361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827660" y="333942"/>
            <a:ext cx="10270581" cy="4431983"/>
          </a:xfrm>
          <a:prstGeom prst="rect">
            <a:avLst/>
          </a:prstGeom>
        </p:spPr>
        <p:txBody>
          <a:bodyPr wrap="square">
            <a:spAutoFit/>
          </a:bodyPr>
          <a:lstStyle/>
          <a:p>
            <a:pPr algn="ctr"/>
            <a:r>
              <a:rPr lang="de-AT" sz="3600" b="1" dirty="0"/>
              <a:t>Begriffe entwickeln, um über die Welt zu reden</a:t>
            </a:r>
          </a:p>
          <a:p>
            <a:pPr algn="ctr"/>
            <a:r>
              <a:rPr lang="de-AT" sz="3200" b="1" dirty="0"/>
              <a:t>Objektives Unrecht =?  Sklaverei, Scharia …</a:t>
            </a:r>
            <a:br>
              <a:rPr lang="de-AT" sz="3200" b="1" dirty="0"/>
            </a:br>
            <a:endParaRPr lang="de-AT" sz="3200" b="1" dirty="0"/>
          </a:p>
          <a:p>
            <a:pPr algn="ctr"/>
            <a:r>
              <a:rPr lang="de-AT" sz="3200" b="1" dirty="0"/>
              <a:t>Psychologismus/</a:t>
            </a:r>
            <a:r>
              <a:rPr lang="de-AT" sz="3200" b="1" dirty="0" err="1"/>
              <a:t>Therapeutismus</a:t>
            </a:r>
            <a:r>
              <a:rPr lang="de-AT" sz="3200" b="1" dirty="0"/>
              <a:t>/</a:t>
            </a:r>
            <a:r>
              <a:rPr lang="de-AT" sz="3200" b="1" dirty="0" err="1"/>
              <a:t>Somatismus</a:t>
            </a:r>
            <a:endParaRPr lang="de-AT" sz="3200" b="1" dirty="0"/>
          </a:p>
          <a:p>
            <a:pPr algn="ctr"/>
            <a:r>
              <a:rPr lang="de-AT" sz="3200" b="1" dirty="0"/>
              <a:t>Big </a:t>
            </a:r>
            <a:r>
              <a:rPr lang="de-AT" sz="3200" b="1" dirty="0" err="1"/>
              <a:t>Pharma</a:t>
            </a:r>
            <a:r>
              <a:rPr lang="de-AT" sz="3200" b="1" dirty="0"/>
              <a:t> - Neurowissenschaften: Wutanfälle (</a:t>
            </a:r>
            <a:r>
              <a:rPr lang="de-AT" sz="3200" dirty="0" err="1"/>
              <a:t>disruptive</a:t>
            </a:r>
            <a:r>
              <a:rPr lang="de-AT" sz="3200" dirty="0"/>
              <a:t> </a:t>
            </a:r>
            <a:r>
              <a:rPr lang="de-AT" sz="3200" dirty="0" err="1"/>
              <a:t>mood</a:t>
            </a:r>
            <a:r>
              <a:rPr lang="de-AT" sz="3200" dirty="0"/>
              <a:t> </a:t>
            </a:r>
            <a:r>
              <a:rPr lang="de-AT" sz="3200" dirty="0" err="1"/>
              <a:t>regulation</a:t>
            </a:r>
            <a:r>
              <a:rPr lang="de-AT" sz="3200" dirty="0"/>
              <a:t> </a:t>
            </a:r>
            <a:r>
              <a:rPr lang="de-AT" sz="3200" dirty="0" err="1"/>
              <a:t>disorder</a:t>
            </a:r>
            <a:r>
              <a:rPr lang="de-AT" sz="3200" dirty="0"/>
              <a:t>)</a:t>
            </a:r>
            <a:r>
              <a:rPr lang="de-AT" sz="3200" b="1" dirty="0"/>
              <a:t>, Altersvergesslichkeit </a:t>
            </a:r>
            <a:r>
              <a:rPr lang="de-AT" sz="3200" dirty="0"/>
              <a:t>(mild </a:t>
            </a:r>
            <a:r>
              <a:rPr lang="de-AT" sz="3200" dirty="0" err="1"/>
              <a:t>neurocognitive</a:t>
            </a:r>
            <a:r>
              <a:rPr lang="de-AT" sz="3200" dirty="0"/>
              <a:t> </a:t>
            </a:r>
            <a:r>
              <a:rPr lang="de-AT" sz="3200" dirty="0" err="1"/>
              <a:t>disorder</a:t>
            </a:r>
            <a:r>
              <a:rPr lang="de-AT" sz="3200" dirty="0"/>
              <a:t>) </a:t>
            </a:r>
          </a:p>
          <a:p>
            <a:endParaRPr lang="de-AT" dirty="0">
              <a:latin typeface="+mj-lt"/>
            </a:endParaRPr>
          </a:p>
          <a:p>
            <a:endParaRPr lang="de-AT" dirty="0">
              <a:latin typeface="+mj-lt"/>
            </a:endParaRPr>
          </a:p>
          <a:p>
            <a:endParaRPr lang="de-AT" dirty="0">
              <a:latin typeface="+mj-lt"/>
            </a:endParaRPr>
          </a:p>
        </p:txBody>
      </p:sp>
      <p:pic>
        <p:nvPicPr>
          <p:cNvPr id="3" name="Grafik 2">
            <a:extLst>
              <a:ext uri="{FF2B5EF4-FFF2-40B4-BE49-F238E27FC236}">
                <a16:creationId xmlns:a16="http://schemas.microsoft.com/office/drawing/2014/main" id="{95992709-4443-43AC-BB8B-CA9C6F9072E2}"/>
              </a:ext>
            </a:extLst>
          </p:cNvPr>
          <p:cNvPicPr>
            <a:picLocks noChangeAspect="1"/>
          </p:cNvPicPr>
          <p:nvPr/>
        </p:nvPicPr>
        <p:blipFill>
          <a:blip r:embed="rId2"/>
          <a:stretch>
            <a:fillRect/>
          </a:stretch>
        </p:blipFill>
        <p:spPr>
          <a:xfrm>
            <a:off x="2447099" y="3964397"/>
            <a:ext cx="3260641" cy="2436340"/>
          </a:xfrm>
          <a:prstGeom prst="rect">
            <a:avLst/>
          </a:prstGeom>
        </p:spPr>
      </p:pic>
      <p:pic>
        <p:nvPicPr>
          <p:cNvPr id="4" name="Grafik 3">
            <a:extLst>
              <a:ext uri="{FF2B5EF4-FFF2-40B4-BE49-F238E27FC236}">
                <a16:creationId xmlns:a16="http://schemas.microsoft.com/office/drawing/2014/main" id="{8FB3D692-7D45-4AD2-AF7A-AA11ADB471C8}"/>
              </a:ext>
            </a:extLst>
          </p:cNvPr>
          <p:cNvPicPr>
            <a:picLocks noChangeAspect="1"/>
          </p:cNvPicPr>
          <p:nvPr/>
        </p:nvPicPr>
        <p:blipFill>
          <a:blip r:embed="rId3"/>
          <a:stretch>
            <a:fillRect/>
          </a:stretch>
        </p:blipFill>
        <p:spPr>
          <a:xfrm>
            <a:off x="6867446" y="3936460"/>
            <a:ext cx="2492213" cy="2492213"/>
          </a:xfrm>
          <a:prstGeom prst="rect">
            <a:avLst/>
          </a:prstGeom>
        </p:spPr>
      </p:pic>
    </p:spTree>
    <p:extLst>
      <p:ext uri="{BB962C8B-B14F-4D97-AF65-F5344CB8AC3E}">
        <p14:creationId xmlns:p14="http://schemas.microsoft.com/office/powerpoint/2010/main" val="1233371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189B8F1-B458-41EA-9DCC-929213AF0605}"/>
              </a:ext>
            </a:extLst>
          </p:cNvPr>
          <p:cNvSpPr>
            <a:spLocks noGrp="1"/>
          </p:cNvSpPr>
          <p:nvPr>
            <p:ph idx="1"/>
          </p:nvPr>
        </p:nvSpPr>
        <p:spPr>
          <a:xfrm>
            <a:off x="838200" y="316002"/>
            <a:ext cx="10515600" cy="3112998"/>
          </a:xfrm>
        </p:spPr>
        <p:txBody>
          <a:bodyPr>
            <a:normAutofit fontScale="92500"/>
          </a:bodyPr>
          <a:lstStyle/>
          <a:p>
            <a:pPr marL="0" indent="0" algn="ctr">
              <a:buNone/>
            </a:pPr>
            <a:r>
              <a:rPr lang="de-AT" dirty="0"/>
              <a:t>Bildung ist nicht aufteilbar in Werteerziehung, Wissensvermittlung und Ausbildung nützlicher Fähigkeiten </a:t>
            </a:r>
          </a:p>
          <a:p>
            <a:pPr marL="0" indent="0" algn="ctr">
              <a:buNone/>
            </a:pPr>
            <a:r>
              <a:rPr lang="de-AT" dirty="0"/>
              <a:t>Die Zukunft ist (prinzipiell) offen – und jeder muss lernen, damit umzugehen </a:t>
            </a:r>
            <a:br>
              <a:rPr lang="de-AT" dirty="0"/>
            </a:br>
            <a:r>
              <a:rPr lang="de-AT" dirty="0"/>
              <a:t>Offenheit erzeugt Ungewissheit - aber auch Zukunft </a:t>
            </a:r>
            <a:br>
              <a:rPr lang="de-AT" dirty="0"/>
            </a:br>
            <a:br>
              <a:rPr lang="de-AT" dirty="0"/>
            </a:br>
            <a:r>
              <a:rPr lang="de-AT" dirty="0"/>
              <a:t>Die Beschreibung des Weges ist nicht der Weg</a:t>
            </a:r>
            <a:br>
              <a:rPr lang="de-AT" dirty="0"/>
            </a:br>
            <a:r>
              <a:rPr lang="de-AT" dirty="0"/>
              <a:t>Begriffe können nicht darüber hinwegtäuschen, dass wir etwas dafür einsetzen müssen, damit die Dinge sich so entwickeln, wie wir es wollen</a:t>
            </a:r>
          </a:p>
        </p:txBody>
      </p:sp>
      <p:pic>
        <p:nvPicPr>
          <p:cNvPr id="4" name="Grafik 3">
            <a:extLst>
              <a:ext uri="{FF2B5EF4-FFF2-40B4-BE49-F238E27FC236}">
                <a16:creationId xmlns:a16="http://schemas.microsoft.com/office/drawing/2014/main" id="{89188B91-2740-4D3F-93BE-BFB07E60FDF5}"/>
              </a:ext>
            </a:extLst>
          </p:cNvPr>
          <p:cNvPicPr>
            <a:picLocks noChangeAspect="1"/>
          </p:cNvPicPr>
          <p:nvPr/>
        </p:nvPicPr>
        <p:blipFill>
          <a:blip r:embed="rId2"/>
          <a:stretch>
            <a:fillRect/>
          </a:stretch>
        </p:blipFill>
        <p:spPr>
          <a:xfrm>
            <a:off x="2933998" y="3529359"/>
            <a:ext cx="4803896" cy="2913838"/>
          </a:xfrm>
          <a:prstGeom prst="rect">
            <a:avLst/>
          </a:prstGeom>
        </p:spPr>
      </p:pic>
    </p:spTree>
    <p:extLst>
      <p:ext uri="{BB962C8B-B14F-4D97-AF65-F5344CB8AC3E}">
        <p14:creationId xmlns:p14="http://schemas.microsoft.com/office/powerpoint/2010/main" val="181318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18413" y="404664"/>
            <a:ext cx="10381724" cy="6408712"/>
          </a:xfrm>
        </p:spPr>
        <p:txBody>
          <a:bodyPr>
            <a:normAutofit/>
          </a:bodyPr>
          <a:lstStyle/>
          <a:p>
            <a:pPr marL="0" indent="0" algn="ctr">
              <a:buNone/>
            </a:pPr>
            <a:r>
              <a:rPr lang="de-AT" sz="4000" b="1" dirty="0"/>
              <a:t>Schlussfolgerungen</a:t>
            </a:r>
          </a:p>
          <a:p>
            <a:pPr marL="0" indent="0" algn="just">
              <a:buNone/>
            </a:pPr>
            <a:endParaRPr lang="de-AT" sz="1200" b="1" dirty="0"/>
          </a:p>
          <a:p>
            <a:pPr algn="just">
              <a:buFont typeface="Wingdings" panose="05000000000000000000" pitchFamily="2" charset="2"/>
              <a:buChar char="§"/>
            </a:pPr>
            <a:r>
              <a:rPr lang="de-AT" b="1" dirty="0"/>
              <a:t>Eine Brücke zwischen der kleinen und der großen Welt - Spielraum und Ernstfall – Familie- Medien – Gesellschaft</a:t>
            </a:r>
          </a:p>
          <a:p>
            <a:pPr algn="just">
              <a:buFont typeface="Wingdings" panose="05000000000000000000" pitchFamily="2" charset="2"/>
              <a:buChar char="§"/>
            </a:pPr>
            <a:r>
              <a:rPr lang="de-AT" b="1" dirty="0"/>
              <a:t> Tauglichkeit der Tugenden (wie Pünktlichkeit oder Verlässlichkeit) erfahren</a:t>
            </a:r>
          </a:p>
          <a:p>
            <a:pPr algn="just">
              <a:buFont typeface="Wingdings" panose="05000000000000000000" pitchFamily="2" charset="2"/>
              <a:buChar char="§"/>
            </a:pPr>
            <a:r>
              <a:rPr lang="de-AT" b="1" dirty="0"/>
              <a:t>Rollenvorbilder</a:t>
            </a:r>
            <a:r>
              <a:rPr lang="de-AT" dirty="0"/>
              <a:t> – nicht nur Spiel- und Arbeitsblattanhängsel oder mobiler Eingreifdienst. Das Eigentliche ist das Vorleben und Zeigen</a:t>
            </a:r>
          </a:p>
          <a:p>
            <a:pPr algn="just">
              <a:buFont typeface="Wingdings" panose="05000000000000000000" pitchFamily="2" charset="2"/>
              <a:buChar char="§"/>
            </a:pPr>
            <a:r>
              <a:rPr lang="de-AT" b="1" dirty="0"/>
              <a:t>Raum für Resonanz (auch für die Eltern)</a:t>
            </a:r>
          </a:p>
          <a:p>
            <a:pPr marL="0" indent="0" algn="just">
              <a:buNone/>
            </a:pPr>
            <a:endParaRPr lang="de-AT" b="1" dirty="0"/>
          </a:p>
          <a:p>
            <a:pPr marL="0" indent="0" algn="ctr">
              <a:buNone/>
            </a:pPr>
            <a:r>
              <a:rPr lang="de-AT" b="1" dirty="0"/>
              <a:t>Wir müssen uns beruhigen, wenn es um die Bedeutung der Kindheit geht. Jedem Defizit, an dem Kinder aufgrund von Unzulänglichkeiten in ihren ersten Lebensjahren leiden, kann man sich noch im späteren Leben widmen</a:t>
            </a:r>
          </a:p>
        </p:txBody>
      </p:sp>
    </p:spTree>
    <p:extLst>
      <p:ext uri="{BB962C8B-B14F-4D97-AF65-F5344CB8AC3E}">
        <p14:creationId xmlns:p14="http://schemas.microsoft.com/office/powerpoint/2010/main" val="2725488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681486" y="557662"/>
            <a:ext cx="10256807" cy="1150938"/>
          </a:xfrm>
        </p:spPr>
        <p:txBody>
          <a:bodyPr>
            <a:normAutofit fontScale="92500" lnSpcReduction="20000"/>
          </a:bodyPr>
          <a:lstStyle/>
          <a:p>
            <a:pPr algn="ctr" eaLnBrk="1" hangingPunct="1">
              <a:lnSpc>
                <a:spcPct val="90000"/>
              </a:lnSpc>
              <a:buFontTx/>
              <a:buNone/>
            </a:pPr>
            <a:r>
              <a:rPr lang="de-AT" sz="4400" b="1" dirty="0">
                <a:ea typeface="+mj-ea"/>
                <a:cs typeface="+mj-cs"/>
              </a:rPr>
              <a:t>3B-Formel für ein geglücktes Leben </a:t>
            </a:r>
          </a:p>
          <a:p>
            <a:pPr algn="ctr">
              <a:buNone/>
            </a:pPr>
            <a:r>
              <a:rPr lang="de-AT" sz="4400" b="1" dirty="0">
                <a:ea typeface="+mj-ea"/>
                <a:cs typeface="+mj-cs"/>
              </a:rPr>
              <a:t>Bewegung, Beziehung und Bildung</a:t>
            </a:r>
          </a:p>
        </p:txBody>
      </p:sp>
      <p:pic>
        <p:nvPicPr>
          <p:cNvPr id="21507" name="Picture 3" descr="Ruhe"/>
          <p:cNvPicPr>
            <a:picLocks noChangeAspect="1" noChangeArrowheads="1"/>
          </p:cNvPicPr>
          <p:nvPr/>
        </p:nvPicPr>
        <p:blipFill>
          <a:blip r:embed="rId2" cstate="print"/>
          <a:srcRect/>
          <a:stretch>
            <a:fillRect/>
          </a:stretch>
        </p:blipFill>
        <p:spPr bwMode="auto">
          <a:xfrm>
            <a:off x="2890658" y="1860798"/>
            <a:ext cx="5649493" cy="4872688"/>
          </a:xfrm>
          <a:prstGeom prst="rect">
            <a:avLst/>
          </a:prstGeom>
          <a:noFill/>
          <a:ln w="9525">
            <a:noFill/>
            <a:miter lim="800000"/>
            <a:headEnd/>
            <a:tailEnd/>
          </a:ln>
        </p:spPr>
      </p:pic>
    </p:spTree>
    <p:extLst>
      <p:ext uri="{BB962C8B-B14F-4D97-AF65-F5344CB8AC3E}">
        <p14:creationId xmlns:p14="http://schemas.microsoft.com/office/powerpoint/2010/main" val="3253970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931653" y="692151"/>
            <a:ext cx="10308566" cy="2431435"/>
          </a:xfrm>
          <a:prstGeom prst="rect">
            <a:avLst/>
          </a:prstGeom>
          <a:noFill/>
          <a:ln w="9525">
            <a:noFill/>
            <a:miter lim="800000"/>
            <a:headEnd/>
            <a:tailEnd/>
          </a:ln>
          <a:effectLst/>
        </p:spPr>
        <p:txBody>
          <a:bodyPr wrap="square">
            <a:spAutoFit/>
          </a:bodyPr>
          <a:lstStyle/>
          <a:p>
            <a:pPr algn="ctr" eaLnBrk="0" hangingPunct="0"/>
            <a:r>
              <a:rPr lang="de-AT" sz="2800" b="1" dirty="0">
                <a:cs typeface="Times New Roman" pitchFamily="18" charset="0"/>
              </a:rPr>
              <a:t>Fast alle scheinbar ewigen Formen, Unsicherheit zu bewältigen, verlieren an Bedeutung – Familie, Ehe, Geschlechterrollen, Klassen, Parteien, Kirchen, zuletzt auch der Wohlfahrtsstaat. </a:t>
            </a:r>
          </a:p>
          <a:p>
            <a:pPr algn="ctr" eaLnBrk="0" hangingPunct="0"/>
            <a:endParaRPr lang="de-AT" sz="2800" b="1" dirty="0">
              <a:cs typeface="Times New Roman" pitchFamily="18" charset="0"/>
            </a:endParaRPr>
          </a:p>
          <a:p>
            <a:pPr algn="ctr" eaLnBrk="0" hangingPunct="0"/>
            <a:r>
              <a:rPr lang="de-AT" sz="4000" b="1" dirty="0">
                <a:cs typeface="Times New Roman" pitchFamily="18" charset="0"/>
              </a:rPr>
              <a:t>Was aber hält uns als Gesellschaft zusammen?</a:t>
            </a:r>
          </a:p>
        </p:txBody>
      </p:sp>
      <p:pic>
        <p:nvPicPr>
          <p:cNvPr id="6147" name="Picture 3" descr="Kompass"/>
          <p:cNvPicPr>
            <a:picLocks noChangeAspect="1" noChangeArrowheads="1"/>
          </p:cNvPicPr>
          <p:nvPr/>
        </p:nvPicPr>
        <p:blipFill>
          <a:blip r:embed="rId3" cstate="print"/>
          <a:srcRect/>
          <a:stretch>
            <a:fillRect/>
          </a:stretch>
        </p:blipFill>
        <p:spPr bwMode="auto">
          <a:xfrm>
            <a:off x="1449079" y="3830128"/>
            <a:ext cx="8755024" cy="2037060"/>
          </a:xfrm>
          <a:prstGeom prst="rect">
            <a:avLst/>
          </a:prstGeom>
          <a:noFill/>
        </p:spPr>
      </p:pic>
    </p:spTree>
    <p:extLst>
      <p:ext uri="{BB962C8B-B14F-4D97-AF65-F5344CB8AC3E}">
        <p14:creationId xmlns:p14="http://schemas.microsoft.com/office/powerpoint/2010/main" val="889938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Bilder\Spitz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584" y="3284984"/>
            <a:ext cx="7488832" cy="3305944"/>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a:xfrm>
            <a:off x="838200" y="175344"/>
            <a:ext cx="10515600" cy="1325563"/>
          </a:xfrm>
        </p:spPr>
        <p:txBody>
          <a:bodyPr>
            <a:normAutofit/>
          </a:bodyPr>
          <a:lstStyle/>
          <a:p>
            <a:pPr algn="ctr"/>
            <a:r>
              <a:rPr lang="de-AT" b="1" dirty="0">
                <a:latin typeface="+mn-lt"/>
              </a:rPr>
              <a:t>Ausgangslage</a:t>
            </a:r>
          </a:p>
        </p:txBody>
      </p:sp>
      <p:sp>
        <p:nvSpPr>
          <p:cNvPr id="3" name="Inhaltsplatzhalter 2"/>
          <p:cNvSpPr>
            <a:spLocks noGrp="1"/>
          </p:cNvSpPr>
          <p:nvPr>
            <p:ph idx="1"/>
          </p:nvPr>
        </p:nvSpPr>
        <p:spPr>
          <a:xfrm>
            <a:off x="838200" y="1275481"/>
            <a:ext cx="10151852" cy="1795523"/>
          </a:xfrm>
        </p:spPr>
        <p:txBody>
          <a:bodyPr>
            <a:normAutofit/>
          </a:bodyPr>
          <a:lstStyle/>
          <a:p>
            <a:pPr marL="0" indent="0" algn="ctr">
              <a:buNone/>
            </a:pPr>
            <a:r>
              <a:rPr lang="de-AT" dirty="0"/>
              <a:t>1. 	Das „Gemeinsame“ zerfällt: Spaltung - Pandemie</a:t>
            </a:r>
          </a:p>
          <a:p>
            <a:pPr marL="0" indent="0" algn="ctr">
              <a:buNone/>
            </a:pPr>
            <a:r>
              <a:rPr lang="de-AT" dirty="0"/>
              <a:t>2. 	Rückzug ins Private, Konsumismus, Kurzfristigkeit, Zusammenhanglosigkeit, Entmündigung durch </a:t>
            </a:r>
            <a:r>
              <a:rPr lang="de-AT" dirty="0" err="1"/>
              <a:t>Bedienerfreudlichkeit</a:t>
            </a:r>
            <a:r>
              <a:rPr lang="de-AT" dirty="0"/>
              <a:t> 3. 	Wenig(er) Vertrauen - Resonanz</a:t>
            </a:r>
          </a:p>
          <a:p>
            <a:endParaRPr lang="de-AT" dirty="0"/>
          </a:p>
        </p:txBody>
      </p:sp>
    </p:spTree>
    <p:extLst>
      <p:ext uri="{BB962C8B-B14F-4D97-AF65-F5344CB8AC3E}">
        <p14:creationId xmlns:p14="http://schemas.microsoft.com/office/powerpoint/2010/main" val="2709038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7B8041-9609-4D81-9109-3637EDCC67BE}"/>
              </a:ext>
            </a:extLst>
          </p:cNvPr>
          <p:cNvSpPr>
            <a:spLocks noGrp="1"/>
          </p:cNvSpPr>
          <p:nvPr>
            <p:ph type="title"/>
          </p:nvPr>
        </p:nvSpPr>
        <p:spPr/>
        <p:txBody>
          <a:bodyPr/>
          <a:lstStyle/>
          <a:p>
            <a:pPr algn="ctr"/>
            <a:r>
              <a:rPr lang="de-AT" b="1" dirty="0">
                <a:latin typeface="+mn-lt"/>
              </a:rPr>
              <a:t>Vertrauen in die Zukunft</a:t>
            </a:r>
          </a:p>
        </p:txBody>
      </p:sp>
      <p:sp>
        <p:nvSpPr>
          <p:cNvPr id="3" name="Inhaltsplatzhalter 2">
            <a:extLst>
              <a:ext uri="{FF2B5EF4-FFF2-40B4-BE49-F238E27FC236}">
                <a16:creationId xmlns:a16="http://schemas.microsoft.com/office/drawing/2014/main" id="{D24C245B-2393-4A55-A94A-2BE20C3C87E9}"/>
              </a:ext>
            </a:extLst>
          </p:cNvPr>
          <p:cNvSpPr>
            <a:spLocks noGrp="1"/>
          </p:cNvSpPr>
          <p:nvPr>
            <p:ph idx="1"/>
          </p:nvPr>
        </p:nvSpPr>
        <p:spPr/>
        <p:txBody>
          <a:bodyPr>
            <a:normAutofit/>
          </a:bodyPr>
          <a:lstStyle/>
          <a:p>
            <a:r>
              <a:rPr lang="de-AT" dirty="0"/>
              <a:t>Ohne Vertrauen sind wir zu keinem sozialem Leben fähig</a:t>
            </a:r>
          </a:p>
          <a:p>
            <a:r>
              <a:rPr lang="de-AT" dirty="0"/>
              <a:t>Vertrauen ist das Kapital, das ich von meinem sozialen Umfeld erhalte = Sozialkapital = Zutrauen in die eigene Erwartung</a:t>
            </a:r>
          </a:p>
          <a:p>
            <a:r>
              <a:rPr lang="de-AT" dirty="0"/>
              <a:t>Vertrauen kann man nicht gezielt vermehren oder akkumulieren wie Geld</a:t>
            </a:r>
          </a:p>
          <a:p>
            <a:r>
              <a:rPr lang="de-AT" dirty="0"/>
              <a:t>Erwartungssicherheit wird in Katastrophen zerstört</a:t>
            </a:r>
          </a:p>
          <a:p>
            <a:r>
              <a:rPr lang="de-AT" dirty="0"/>
              <a:t>Menschen kämpfen heute vor allem darum, sich in diesen Prozessen der Verunsicherung eine Lebensgeschichte zu erschaffen, die ihnen in ihrem Streben Orientierung ist.</a:t>
            </a:r>
          </a:p>
          <a:p>
            <a:pPr marL="0" indent="0">
              <a:buNone/>
            </a:pPr>
            <a:endParaRPr lang="de-AT" dirty="0"/>
          </a:p>
          <a:p>
            <a:endParaRPr lang="de-AT" dirty="0"/>
          </a:p>
        </p:txBody>
      </p:sp>
    </p:spTree>
    <p:extLst>
      <p:ext uri="{BB962C8B-B14F-4D97-AF65-F5344CB8AC3E}">
        <p14:creationId xmlns:p14="http://schemas.microsoft.com/office/powerpoint/2010/main" val="2603069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3849" y="304800"/>
            <a:ext cx="10877909" cy="2057400"/>
          </a:xfrm>
          <a:noFill/>
          <a:ln/>
        </p:spPr>
        <p:txBody>
          <a:bodyPr>
            <a:normAutofit/>
          </a:bodyPr>
          <a:lstStyle/>
          <a:p>
            <a:pPr marL="92075" algn="ctr"/>
            <a:r>
              <a:rPr lang="de-AT" sz="3200" b="1" dirty="0">
                <a:latin typeface="+mn-lt"/>
              </a:rPr>
              <a:t>Ein Motto der gegenwärtigen Versuche, die gesellschaftlichen Umbrüche und Krisen zu meistern lautet stets:</a:t>
            </a:r>
            <a:br>
              <a:rPr lang="de-AT" sz="3200" b="1" dirty="0">
                <a:latin typeface="+mn-lt"/>
              </a:rPr>
            </a:br>
            <a:r>
              <a:rPr lang="de-AT" sz="3200" b="1" dirty="0">
                <a:latin typeface="+mn-lt"/>
              </a:rPr>
              <a:t> „Mehr Wissen und Eigenverantwortung“</a:t>
            </a:r>
            <a:endParaRPr lang="de-DE" dirty="0">
              <a:latin typeface="+mn-lt"/>
            </a:endParaRPr>
          </a:p>
        </p:txBody>
      </p:sp>
      <p:pic>
        <p:nvPicPr>
          <p:cNvPr id="8195" name="Picture 3" descr="pictureservlet1"/>
          <p:cNvPicPr>
            <a:picLocks noChangeAspect="1" noChangeArrowheads="1"/>
          </p:cNvPicPr>
          <p:nvPr/>
        </p:nvPicPr>
        <p:blipFill>
          <a:blip r:embed="rId3" cstate="print"/>
          <a:srcRect/>
          <a:stretch>
            <a:fillRect/>
          </a:stretch>
        </p:blipFill>
        <p:spPr bwMode="auto">
          <a:xfrm>
            <a:off x="2743201" y="2571750"/>
            <a:ext cx="7064375" cy="42862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707365" y="353683"/>
            <a:ext cx="10593238" cy="1029778"/>
          </a:xfrm>
          <a:noFill/>
          <a:ln/>
        </p:spPr>
        <p:txBody>
          <a:bodyPr vert="horz" lIns="92075" tIns="46038" rIns="92075" bIns="46038" rtlCol="0" anchor="b">
            <a:normAutofit/>
          </a:bodyPr>
          <a:lstStyle/>
          <a:p>
            <a:r>
              <a:rPr lang="de-DE" sz="3000" b="1" dirty="0">
                <a:latin typeface="+mn-lt"/>
              </a:rPr>
              <a:t>Wissen schafft keinen Sinn, es kann ihn höchstens begründen </a:t>
            </a:r>
            <a:br>
              <a:rPr lang="de-DE" sz="3000" b="1" dirty="0">
                <a:latin typeface="+mn-lt"/>
              </a:rPr>
            </a:br>
            <a:r>
              <a:rPr lang="de-DE" sz="3000" b="1" dirty="0">
                <a:latin typeface="+mn-lt"/>
              </a:rPr>
              <a:t>Je mehr wir wissen, desto mehr müssen wir darüber nachdenken</a:t>
            </a:r>
          </a:p>
        </p:txBody>
      </p:sp>
      <p:pic>
        <p:nvPicPr>
          <p:cNvPr id="11267" name="Picture 3" descr="BlaBla"/>
          <p:cNvPicPr>
            <a:picLocks noChangeAspect="1" noChangeArrowheads="1"/>
          </p:cNvPicPr>
          <p:nvPr/>
        </p:nvPicPr>
        <p:blipFill>
          <a:blip r:embed="rId2" cstate="print"/>
          <a:srcRect/>
          <a:stretch>
            <a:fillRect/>
          </a:stretch>
        </p:blipFill>
        <p:spPr bwMode="auto">
          <a:xfrm>
            <a:off x="2640013" y="1989139"/>
            <a:ext cx="7143750" cy="46958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838621" y="458135"/>
            <a:ext cx="10896151" cy="6555641"/>
          </a:xfrm>
          <a:prstGeom prst="rect">
            <a:avLst/>
          </a:prstGeom>
        </p:spPr>
        <p:txBody>
          <a:bodyPr wrap="square">
            <a:spAutoFit/>
          </a:bodyPr>
          <a:lstStyle/>
          <a:p>
            <a:pPr algn="ctr"/>
            <a:r>
              <a:rPr lang="de-AT" sz="4800" b="1" dirty="0">
                <a:cs typeface="Times New Roman" pitchFamily="18" charset="0"/>
              </a:rPr>
              <a:t>Bequemlichkeit und Bedienfreundlichkeit</a:t>
            </a:r>
          </a:p>
          <a:p>
            <a:pPr algn="ctr"/>
            <a:endParaRPr lang="de-AT" sz="2400" b="1" dirty="0"/>
          </a:p>
          <a:p>
            <a:pPr algn="ctr"/>
            <a:r>
              <a:rPr lang="de-AT" sz="2800" b="1" dirty="0"/>
              <a:t>Die wichtigen Dinge im Leben sollten nicht benutzerfreundlich sein, sondern Orte und Situationen, wo man lernt, wie man mit schwierigen Konstellationen und anderen Menschen umgeht </a:t>
            </a:r>
          </a:p>
          <a:p>
            <a:pPr algn="ctr"/>
            <a:endParaRPr lang="de-AT" sz="2400" b="1" dirty="0"/>
          </a:p>
          <a:p>
            <a:r>
              <a:rPr lang="de-AT" sz="2800" b="1" dirty="0" err="1"/>
              <a:t>Gated</a:t>
            </a:r>
            <a:r>
              <a:rPr lang="de-AT" sz="2800" b="1" dirty="0"/>
              <a:t> Communities – Facebook/WhatsApp-Blasen </a:t>
            </a:r>
          </a:p>
          <a:p>
            <a:endParaRPr lang="de-AT" sz="2800" b="1" dirty="0"/>
          </a:p>
          <a:p>
            <a:r>
              <a:rPr lang="de-AT" sz="2800" b="1" dirty="0"/>
              <a:t>Kopfrechnen = Taschenrechner; Schreibroutine =</a:t>
            </a:r>
          </a:p>
          <a:p>
            <a:r>
              <a:rPr lang="de-AT" sz="2800" b="1" dirty="0"/>
              <a:t>Kopiertaste; Orthografie = Rechtschreibprogramme </a:t>
            </a:r>
          </a:p>
          <a:p>
            <a:r>
              <a:rPr lang="de-AT" sz="2800" b="1" dirty="0"/>
              <a:t>Geschichte = Wikipedia; Geografie = Google Earth </a:t>
            </a:r>
          </a:p>
          <a:p>
            <a:endParaRPr lang="de-AT" sz="2800" b="1" dirty="0"/>
          </a:p>
          <a:p>
            <a:r>
              <a:rPr lang="de-AT" sz="2800" b="1" dirty="0"/>
              <a:t>Gehen zu beschwerlich - Fahren ist bequemer</a:t>
            </a:r>
            <a:endParaRPr lang="de-AT" sz="1000" b="1" dirty="0"/>
          </a:p>
          <a:p>
            <a:pPr algn="r"/>
            <a:endParaRPr lang="de-AT" sz="1000" b="1" dirty="0"/>
          </a:p>
          <a:p>
            <a:pPr algn="r"/>
            <a:r>
              <a:rPr lang="de-AT" sz="1000" b="1" dirty="0"/>
              <a:t>https://tecnogenio.com/aplicaciones-basicas-gratuitas-para-movil-y-tablet</a:t>
            </a:r>
          </a:p>
          <a:p>
            <a:endParaRPr lang="de-AT" sz="2400" b="1" dirty="0"/>
          </a:p>
        </p:txBody>
      </p:sp>
      <p:pic>
        <p:nvPicPr>
          <p:cNvPr id="3" name="Grafik 2"/>
          <p:cNvPicPr>
            <a:picLocks noChangeAspect="1"/>
          </p:cNvPicPr>
          <p:nvPr/>
        </p:nvPicPr>
        <p:blipFill>
          <a:blip r:embed="rId2"/>
          <a:stretch>
            <a:fillRect/>
          </a:stretch>
        </p:blipFill>
        <p:spPr>
          <a:xfrm>
            <a:off x="8579161" y="3347049"/>
            <a:ext cx="2957567" cy="2215320"/>
          </a:xfrm>
          <a:prstGeom prst="rect">
            <a:avLst/>
          </a:prstGeom>
        </p:spPr>
      </p:pic>
    </p:spTree>
    <p:extLst>
      <p:ext uri="{BB962C8B-B14F-4D97-AF65-F5344CB8AC3E}">
        <p14:creationId xmlns:p14="http://schemas.microsoft.com/office/powerpoint/2010/main" val="493862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17205" y="314326"/>
            <a:ext cx="10515600" cy="2187334"/>
          </a:xfrm>
        </p:spPr>
        <p:txBody>
          <a:bodyPr>
            <a:normAutofit/>
          </a:bodyPr>
          <a:lstStyle/>
          <a:p>
            <a:pPr algn="ctr">
              <a:lnSpc>
                <a:spcPts val="3000"/>
              </a:lnSpc>
            </a:pPr>
            <a:r>
              <a:rPr lang="de-DE" sz="4000" b="1" dirty="0">
                <a:latin typeface="+mn-lt"/>
                <a:ea typeface="+mn-ea"/>
                <a:cs typeface="+mn-cs"/>
              </a:rPr>
              <a:t>Lernen und Bildung</a:t>
            </a:r>
            <a:br>
              <a:rPr lang="de-DE" sz="4000" b="1" dirty="0">
                <a:latin typeface="+mn-lt"/>
                <a:ea typeface="+mn-ea"/>
                <a:cs typeface="+mn-cs"/>
              </a:rPr>
            </a:br>
            <a:br>
              <a:rPr lang="de-DE" sz="4000" b="1" dirty="0">
                <a:latin typeface="+mn-lt"/>
                <a:ea typeface="+mn-ea"/>
                <a:cs typeface="+mn-cs"/>
              </a:rPr>
            </a:br>
            <a:r>
              <a:rPr lang="de-DE" sz="4000" dirty="0">
                <a:latin typeface="+mn-lt"/>
                <a:ea typeface="+mn-ea"/>
                <a:cs typeface="+mn-cs"/>
              </a:rPr>
              <a:t>Lass mich spüren, dass ich da bin! Zeige mir, wer ich bin. Aber auch: Zeige mir, wer ich werden kann, wo meine Entwicklungspotenziale sind! </a:t>
            </a:r>
            <a:endParaRPr lang="de-AT" sz="4000" dirty="0">
              <a:latin typeface="+mn-lt"/>
              <a:ea typeface="+mn-ea"/>
              <a:cs typeface="+mn-cs"/>
            </a:endParaRPr>
          </a:p>
        </p:txBody>
      </p:sp>
      <p:pic>
        <p:nvPicPr>
          <p:cNvPr id="18435" name="Picture 5" descr="Wind"/>
          <p:cNvPicPr>
            <a:picLocks noChangeAspect="1" noChangeArrowheads="1"/>
          </p:cNvPicPr>
          <p:nvPr/>
        </p:nvPicPr>
        <p:blipFill>
          <a:blip r:embed="rId2" cstate="print"/>
          <a:srcRect/>
          <a:stretch>
            <a:fillRect/>
          </a:stretch>
        </p:blipFill>
        <p:spPr bwMode="auto">
          <a:xfrm>
            <a:off x="6419773" y="2760641"/>
            <a:ext cx="5170099" cy="3864275"/>
          </a:xfrm>
          <a:prstGeom prst="rect">
            <a:avLst/>
          </a:prstGeom>
          <a:noFill/>
          <a:ln w="9525">
            <a:noFill/>
            <a:miter lim="800000"/>
            <a:headEnd/>
            <a:tailEnd/>
          </a:ln>
        </p:spPr>
      </p:pic>
      <p:pic>
        <p:nvPicPr>
          <p:cNvPr id="2" name="Grafik 1">
            <a:extLst>
              <a:ext uri="{FF2B5EF4-FFF2-40B4-BE49-F238E27FC236}">
                <a16:creationId xmlns:a16="http://schemas.microsoft.com/office/drawing/2014/main" id="{D2DC904D-AA14-4AB7-A11A-6164D73E4BBF}"/>
              </a:ext>
            </a:extLst>
          </p:cNvPr>
          <p:cNvPicPr>
            <a:picLocks noChangeAspect="1"/>
          </p:cNvPicPr>
          <p:nvPr/>
        </p:nvPicPr>
        <p:blipFill>
          <a:blip r:embed="rId3"/>
          <a:stretch>
            <a:fillRect/>
          </a:stretch>
        </p:blipFill>
        <p:spPr>
          <a:xfrm>
            <a:off x="465826" y="2783545"/>
            <a:ext cx="5033797" cy="376012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948905" y="407298"/>
            <a:ext cx="10161917" cy="6337002"/>
          </a:xfrm>
        </p:spPr>
        <p:txBody>
          <a:bodyPr>
            <a:normAutofit/>
          </a:bodyPr>
          <a:lstStyle/>
          <a:p>
            <a:pPr algn="ctr">
              <a:buNone/>
            </a:pPr>
            <a:r>
              <a:rPr lang="de-AT" sz="5200" b="1" dirty="0"/>
              <a:t>„Die Menschen stärken und die Sachen klären“ </a:t>
            </a:r>
            <a:r>
              <a:rPr lang="de-AT" sz="2400" dirty="0"/>
              <a:t>(</a:t>
            </a:r>
            <a:r>
              <a:rPr lang="de-AT" sz="2400" dirty="0" err="1"/>
              <a:t>HvH</a:t>
            </a:r>
            <a:r>
              <a:rPr lang="de-AT" sz="2400" dirty="0"/>
              <a:t>)</a:t>
            </a:r>
          </a:p>
          <a:p>
            <a:pPr algn="ctr">
              <a:buNone/>
            </a:pPr>
            <a:endParaRPr lang="de-AT" sz="1200" b="1" dirty="0"/>
          </a:p>
          <a:p>
            <a:pPr algn="ctr">
              <a:lnSpc>
                <a:spcPct val="120000"/>
              </a:lnSpc>
            </a:pPr>
            <a:r>
              <a:rPr lang="de-AT" b="1" dirty="0"/>
              <a:t>Die Fähigkeit und der Wille, die Welt verstehen zu wollen und zu verantworten</a:t>
            </a:r>
          </a:p>
          <a:p>
            <a:pPr algn="ctr">
              <a:lnSpc>
                <a:spcPct val="120000"/>
              </a:lnSpc>
            </a:pPr>
            <a:r>
              <a:rPr lang="de-AT" b="1" dirty="0"/>
              <a:t>Die Fähigkeit zu Resonanz</a:t>
            </a:r>
          </a:p>
          <a:p>
            <a:pPr algn="ctr">
              <a:lnSpc>
                <a:spcPct val="120000"/>
              </a:lnSpc>
            </a:pPr>
            <a:r>
              <a:rPr lang="de-AT" b="1" dirty="0"/>
              <a:t>Das Erkennen von Ungerechtigkeit und Unmenschlichkeit</a:t>
            </a:r>
          </a:p>
          <a:p>
            <a:pPr algn="ctr">
              <a:lnSpc>
                <a:spcPct val="120000"/>
              </a:lnSpc>
            </a:pPr>
            <a:r>
              <a:rPr lang="de-AT" b="1" dirty="0"/>
              <a:t>Das Empfinden von Freude und Kohärenz</a:t>
            </a:r>
          </a:p>
          <a:p>
            <a:pPr algn="ctr">
              <a:lnSpc>
                <a:spcPct val="120000"/>
              </a:lnSpc>
            </a:pPr>
            <a:r>
              <a:rPr lang="de-AT" b="1" dirty="0"/>
              <a:t>Wachheit im Umgang mit Differenzen</a:t>
            </a:r>
          </a:p>
        </p:txBody>
      </p:sp>
    </p:spTree>
    <p:extLst>
      <p:ext uri="{BB962C8B-B14F-4D97-AF65-F5344CB8AC3E}">
        <p14:creationId xmlns:p14="http://schemas.microsoft.com/office/powerpoint/2010/main" val="174238573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783</Words>
  <Application>Microsoft Office PowerPoint</Application>
  <PresentationFormat>Breitbild</PresentationFormat>
  <Paragraphs>81</Paragraphs>
  <Slides>18</Slides>
  <Notes>2</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18</vt:i4>
      </vt:variant>
    </vt:vector>
  </HeadingPairs>
  <TitlesOfParts>
    <vt:vector size="23" baseType="lpstr">
      <vt:lpstr>Arial</vt:lpstr>
      <vt:lpstr>Calibri</vt:lpstr>
      <vt:lpstr>Calibri Light</vt:lpstr>
      <vt:lpstr>Wingdings</vt:lpstr>
      <vt:lpstr>Office</vt:lpstr>
      <vt:lpstr>Mut zur Beziehung Gegen ein Leben als Lieferdienst</vt:lpstr>
      <vt:lpstr>PowerPoint-Präsentation</vt:lpstr>
      <vt:lpstr>Ausgangslage</vt:lpstr>
      <vt:lpstr>Vertrauen in die Zukunft</vt:lpstr>
      <vt:lpstr>Ein Motto der gegenwärtigen Versuche, die gesellschaftlichen Umbrüche und Krisen zu meistern lautet stets:  „Mehr Wissen und Eigenverantwortung“</vt:lpstr>
      <vt:lpstr>Wissen schafft keinen Sinn, es kann ihn höchstens begründen  Je mehr wir wissen, desto mehr müssen wir darüber nachdenken</vt:lpstr>
      <vt:lpstr>PowerPoint-Präsentation</vt:lpstr>
      <vt:lpstr>Lernen und Bildung  Lass mich spüren, dass ich da bin! Zeige mir, wer ich bin. Aber auch: Zeige mir, wer ich werden kann, wo meine Entwicklungspotenziale sind!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Mut zur Beziehung Gegen ein Leben als Lieferdienst</dc:title>
  <dc:creator>Egger, Rudolf (rudolf.egger@uni-graz.at)</dc:creator>
  <cp:lastModifiedBy>Egger, Rudolf (rudolf.egger@uni-graz.at)</cp:lastModifiedBy>
  <cp:revision>5</cp:revision>
  <dcterms:created xsi:type="dcterms:W3CDTF">2022-01-10T09:56:03Z</dcterms:created>
  <dcterms:modified xsi:type="dcterms:W3CDTF">2022-01-22T07:42:34Z</dcterms:modified>
</cp:coreProperties>
</file>