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2" r:id="rId2"/>
  </p:sldMasterIdLst>
  <p:notesMasterIdLst>
    <p:notesMasterId r:id="rId23"/>
  </p:notesMasterIdLst>
  <p:sldIdLst>
    <p:sldId id="256" r:id="rId3"/>
    <p:sldId id="433" r:id="rId4"/>
    <p:sldId id="397" r:id="rId5"/>
    <p:sldId id="396" r:id="rId6"/>
    <p:sldId id="409" r:id="rId7"/>
    <p:sldId id="418" r:id="rId8"/>
    <p:sldId id="263" r:id="rId9"/>
    <p:sldId id="387" r:id="rId10"/>
    <p:sldId id="398" r:id="rId11"/>
    <p:sldId id="269" r:id="rId12"/>
    <p:sldId id="454" r:id="rId13"/>
    <p:sldId id="453" r:id="rId14"/>
    <p:sldId id="268" r:id="rId15"/>
    <p:sldId id="403" r:id="rId16"/>
    <p:sldId id="455" r:id="rId17"/>
    <p:sldId id="457" r:id="rId18"/>
    <p:sldId id="404" r:id="rId19"/>
    <p:sldId id="452" r:id="rId20"/>
    <p:sldId id="456" r:id="rId21"/>
    <p:sldId id="330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B5"/>
    <a:srgbClr val="4D4D4C"/>
    <a:srgbClr val="BED730"/>
    <a:srgbClr val="CA6879"/>
    <a:srgbClr val="F2F7D7"/>
    <a:srgbClr val="E0F7F7"/>
    <a:srgbClr val="174389"/>
    <a:srgbClr val="52BFDA"/>
    <a:srgbClr val="A5D7D5"/>
    <a:srgbClr val="4EA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90"/>
    <p:restoredTop sz="77566"/>
  </p:normalViewPr>
  <p:slideViewPr>
    <p:cSldViewPr snapToGrid="0" snapToObjects="1" showGuides="1">
      <p:cViewPr varScale="1">
        <p:scale>
          <a:sx n="171" d="100"/>
          <a:sy n="171" d="100"/>
        </p:scale>
        <p:origin x="290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B469B-1881-E641-AAB2-84D80CF38AE5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2D3B6-E82D-A84D-87EE-8177FBD4671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256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F2D3B6-E82D-A84D-87EE-8177FBD4671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675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CB5F046-D02C-C340-A2CE-676B710F1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800" b="1">
                <a:solidFill>
                  <a:srgbClr val="4D4D4C"/>
                </a:solidFill>
                <a:latin typeface="+mj-lt"/>
              </a:defRPr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45D24906-B76E-B940-875F-E67EC094E75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650" y="1368425"/>
            <a:ext cx="7886700" cy="3138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D4D4C"/>
                </a:solidFill>
                <a:latin typeface="+mj-lt"/>
              </a:defRPr>
            </a:lvl1pPr>
            <a:lvl2pPr>
              <a:defRPr>
                <a:solidFill>
                  <a:srgbClr val="4D4D4C"/>
                </a:solidFill>
                <a:latin typeface="+mj-lt"/>
              </a:defRPr>
            </a:lvl2pPr>
            <a:lvl3pPr>
              <a:defRPr>
                <a:solidFill>
                  <a:srgbClr val="4D4D4C"/>
                </a:solidFill>
                <a:latin typeface="+mj-lt"/>
              </a:defRPr>
            </a:lvl3pPr>
            <a:lvl4pPr>
              <a:defRPr>
                <a:solidFill>
                  <a:srgbClr val="4D4D4C"/>
                </a:solidFill>
                <a:latin typeface="+mj-lt"/>
              </a:defRPr>
            </a:lvl4pPr>
            <a:lvl5pPr>
              <a:defRPr>
                <a:solidFill>
                  <a:srgbClr val="4D4D4C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7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336A1C-A038-F94D-A648-1B96D2E63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38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42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43A9740-7E4F-5242-8617-F388E964BF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085" y="516833"/>
            <a:ext cx="3757830" cy="367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27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1A86455-6157-014A-8086-6560480D9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 b="1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65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86AD7BF0-EB22-5349-82F6-7B952EEC2637}"/>
              </a:ext>
            </a:extLst>
          </p:cNvPr>
          <p:cNvSpPr/>
          <p:nvPr userDrawn="1"/>
        </p:nvSpPr>
        <p:spPr>
          <a:xfrm>
            <a:off x="0" y="4795200"/>
            <a:ext cx="6412844" cy="140400"/>
          </a:xfrm>
          <a:prstGeom prst="rect">
            <a:avLst/>
          </a:prstGeom>
          <a:solidFill>
            <a:srgbClr val="BED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feld 7">
            <a:extLst>
              <a:ext uri="{FF2B5EF4-FFF2-40B4-BE49-F238E27FC236}">
                <a16:creationId xmlns:a16="http://schemas.microsoft.com/office/drawing/2014/main" id="{E06FE524-1006-1C49-B662-6437900BD8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1480" y="4934884"/>
            <a:ext cx="24573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927141CD-1DBD-7F4A-9F70-78EA2CAFC4ED}" type="slidenum">
              <a:rPr lang="de-DE" altLang="de-DE" sz="800" baseline="0" smtClean="0">
                <a:solidFill>
                  <a:srgbClr val="3E3D40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pPr eaLnBrk="1" hangingPunct="1"/>
              <a:t>‹Nr.›</a:t>
            </a:fld>
            <a:endParaRPr lang="de-DE" altLang="de-DE" sz="800" baseline="0" dirty="0">
              <a:solidFill>
                <a:srgbClr val="3E3D40"/>
              </a:solidFill>
              <a:latin typeface="+mj-lt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7654955-B375-0A46-9FBE-F7F9071BC3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045" y="4455283"/>
            <a:ext cx="716216" cy="47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A18432C-7D2C-3C4D-85A3-C14762CA2BE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572000" y="4794484"/>
            <a:ext cx="3418435" cy="140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4470516-C939-A848-A8E0-2B148B3C59E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19938" y="4795200"/>
            <a:ext cx="3418435" cy="1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7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0AEB5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3E3D40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3E3D40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3E3D40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3E3D40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3E3D40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Essen enthält.&#10;&#10;Automatisch generierte Beschreibung">
            <a:extLst>
              <a:ext uri="{FF2B5EF4-FFF2-40B4-BE49-F238E27FC236}">
                <a16:creationId xmlns:a16="http://schemas.microsoft.com/office/drawing/2014/main" id="{0D0D7E4C-D273-F149-A7CA-CA8916F714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0" y="-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1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gif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49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51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53.jpeg"/><Relationship Id="rId21" Type="http://schemas.openxmlformats.org/officeDocument/2006/relationships/image" Target="../media/image71.png"/><Relationship Id="rId7" Type="http://schemas.openxmlformats.org/officeDocument/2006/relationships/image" Target="../media/image57.sv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52.png"/><Relationship Id="rId16" Type="http://schemas.openxmlformats.org/officeDocument/2006/relationships/image" Target="../media/image66.sv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Relationship Id="rId1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f"/><Relationship Id="rId13" Type="http://schemas.openxmlformats.org/officeDocument/2006/relationships/image" Target="../media/image19.png"/><Relationship Id="rId3" Type="http://schemas.openxmlformats.org/officeDocument/2006/relationships/image" Target="../media/image9.emf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11" Type="http://schemas.openxmlformats.org/officeDocument/2006/relationships/image" Target="../media/image17.emf"/><Relationship Id="rId5" Type="http://schemas.openxmlformats.org/officeDocument/2006/relationships/image" Target="../media/image11.emf"/><Relationship Id="rId10" Type="http://schemas.openxmlformats.org/officeDocument/2006/relationships/image" Target="../media/image16.png"/><Relationship Id="rId4" Type="http://schemas.openxmlformats.org/officeDocument/2006/relationships/image" Target="../media/image10.emf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Essen enthält.&#10;&#10;Automatisch generierte Beschreibung">
            <a:extLst>
              <a:ext uri="{FF2B5EF4-FFF2-40B4-BE49-F238E27FC236}">
                <a16:creationId xmlns:a16="http://schemas.microsoft.com/office/drawing/2014/main" id="{B219FEC7-0CA4-1A48-99C7-D3046AE40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-285751"/>
            <a:ext cx="9144000" cy="5715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12FAAF6-BAB8-F04C-B644-4C0490672646}"/>
              </a:ext>
            </a:extLst>
          </p:cNvPr>
          <p:cNvSpPr/>
          <p:nvPr/>
        </p:nvSpPr>
        <p:spPr>
          <a:xfrm>
            <a:off x="3148668" y="220338"/>
            <a:ext cx="5078066" cy="46491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Enzyme – die </a:t>
            </a:r>
            <a:r>
              <a:rPr lang="en-GB" sz="2400" b="1" dirty="0" err="1">
                <a:solidFill>
                  <a:schemeClr val="tx1"/>
                </a:solidFill>
              </a:rPr>
              <a:t>Superhelden</a:t>
            </a:r>
            <a:r>
              <a:rPr lang="en-GB" sz="2400" b="1" dirty="0">
                <a:solidFill>
                  <a:schemeClr val="tx1"/>
                </a:solidFill>
              </a:rPr>
              <a:t> der </a:t>
            </a:r>
            <a:r>
              <a:rPr lang="en-GB" sz="2400" b="1" dirty="0" err="1">
                <a:solidFill>
                  <a:schemeClr val="tx1"/>
                </a:solidFill>
              </a:rPr>
              <a:t>Biotechnologie</a:t>
            </a:r>
            <a:r>
              <a:rPr lang="en-GB" sz="2400" dirty="0">
                <a:solidFill>
                  <a:schemeClr val="tx1"/>
                </a:solidFill>
              </a:rPr>
              <a:t>: 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Wie </a:t>
            </a:r>
            <a:r>
              <a:rPr lang="en-GB" sz="2400" dirty="0" err="1">
                <a:solidFill>
                  <a:schemeClr val="tx1"/>
                </a:solidFill>
              </a:rPr>
              <a:t>Forschungsthemen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im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Unterricht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erfolgreich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Einzug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finden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können</a:t>
            </a:r>
            <a:endParaRPr lang="en-GB" sz="2400" dirty="0">
              <a:solidFill>
                <a:schemeClr val="tx1"/>
              </a:solidFill>
            </a:endParaRPr>
          </a:p>
          <a:p>
            <a:pPr algn="ctr"/>
            <a:endParaRPr lang="en-GB" sz="2400" dirty="0">
              <a:solidFill>
                <a:schemeClr val="tx1"/>
              </a:solidFill>
            </a:endParaRPr>
          </a:p>
          <a:p>
            <a:pPr algn="ctr"/>
            <a:r>
              <a:rPr lang="en-GB" sz="2400" b="1" dirty="0">
                <a:solidFill>
                  <a:srgbClr val="00AEB5"/>
                </a:solidFill>
              </a:rPr>
              <a:t>Katrin Weinhandl</a:t>
            </a:r>
          </a:p>
          <a:p>
            <a:pPr algn="ctr"/>
            <a:r>
              <a:rPr lang="en-GB" sz="2400" dirty="0">
                <a:solidFill>
                  <a:srgbClr val="00AEB5"/>
                </a:solidFill>
              </a:rPr>
              <a:t>MINT </a:t>
            </a:r>
            <a:r>
              <a:rPr lang="en-GB" sz="2400" dirty="0" err="1">
                <a:solidFill>
                  <a:srgbClr val="00AEB5"/>
                </a:solidFill>
              </a:rPr>
              <a:t>Kongress</a:t>
            </a:r>
            <a:endParaRPr lang="en-GB" sz="2400" dirty="0">
              <a:solidFill>
                <a:srgbClr val="00AEB5"/>
              </a:solidFill>
            </a:endParaRPr>
          </a:p>
          <a:p>
            <a:pPr algn="ctr"/>
            <a:r>
              <a:rPr lang="en-GB" sz="2400" dirty="0">
                <a:solidFill>
                  <a:srgbClr val="00AEB5"/>
                </a:solidFill>
              </a:rPr>
              <a:t>26.02.2025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22B3209-DED6-7C43-A400-80CA29926948}"/>
              </a:ext>
            </a:extLst>
          </p:cNvPr>
          <p:cNvSpPr txBox="1"/>
          <p:nvPr/>
        </p:nvSpPr>
        <p:spPr>
          <a:xfrm>
            <a:off x="-1457088" y="1425499"/>
            <a:ext cx="5249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cap="all" dirty="0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Austrian Centre of </a:t>
            </a:r>
          </a:p>
          <a:p>
            <a:pPr algn="ctr"/>
            <a:r>
              <a:rPr lang="en-GB" sz="1000" cap="all" dirty="0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Biotechnology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0A81898-CF8D-A94E-AF1A-DBF5FE7FE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93" y="0"/>
            <a:ext cx="2612875" cy="162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67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016F9D2-4669-4B44-AF15-2FCB36F61472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4D4D4C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/>
              <a:t>Was </a:t>
            </a:r>
            <a:r>
              <a:rPr lang="en-GB" dirty="0" err="1"/>
              <a:t>sind</a:t>
            </a:r>
            <a:r>
              <a:rPr lang="en-GB" dirty="0"/>
              <a:t> Enzyme?</a:t>
            </a:r>
            <a:endParaRPr lang="en-GB" sz="22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60A38E-1D10-2986-CEE2-95BAC1799DF4}"/>
              </a:ext>
            </a:extLst>
          </p:cNvPr>
          <p:cNvSpPr txBox="1"/>
          <p:nvPr/>
        </p:nvSpPr>
        <p:spPr>
          <a:xfrm>
            <a:off x="1377108" y="1331523"/>
            <a:ext cx="4836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Enzym = Beschleuniger (Katalysator) für chemische Reaktionen, kommt überall in der Natur vor</a:t>
            </a:r>
          </a:p>
        </p:txBody>
      </p:sp>
      <p:sp>
        <p:nvSpPr>
          <p:cNvPr id="3" name="Plus 2">
            <a:extLst>
              <a:ext uri="{FF2B5EF4-FFF2-40B4-BE49-F238E27FC236}">
                <a16:creationId xmlns:a16="http://schemas.microsoft.com/office/drawing/2014/main" id="{E15B7ECE-683C-4A4B-A3FE-6DE1F477B7BE}"/>
              </a:ext>
            </a:extLst>
          </p:cNvPr>
          <p:cNvSpPr/>
          <p:nvPr/>
        </p:nvSpPr>
        <p:spPr>
          <a:xfrm>
            <a:off x="954313" y="3571403"/>
            <a:ext cx="462709" cy="467528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Glühlampe mit einfarbiger Füllung">
            <a:extLst>
              <a:ext uri="{FF2B5EF4-FFF2-40B4-BE49-F238E27FC236}">
                <a16:creationId xmlns:a16="http://schemas.microsoft.com/office/drawing/2014/main" id="{677A55F4-7836-214C-5ABC-0A232A80B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337" y="1198774"/>
            <a:ext cx="634829" cy="634829"/>
          </a:xfrm>
          <a:prstGeom prst="rect">
            <a:avLst/>
          </a:prstGeom>
        </p:spPr>
      </p:pic>
      <p:pic>
        <p:nvPicPr>
          <p:cNvPr id="9" name="Grafik 8" descr="Pfeil: Leichte Kurve mit einfarbiger Füllung">
            <a:extLst>
              <a:ext uri="{FF2B5EF4-FFF2-40B4-BE49-F238E27FC236}">
                <a16:creationId xmlns:a16="http://schemas.microsoft.com/office/drawing/2014/main" id="{D92E9DE6-EBB4-4E70-86E2-47A511477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65" y="2363450"/>
            <a:ext cx="634829" cy="63482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E5EBF01-973D-7CC4-4403-32B47768BB6C}"/>
              </a:ext>
            </a:extLst>
          </p:cNvPr>
          <p:cNvSpPr txBox="1"/>
          <p:nvPr/>
        </p:nvSpPr>
        <p:spPr>
          <a:xfrm>
            <a:off x="1377108" y="2493514"/>
            <a:ext cx="4834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Biotechnologie = Enzyme nutzen, um Industrieprozesse umweltfreundlicher zu machen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2AA7DD3-F528-3344-53C2-4CC8DDDE057D}"/>
              </a:ext>
            </a:extLst>
          </p:cNvPr>
          <p:cNvSpPr txBox="1"/>
          <p:nvPr/>
        </p:nvSpPr>
        <p:spPr>
          <a:xfrm>
            <a:off x="1450074" y="3528940"/>
            <a:ext cx="7024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Enzyme brauchen wenig Energie, funktionieren meist bei Raumtemperatur, arbeiten sehr spezifisch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187BDA2-ED16-20E3-FD3E-E166838D8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433" y="1380112"/>
            <a:ext cx="2379065" cy="178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994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ECC4D-6AAF-A869-7139-DE5F62C3D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700A8BF-0CAE-964E-E439-C302FFB809C0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4D4D4C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 err="1"/>
              <a:t>Wissenschaftliches</a:t>
            </a:r>
            <a:r>
              <a:rPr lang="en-GB" dirty="0"/>
              <a:t> </a:t>
            </a:r>
            <a:r>
              <a:rPr lang="en-GB" dirty="0" err="1"/>
              <a:t>Arbeiten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Enzymen</a:t>
            </a:r>
            <a:endParaRPr lang="en-GB" sz="2200" dirty="0"/>
          </a:p>
        </p:txBody>
      </p:sp>
      <p:pic>
        <p:nvPicPr>
          <p:cNvPr id="2050" name="Picture 2" descr="Enzym – Wikipedia">
            <a:extLst>
              <a:ext uri="{FF2B5EF4-FFF2-40B4-BE49-F238E27FC236}">
                <a16:creationId xmlns:a16="http://schemas.microsoft.com/office/drawing/2014/main" id="{039F9189-AC35-3F22-ED6B-E8E97F2BB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919220"/>
            <a:ext cx="1428750" cy="142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as Geheimnis der Radikal-Katalyse mit Co-Enzym B12 – Universität Innsbruck">
            <a:extLst>
              <a:ext uri="{FF2B5EF4-FFF2-40B4-BE49-F238E27FC236}">
                <a16:creationId xmlns:a16="http://schemas.microsoft.com/office/drawing/2014/main" id="{B8D5DE6A-0170-D462-5DB6-8CD12189E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340" y="919221"/>
            <a:ext cx="2390660" cy="143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trukturelle und mechanistische Studien zur Substrat‐ und  Stereoselektivität der Indol‐Monooxygenase VpIndA1: Neue Wege für  biokatalytische Epoxidationen und Sulfoxidationen - Kratky - 2023 -  Angewandte Chemie - Wiley Online Library">
            <a:extLst>
              <a:ext uri="{FF2B5EF4-FFF2-40B4-BE49-F238E27FC236}">
                <a16:creationId xmlns:a16="http://schemas.microsoft.com/office/drawing/2014/main" id="{5CACA041-A1D0-D09E-88C3-6ACA9ED73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355277"/>
            <a:ext cx="2502436" cy="195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issenschaftliche Entwicklung des Maltase-Enzym-Effekts auf das  Maltose-Molekül. Bunte Symbole. Vektorgrafik Stock-Vektorgrafik - Alamy">
            <a:extLst>
              <a:ext uri="{FF2B5EF4-FFF2-40B4-BE49-F238E27FC236}">
                <a16:creationId xmlns:a16="http://schemas.microsoft.com/office/drawing/2014/main" id="{BD2261DD-88AF-780F-1A45-4EE853D0F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960" y="2424013"/>
            <a:ext cx="2214390" cy="103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altose - Tuscany Diet">
            <a:extLst>
              <a:ext uri="{FF2B5EF4-FFF2-40B4-BE49-F238E27FC236}">
                <a16:creationId xmlns:a16="http://schemas.microsoft.com/office/drawing/2014/main" id="{4924E306-2EE9-F24F-FBB4-4C993E07B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350" y="823399"/>
            <a:ext cx="1800255" cy="214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nzyme — Theoretisches Material. Chemie, 12. Schulstufe.">
            <a:extLst>
              <a:ext uri="{FF2B5EF4-FFF2-40B4-BE49-F238E27FC236}">
                <a16:creationId xmlns:a16="http://schemas.microsoft.com/office/drawing/2014/main" id="{0FD0AD84-BEE7-A662-365D-626B990B3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634" y="3105127"/>
            <a:ext cx="1939122" cy="142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947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D4D57-2499-FA0B-A43C-312AEAB4D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089758B0-6E36-A94C-CDBC-55F802358736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4D4D4C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 err="1"/>
              <a:t>Alltägliche</a:t>
            </a:r>
            <a:r>
              <a:rPr lang="en-GB" dirty="0"/>
              <a:t> </a:t>
            </a:r>
            <a:r>
              <a:rPr lang="en-GB" dirty="0" err="1"/>
              <a:t>Anwendungsbeispiele</a:t>
            </a:r>
            <a:endParaRPr lang="en-GB" sz="2200" dirty="0"/>
          </a:p>
        </p:txBody>
      </p:sp>
      <p:pic>
        <p:nvPicPr>
          <p:cNvPr id="1026" name="Picture 2" descr="Eine Person hält einen Plastikbecher in der Hand">
            <a:extLst>
              <a:ext uri="{FF2B5EF4-FFF2-40B4-BE49-F238E27FC236}">
                <a16:creationId xmlns:a16="http://schemas.microsoft.com/office/drawing/2014/main" id="{8E80F99D-3DDA-EEAA-D481-4F5EEB4DC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5" b="30278"/>
          <a:stretch/>
        </p:blipFill>
        <p:spPr bwMode="auto">
          <a:xfrm>
            <a:off x="628650" y="1130292"/>
            <a:ext cx="1596757" cy="144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in Diagramm eines menschlichen Magens mit einer kleinen Struktur">
            <a:extLst>
              <a:ext uri="{FF2B5EF4-FFF2-40B4-BE49-F238E27FC236}">
                <a16:creationId xmlns:a16="http://schemas.microsoft.com/office/drawing/2014/main" id="{4BC86EC6-7F92-ECD9-C6D8-02C53A1CC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119" y="1130292"/>
            <a:ext cx="1235553" cy="144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ee Medicines Illness photo and picture">
            <a:extLst>
              <a:ext uri="{FF2B5EF4-FFF2-40B4-BE49-F238E27FC236}">
                <a16:creationId xmlns:a16="http://schemas.microsoft.com/office/drawing/2014/main" id="{A88CA41A-ACDC-7519-9418-A0687E87A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384" y="1130292"/>
            <a:ext cx="2160408" cy="144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ine Platte mit Käse, Crackern, Obst und Brot">
            <a:extLst>
              <a:ext uri="{FF2B5EF4-FFF2-40B4-BE49-F238E27FC236}">
                <a16:creationId xmlns:a16="http://schemas.microsoft.com/office/drawing/2014/main" id="{27AFDCBF-1042-D1FC-4C5B-D781A29F1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668033"/>
            <a:ext cx="1222184" cy="183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ein Glas Orangensaft neben ein paar Orangen">
            <a:extLst>
              <a:ext uri="{FF2B5EF4-FFF2-40B4-BE49-F238E27FC236}">
                <a16:creationId xmlns:a16="http://schemas.microsoft.com/office/drawing/2014/main" id="{21D2FEF3-F839-0BB8-EC2F-F56926237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455" y="2668032"/>
            <a:ext cx="2755571" cy="183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Eine Person in grünen Handschuhen gräbt Dreck in einen Behälter">
            <a:extLst>
              <a:ext uri="{FF2B5EF4-FFF2-40B4-BE49-F238E27FC236}">
                <a16:creationId xmlns:a16="http://schemas.microsoft.com/office/drawing/2014/main" id="{1EA4AB28-ACE0-7064-0D33-04D74F8C6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647" y="2681002"/>
            <a:ext cx="2729335" cy="182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Sortierte Textilien">
            <a:extLst>
              <a:ext uri="{FF2B5EF4-FFF2-40B4-BE49-F238E27FC236}">
                <a16:creationId xmlns:a16="http://schemas.microsoft.com/office/drawing/2014/main" id="{DD9C675A-8D7C-7A60-36EF-A945A866F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504" y="1135457"/>
            <a:ext cx="957529" cy="143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Verstreute weiße Papierbögen, die den gesamten Rahmen bedecken">
            <a:extLst>
              <a:ext uri="{FF2B5EF4-FFF2-40B4-BE49-F238E27FC236}">
                <a16:creationId xmlns:a16="http://schemas.microsoft.com/office/drawing/2014/main" id="{8729E3FA-7988-E1B0-5405-07DBBF41A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745" y="1130292"/>
            <a:ext cx="1003237" cy="144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136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1748830-7B3F-D240-BCBF-82053D2DC0C4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4D4D4C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/>
              <a:t>Challenge </a:t>
            </a:r>
            <a:r>
              <a:rPr lang="en-GB" dirty="0" err="1"/>
              <a:t>Wissenschaftskommunikation</a:t>
            </a:r>
            <a:endParaRPr lang="en-GB" sz="22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E094F77-E8C7-2ED5-7F83-BC5D6D5D9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540246"/>
            <a:ext cx="3513692" cy="177429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450B4D3-1067-D894-033E-C4F364DC2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85207"/>
            <a:ext cx="4021157" cy="1884367"/>
          </a:xfrm>
          <a:prstGeom prst="rect">
            <a:avLst/>
          </a:prstGeom>
        </p:spPr>
      </p:pic>
      <p:pic>
        <p:nvPicPr>
          <p:cNvPr id="7" name="Grafik 6" descr="Pfeil: Leichte Kurve mit einfarbiger Füllung">
            <a:extLst>
              <a:ext uri="{FF2B5EF4-FFF2-40B4-BE49-F238E27FC236}">
                <a16:creationId xmlns:a16="http://schemas.microsoft.com/office/drawing/2014/main" id="{2FBA1700-DE06-C924-4B7E-0BF3E9F92E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9971" y="2677185"/>
            <a:ext cx="914400" cy="9144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A4998E00-2C03-DED0-BF3D-5D77A1BA0CBC}"/>
              </a:ext>
            </a:extLst>
          </p:cNvPr>
          <p:cNvSpPr txBox="1"/>
          <p:nvPr/>
        </p:nvSpPr>
        <p:spPr>
          <a:xfrm>
            <a:off x="2764427" y="3582031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Unser „Katalysator“: </a:t>
            </a:r>
          </a:p>
          <a:p>
            <a:pPr algn="ctr"/>
            <a:r>
              <a:rPr lang="de-DE" dirty="0"/>
              <a:t>Zusammenarbeit mit Schulen</a:t>
            </a:r>
          </a:p>
        </p:txBody>
      </p:sp>
      <p:pic>
        <p:nvPicPr>
          <p:cNvPr id="10" name="Grafik 9" descr="Becherglas mit einfarbiger Füllung">
            <a:extLst>
              <a:ext uri="{FF2B5EF4-FFF2-40B4-BE49-F238E27FC236}">
                <a16:creationId xmlns:a16="http://schemas.microsoft.com/office/drawing/2014/main" id="{26F47416-EC51-A527-D02A-05F311CFBE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0009" y="944564"/>
            <a:ext cx="914400" cy="914400"/>
          </a:xfrm>
          <a:prstGeom prst="rect">
            <a:avLst/>
          </a:prstGeom>
        </p:spPr>
      </p:pic>
      <p:pic>
        <p:nvPicPr>
          <p:cNvPr id="12" name="Grafik 11" descr="Gruppe von Personen mit einfarbiger Füllung">
            <a:extLst>
              <a:ext uri="{FF2B5EF4-FFF2-40B4-BE49-F238E27FC236}">
                <a16:creationId xmlns:a16="http://schemas.microsoft.com/office/drawing/2014/main" id="{4A87F98B-E6E4-7C8F-7296-D056D3D5AB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58150" y="10830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10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Essen enthält.&#10;&#10;Automatisch generierte Beschreibung">
            <a:extLst>
              <a:ext uri="{FF2B5EF4-FFF2-40B4-BE49-F238E27FC236}">
                <a16:creationId xmlns:a16="http://schemas.microsoft.com/office/drawing/2014/main" id="{B219FEC7-0CA4-1A48-99C7-D3046AE40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-285750"/>
            <a:ext cx="9144000" cy="5715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12FAAF6-BAB8-F04C-B644-4C0490672646}"/>
              </a:ext>
            </a:extLst>
          </p:cNvPr>
          <p:cNvSpPr/>
          <p:nvPr/>
        </p:nvSpPr>
        <p:spPr>
          <a:xfrm>
            <a:off x="3371429" y="1371178"/>
            <a:ext cx="2401143" cy="24011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6821B4A-FF6C-7045-81C4-01DE5B2827E3}"/>
              </a:ext>
            </a:extLst>
          </p:cNvPr>
          <p:cNvSpPr txBox="1"/>
          <p:nvPr/>
        </p:nvSpPr>
        <p:spPr>
          <a:xfrm>
            <a:off x="3371429" y="1833456"/>
            <a:ext cx="240114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A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GB" sz="3200" b="1" dirty="0">
              <a:solidFill>
                <a:srgbClr val="00AE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b="1" cap="all" dirty="0">
                <a:solidFill>
                  <a:srgbClr val="4D4D4C"/>
                </a:solidFill>
              </a:rPr>
              <a:t>UNSERE TOOLS</a:t>
            </a:r>
          </a:p>
          <a:p>
            <a:pPr algn="ctr"/>
            <a:r>
              <a:rPr lang="en-GB" sz="1600" dirty="0">
                <a:solidFill>
                  <a:srgbClr val="4D4D4C"/>
                </a:solidFill>
              </a:rPr>
              <a:t>Events, </a:t>
            </a:r>
            <a:r>
              <a:rPr lang="en-GB" sz="1600" dirty="0" err="1">
                <a:solidFill>
                  <a:srgbClr val="4D4D4C"/>
                </a:solidFill>
              </a:rPr>
              <a:t>Lerntools</a:t>
            </a:r>
            <a:endParaRPr lang="en-GB" sz="1600" dirty="0">
              <a:solidFill>
                <a:srgbClr val="4D4D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E2AEC-7AEB-1776-F24E-9083F74A7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EE9A8AE-54BF-628E-BCEC-2CEF75899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992" y="1028949"/>
            <a:ext cx="3970634" cy="1027228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856C5883-5E8C-44BD-47CF-2FC838671DFF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4D4D4C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 err="1"/>
              <a:t>acib</a:t>
            </a:r>
            <a:r>
              <a:rPr lang="en-GB" dirty="0"/>
              <a:t> Tools</a:t>
            </a:r>
            <a:endParaRPr lang="en-GB" sz="2200" dirty="0"/>
          </a:p>
        </p:txBody>
      </p:sp>
      <p:pic>
        <p:nvPicPr>
          <p:cNvPr id="11" name="Picture 4" descr="Groß (acib_LIS_-211-0344)">
            <a:extLst>
              <a:ext uri="{FF2B5EF4-FFF2-40B4-BE49-F238E27FC236}">
                <a16:creationId xmlns:a16="http://schemas.microsoft.com/office/drawing/2014/main" id="{E2017733-7C32-0965-84FC-DFED2AD2A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92" y="2242388"/>
            <a:ext cx="3632241" cy="241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5DF1DC48-5821-F683-3DD6-5EDDF103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1247"/>
            <a:ext cx="2656113" cy="132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8121B8CF-D617-4336-1B77-BFDB830AD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597" y="2197620"/>
            <a:ext cx="1675254" cy="250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 descr="Podcast mit einfarbiger Füllung">
            <a:extLst>
              <a:ext uri="{FF2B5EF4-FFF2-40B4-BE49-F238E27FC236}">
                <a16:creationId xmlns:a16="http://schemas.microsoft.com/office/drawing/2014/main" id="{31A49284-E12B-389F-76A4-5FF3C68BBF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1450" y="823559"/>
            <a:ext cx="914400" cy="914400"/>
          </a:xfrm>
          <a:prstGeom prst="rect">
            <a:avLst/>
          </a:prstGeom>
        </p:spPr>
      </p:pic>
      <p:pic>
        <p:nvPicPr>
          <p:cNvPr id="17" name="Grafik 16" descr="Soziale Distanz mit einfarbiger Füllung">
            <a:extLst>
              <a:ext uri="{FF2B5EF4-FFF2-40B4-BE49-F238E27FC236}">
                <a16:creationId xmlns:a16="http://schemas.microsoft.com/office/drawing/2014/main" id="{BD8C8FD7-7687-8146-F44D-37D8B9586F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9701" y="2084535"/>
            <a:ext cx="677898" cy="67789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33A258E4-B360-8317-B439-304B7BF7E9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542190">
            <a:off x="7285626" y="1058727"/>
            <a:ext cx="947409" cy="151800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7FA4C3C-41B1-9C68-1DBC-6016C39053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65054">
            <a:off x="6614476" y="958009"/>
            <a:ext cx="986064" cy="1527858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5C1F3965-0470-E170-DC78-59F1F0C800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330826">
            <a:off x="6278868" y="973609"/>
            <a:ext cx="974138" cy="154423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1D566918-3AAD-5619-E6DC-AE86903450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520388">
            <a:off x="5893303" y="1086565"/>
            <a:ext cx="974138" cy="152785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8A12D511-734E-C964-6916-DFA50D684D2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9133453">
            <a:off x="5531526" y="1097713"/>
            <a:ext cx="946840" cy="1527856"/>
          </a:xfrm>
          <a:prstGeom prst="rect">
            <a:avLst/>
          </a:prstGeom>
        </p:spPr>
      </p:pic>
      <p:pic>
        <p:nvPicPr>
          <p:cNvPr id="19" name="Grafik 18" descr="Spielkarte mit einfarbiger Füllung">
            <a:extLst>
              <a:ext uri="{FF2B5EF4-FFF2-40B4-BE49-F238E27FC236}">
                <a16:creationId xmlns:a16="http://schemas.microsoft.com/office/drawing/2014/main" id="{BEE5C4AA-435E-91D7-0ED6-617DBEBB059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50948" y="823559"/>
            <a:ext cx="914400" cy="914400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1ED66319-B30F-0EA3-1E79-24B68A1806CE}"/>
              </a:ext>
            </a:extLst>
          </p:cNvPr>
          <p:cNvSpPr txBox="1"/>
          <p:nvPr/>
        </p:nvSpPr>
        <p:spPr>
          <a:xfrm>
            <a:off x="6765937" y="519743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Enzym-Quartett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0EA9443-C46A-5F31-A007-8F7F2013727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09714" y="3167579"/>
            <a:ext cx="2198765" cy="1700555"/>
          </a:xfrm>
          <a:prstGeom prst="rect">
            <a:avLst/>
          </a:prstGeom>
        </p:spPr>
      </p:pic>
      <p:pic>
        <p:nvPicPr>
          <p:cNvPr id="27" name="Grafik 26" descr="Filmklappe mit einfarbiger Füllung">
            <a:extLst>
              <a:ext uri="{FF2B5EF4-FFF2-40B4-BE49-F238E27FC236}">
                <a16:creationId xmlns:a16="http://schemas.microsoft.com/office/drawing/2014/main" id="{D18B4B74-4087-FC48-8A7C-CC7C864FBB3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35738" y="2632252"/>
            <a:ext cx="664825" cy="664825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0589E935-7B7F-1BC6-D7AC-B94D88FD422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09648" y="2968453"/>
            <a:ext cx="1938167" cy="1504249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F1C376B3-5A28-5CE6-52E5-2609FE6A1BC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22209" y="2804941"/>
            <a:ext cx="3267369" cy="31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67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85738-25FA-3610-B6D3-8C90DCE1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86E5CA40-EE2D-CFDE-B807-ECC57AC3667A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4D4D4C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 err="1"/>
              <a:t>Talente</a:t>
            </a:r>
            <a:r>
              <a:rPr lang="en-GB" dirty="0"/>
              <a:t> Regional Projekt “Enzyme </a:t>
            </a:r>
            <a:r>
              <a:rPr lang="en-GB" dirty="0" err="1"/>
              <a:t>im</a:t>
            </a:r>
            <a:r>
              <a:rPr lang="en-GB" dirty="0"/>
              <a:t> </a:t>
            </a:r>
            <a:r>
              <a:rPr lang="en-GB" dirty="0" err="1"/>
              <a:t>Alltag</a:t>
            </a:r>
            <a:r>
              <a:rPr lang="en-GB" dirty="0"/>
              <a:t>”</a:t>
            </a:r>
            <a:endParaRPr lang="en-GB" sz="22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707139F-5696-A23E-101F-CCF54E101B5E}"/>
              </a:ext>
            </a:extLst>
          </p:cNvPr>
          <p:cNvSpPr txBox="1"/>
          <p:nvPr/>
        </p:nvSpPr>
        <p:spPr>
          <a:xfrm>
            <a:off x="628651" y="1083350"/>
            <a:ext cx="7259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Ziel</a:t>
            </a:r>
            <a:r>
              <a:rPr lang="de-DE" dirty="0"/>
              <a:t>: Interesse für multidisziplinäre </a:t>
            </a:r>
            <a:r>
              <a:rPr lang="de-DE" dirty="0" err="1"/>
              <a:t>Enzymfoschung</a:t>
            </a:r>
            <a:r>
              <a:rPr lang="de-DE" dirty="0"/>
              <a:t> bei Jugendlichen und Kindern wecken durch altersgerechte Veranstaltungen und Aktivitäten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22B8A9-4A07-A3B4-49D1-A68316AB7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990" y="675051"/>
            <a:ext cx="1161871" cy="81659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6FFA44A-23B9-CEF2-1AA8-A40C3DB19C98}"/>
              </a:ext>
            </a:extLst>
          </p:cNvPr>
          <p:cNvSpPr txBox="1"/>
          <p:nvPr/>
        </p:nvSpPr>
        <p:spPr>
          <a:xfrm>
            <a:off x="628651" y="3377057"/>
            <a:ext cx="44391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Methodik</a:t>
            </a:r>
            <a:r>
              <a:rPr lang="de-DE" dirty="0"/>
              <a:t>: Workshops (Experimente im Labor, Hands-on), Führungen bei Firmen, Präsentationen bei Elternabenden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4F8CB4E-AD37-FA05-22AE-340F9CED6BA2}"/>
              </a:ext>
            </a:extLst>
          </p:cNvPr>
          <p:cNvSpPr txBox="1"/>
          <p:nvPr/>
        </p:nvSpPr>
        <p:spPr>
          <a:xfrm>
            <a:off x="628650" y="2091704"/>
            <a:ext cx="4439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Metaziele</a:t>
            </a:r>
            <a:r>
              <a:rPr lang="de-DE" dirty="0"/>
              <a:t>: Förderung der sozialen Kompetenz durch verstärkte Teamarbeit, Akzeptanz für verschiedene Ideen und Ansätze, gleichberechtigtes Mitwirken</a:t>
            </a:r>
          </a:p>
        </p:txBody>
      </p:sp>
      <p:pic>
        <p:nvPicPr>
          <p:cNvPr id="8" name="Grafik 7" descr="Ein Bild, das Im Haus, Person, Kleidung, Labor enthält.&#10;&#10;KI-generierte Inhalte können fehlerhaft sein.">
            <a:extLst>
              <a:ext uri="{FF2B5EF4-FFF2-40B4-BE49-F238E27FC236}">
                <a16:creationId xmlns:a16="http://schemas.microsoft.com/office/drawing/2014/main" id="{80792C9E-9125-BBFA-FA0D-92CA3833F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237" y="1984972"/>
            <a:ext cx="3122112" cy="234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31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Essen enthält.&#10;&#10;Automatisch generierte Beschreibung">
            <a:extLst>
              <a:ext uri="{FF2B5EF4-FFF2-40B4-BE49-F238E27FC236}">
                <a16:creationId xmlns:a16="http://schemas.microsoft.com/office/drawing/2014/main" id="{B219FEC7-0CA4-1A48-99C7-D3046AE40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-285750"/>
            <a:ext cx="9144000" cy="5715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12FAAF6-BAB8-F04C-B644-4C0490672646}"/>
              </a:ext>
            </a:extLst>
          </p:cNvPr>
          <p:cNvSpPr/>
          <p:nvPr/>
        </p:nvSpPr>
        <p:spPr>
          <a:xfrm>
            <a:off x="3371429" y="1371178"/>
            <a:ext cx="2401143" cy="24011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6821B4A-FF6C-7045-81C4-01DE5B2827E3}"/>
              </a:ext>
            </a:extLst>
          </p:cNvPr>
          <p:cNvSpPr txBox="1"/>
          <p:nvPr/>
        </p:nvSpPr>
        <p:spPr>
          <a:xfrm>
            <a:off x="3371429" y="1833456"/>
            <a:ext cx="240114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A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GB" sz="3200" b="1" dirty="0">
              <a:solidFill>
                <a:srgbClr val="00AE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b="1" cap="all" dirty="0">
                <a:solidFill>
                  <a:srgbClr val="4D4D4C"/>
                </a:solidFill>
              </a:rPr>
              <a:t>INTERAKTIV</a:t>
            </a:r>
            <a:endParaRPr lang="en-GB" sz="1600" dirty="0">
              <a:solidFill>
                <a:srgbClr val="4D4D4C"/>
              </a:solidFill>
            </a:endParaRPr>
          </a:p>
          <a:p>
            <a:pPr algn="ctr"/>
            <a:r>
              <a:rPr lang="en-GB" sz="1600" dirty="0" err="1">
                <a:solidFill>
                  <a:srgbClr val="4D4D4C"/>
                </a:solidFill>
              </a:rPr>
              <a:t>Gruppengespräche</a:t>
            </a:r>
            <a:endParaRPr lang="en-GB" sz="1600" dirty="0">
              <a:solidFill>
                <a:srgbClr val="4D4D4C"/>
              </a:solidFill>
            </a:endParaRPr>
          </a:p>
          <a:p>
            <a:pPr algn="ctr"/>
            <a:endParaRPr lang="en-GB" sz="1600" dirty="0">
              <a:solidFill>
                <a:srgbClr val="4D4D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55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el 1">
            <a:extLst>
              <a:ext uri="{FF2B5EF4-FFF2-40B4-BE49-F238E27FC236}">
                <a16:creationId xmlns:a16="http://schemas.microsoft.com/office/drawing/2014/main" id="{EE97E305-65C8-A642-81CE-6E202887DB7A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4D4D4C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 err="1"/>
              <a:t>Interaktive</a:t>
            </a:r>
            <a:r>
              <a:rPr lang="en-GB" dirty="0"/>
              <a:t> </a:t>
            </a:r>
            <a:r>
              <a:rPr lang="en-GB" dirty="0" err="1"/>
              <a:t>Diskussion</a:t>
            </a:r>
            <a:r>
              <a:rPr lang="en-GB" dirty="0"/>
              <a:t> in </a:t>
            </a:r>
            <a:r>
              <a:rPr lang="en-GB" dirty="0" err="1"/>
              <a:t>Kleingruppen</a:t>
            </a:r>
            <a:r>
              <a:rPr lang="en-GB"/>
              <a:t> (7 </a:t>
            </a:r>
            <a:r>
              <a:rPr lang="en-GB" dirty="0"/>
              <a:t>– 10 </a:t>
            </a:r>
            <a:r>
              <a:rPr lang="en-GB" dirty="0" err="1"/>
              <a:t>Personen</a:t>
            </a:r>
            <a:r>
              <a:rPr lang="en-GB" dirty="0"/>
              <a:t>)</a:t>
            </a:r>
            <a:endParaRPr lang="en-GB" sz="22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1F9C0F8-5F5F-41EB-C0F6-BD357FF560B7}"/>
              </a:ext>
            </a:extLst>
          </p:cNvPr>
          <p:cNvSpPr txBox="1"/>
          <p:nvPr/>
        </p:nvSpPr>
        <p:spPr>
          <a:xfrm>
            <a:off x="771181" y="1410160"/>
            <a:ext cx="34592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Thema 1: Forschungsthemen im Unterricht</a:t>
            </a:r>
          </a:p>
          <a:p>
            <a:endParaRPr lang="de-DE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Welche Tools erweisen sich als erfolgsversprechend, um Jugendliche für naturwissenschaftliche Themen zu begeistern?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Welche Anforderungen müsste ein Unterrichtsmaterial/Workshop zu diesem Thema erfüllen, um gut integrierbar zu sein?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052D546-D999-5FBF-3E0E-87018F4BBEEC}"/>
              </a:ext>
            </a:extLst>
          </p:cNvPr>
          <p:cNvSpPr txBox="1"/>
          <p:nvPr/>
        </p:nvSpPr>
        <p:spPr>
          <a:xfrm>
            <a:off x="4913523" y="1410159"/>
            <a:ext cx="345929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Thema 2: Erfolgreiche Kooperation zwischen Schule und Forschenden</a:t>
            </a:r>
          </a:p>
          <a:p>
            <a:endParaRPr lang="de-DE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Welche Herausforderungen sehen Sie in der Zusammenarbeit zwischen Schulen und Forschenden?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Was macht erfolgreiche Kooperationen zwischen Schulen und Forschenden aus? Wie können Hürden überwunden werden?</a:t>
            </a:r>
          </a:p>
        </p:txBody>
      </p:sp>
      <p:pic>
        <p:nvPicPr>
          <p:cNvPr id="5" name="Grafik 4" descr="Wecker mit einfarbiger Füllung">
            <a:extLst>
              <a:ext uri="{FF2B5EF4-FFF2-40B4-BE49-F238E27FC236}">
                <a16:creationId xmlns:a16="http://schemas.microsoft.com/office/drawing/2014/main" id="{7EFF0888-90CB-82F0-BDE5-665052E96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7855" y="769374"/>
            <a:ext cx="569713" cy="56971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B98291F-512C-BB52-9E80-4AABA74DC4E6}"/>
              </a:ext>
            </a:extLst>
          </p:cNvPr>
          <p:cNvSpPr txBox="1"/>
          <p:nvPr/>
        </p:nvSpPr>
        <p:spPr>
          <a:xfrm>
            <a:off x="4056546" y="785089"/>
            <a:ext cx="4216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solidFill>
                  <a:srgbClr val="00AEB5"/>
                </a:solidFill>
              </a:rPr>
              <a:t>15 min Diskussion</a:t>
            </a:r>
          </a:p>
          <a:p>
            <a:r>
              <a:rPr lang="de-DE" sz="1600" dirty="0">
                <a:solidFill>
                  <a:srgbClr val="00AEB5"/>
                </a:solidFill>
              </a:rPr>
              <a:t>Bestimmen Sie jeweils 1 Gruppensprecher!</a:t>
            </a:r>
          </a:p>
        </p:txBody>
      </p:sp>
    </p:spTree>
    <p:extLst>
      <p:ext uri="{BB962C8B-B14F-4D97-AF65-F5344CB8AC3E}">
        <p14:creationId xmlns:p14="http://schemas.microsoft.com/office/powerpoint/2010/main" val="2355376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FB7B0-63EA-79F5-45EE-94A36E75F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el 1">
            <a:extLst>
              <a:ext uri="{FF2B5EF4-FFF2-40B4-BE49-F238E27FC236}">
                <a16:creationId xmlns:a16="http://schemas.microsoft.com/office/drawing/2014/main" id="{FA2548A5-1B25-6378-F5B2-A3ED7D199C0F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4D4D4C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 err="1"/>
              <a:t>Interaktive</a:t>
            </a:r>
            <a:r>
              <a:rPr lang="en-GB" dirty="0"/>
              <a:t> </a:t>
            </a:r>
            <a:r>
              <a:rPr lang="en-GB" dirty="0" err="1"/>
              <a:t>Diskussion</a:t>
            </a:r>
            <a:r>
              <a:rPr lang="en-GB" dirty="0"/>
              <a:t> in </a:t>
            </a:r>
            <a:r>
              <a:rPr lang="en-GB" dirty="0" err="1"/>
              <a:t>Kleingruppen</a:t>
            </a:r>
            <a:r>
              <a:rPr lang="en-GB" dirty="0"/>
              <a:t> (8 – 10 </a:t>
            </a:r>
            <a:r>
              <a:rPr lang="en-GB" dirty="0" err="1"/>
              <a:t>Personen</a:t>
            </a:r>
            <a:r>
              <a:rPr lang="en-GB" dirty="0"/>
              <a:t>) - ERGEBNISBESPRECHUNG</a:t>
            </a:r>
            <a:endParaRPr lang="en-GB" sz="22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0319C47-A8A0-19A3-E305-0889DAA9B762}"/>
              </a:ext>
            </a:extLst>
          </p:cNvPr>
          <p:cNvSpPr txBox="1"/>
          <p:nvPr/>
        </p:nvSpPr>
        <p:spPr>
          <a:xfrm>
            <a:off x="771181" y="1410160"/>
            <a:ext cx="34592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Thema 1: Forschungsthemen im Unterricht</a:t>
            </a:r>
          </a:p>
          <a:p>
            <a:endParaRPr lang="de-DE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Welche Tools erweisen sich als erfolgsversprechend, um Jugendliche für naturwissenschaftliche Themen zu begeistern?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Welche Anforderungen müsste ein Unterrichtsmaterial/Workshop zu diesem Thema erfüllen, um gut integrierbar zu sein?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FE0986-FE74-45E3-79D5-E7AA2C9DDC45}"/>
              </a:ext>
            </a:extLst>
          </p:cNvPr>
          <p:cNvSpPr txBox="1"/>
          <p:nvPr/>
        </p:nvSpPr>
        <p:spPr>
          <a:xfrm>
            <a:off x="4913523" y="1410159"/>
            <a:ext cx="345929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Thema 2: Erfolgreiche Kooperation zwischen Schule und Forschenden</a:t>
            </a:r>
          </a:p>
          <a:p>
            <a:endParaRPr lang="de-DE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Welche Herausforderungen sehen Sie in der Zusammenarbeit zwischen Schulen und Forschenden?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Was macht erfolgreiche Kooperationen zwischen Schulen und Forschenden aus? Wie können Hürden überwunden werden?</a:t>
            </a:r>
          </a:p>
        </p:txBody>
      </p:sp>
    </p:spTree>
    <p:extLst>
      <p:ext uri="{BB962C8B-B14F-4D97-AF65-F5344CB8AC3E}">
        <p14:creationId xmlns:p14="http://schemas.microsoft.com/office/powerpoint/2010/main" val="108604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A39DBEB5-313D-1B9E-5624-2138F66B0178}"/>
              </a:ext>
            </a:extLst>
          </p:cNvPr>
          <p:cNvSpPr/>
          <p:nvPr/>
        </p:nvSpPr>
        <p:spPr>
          <a:xfrm>
            <a:off x="1042869" y="954026"/>
            <a:ext cx="7035592" cy="173409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AE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FC4C073-43EC-B64C-9F43-48C9AB2E2988}"/>
              </a:ext>
            </a:extLst>
          </p:cNvPr>
          <p:cNvSpPr/>
          <p:nvPr/>
        </p:nvSpPr>
        <p:spPr>
          <a:xfrm>
            <a:off x="1065539" y="1418443"/>
            <a:ext cx="7035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AT" sz="2800" b="1" dirty="0">
                <a:latin typeface="+mj-lt"/>
              </a:rPr>
              <a:t>Tue gutes und rede darüber</a:t>
            </a:r>
            <a:endParaRPr lang="en-GB" sz="2800" dirty="0">
              <a:latin typeface="+mj-lt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212EC4A-AFDC-BB42-AA13-9E30E857E2D2}"/>
              </a:ext>
            </a:extLst>
          </p:cNvPr>
          <p:cNvSpPr/>
          <p:nvPr/>
        </p:nvSpPr>
        <p:spPr>
          <a:xfrm>
            <a:off x="-11335" y="2061840"/>
            <a:ext cx="91439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AT" sz="1100" dirty="0"/>
              <a:t>Johann Wolfgang von Goethe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0539465-867B-2AAF-13B5-804053F7F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584" y="2215405"/>
            <a:ext cx="1065600" cy="1065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77E6638-19F7-CCFC-9218-EFFD0A20E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16147" y="460804"/>
            <a:ext cx="1065600" cy="10656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F0D869D-5B29-5F72-F892-1AAF9C381BAE}"/>
              </a:ext>
            </a:extLst>
          </p:cNvPr>
          <p:cNvSpPr txBox="1"/>
          <p:nvPr/>
        </p:nvSpPr>
        <p:spPr>
          <a:xfrm>
            <a:off x="1065540" y="3290000"/>
            <a:ext cx="7035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Wie können Schulen und Forschungsinstitutionen zusammen arbeiten, um wissenschaftliche Information niederschwellig und einfach verfügbar zu machen?</a:t>
            </a:r>
          </a:p>
        </p:txBody>
      </p:sp>
    </p:spTree>
    <p:extLst>
      <p:ext uri="{BB962C8B-B14F-4D97-AF65-F5344CB8AC3E}">
        <p14:creationId xmlns:p14="http://schemas.microsoft.com/office/powerpoint/2010/main" val="3650677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Essen enthält.&#10;&#10;Automatisch generierte Beschreibung">
            <a:extLst>
              <a:ext uri="{FF2B5EF4-FFF2-40B4-BE49-F238E27FC236}">
                <a16:creationId xmlns:a16="http://schemas.microsoft.com/office/drawing/2014/main" id="{DA5412BD-3BC5-F24B-8028-9139794F9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1500"/>
            <a:ext cx="9144000" cy="5715000"/>
          </a:xfrm>
          <a:prstGeom prst="rect">
            <a:avLst/>
          </a:prstGeom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B753CDBC-7E60-3944-8048-C4B4A3153695}"/>
              </a:ext>
            </a:extLst>
          </p:cNvPr>
          <p:cNvGrpSpPr/>
          <p:nvPr/>
        </p:nvGrpSpPr>
        <p:grpSpPr>
          <a:xfrm>
            <a:off x="1947124" y="1170422"/>
            <a:ext cx="5249751" cy="2401143"/>
            <a:chOff x="1947124" y="1170422"/>
            <a:chExt cx="5249751" cy="2401143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12FAAF6-BAB8-F04C-B644-4C0490672646}"/>
                </a:ext>
              </a:extLst>
            </p:cNvPr>
            <p:cNvSpPr/>
            <p:nvPr/>
          </p:nvSpPr>
          <p:spPr>
            <a:xfrm>
              <a:off x="3371429" y="1170422"/>
              <a:ext cx="2401143" cy="24011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022B3209-DED6-7C43-A400-80CA29926948}"/>
                </a:ext>
              </a:extLst>
            </p:cNvPr>
            <p:cNvSpPr txBox="1"/>
            <p:nvPr/>
          </p:nvSpPr>
          <p:spPr>
            <a:xfrm>
              <a:off x="1947124" y="2584365"/>
              <a:ext cx="5249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cap="all" dirty="0">
                  <a:solidFill>
                    <a:srgbClr val="4D4D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Thank you</a:t>
              </a:r>
            </a:p>
            <a:p>
              <a:pPr algn="ctr"/>
              <a:r>
                <a:rPr lang="en-GB" sz="1000" cap="all" dirty="0">
                  <a:solidFill>
                    <a:srgbClr val="4D4D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your attention</a:t>
              </a:r>
            </a:p>
            <a:p>
              <a:pPr algn="ctr"/>
              <a:r>
                <a:rPr lang="en-GB" sz="800" dirty="0">
                  <a:solidFill>
                    <a:srgbClr val="00AEB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 2024 by acib</a:t>
              </a:r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AFA3C79B-4038-544C-BBF5-7B69220CE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1933" y="1277206"/>
              <a:ext cx="2612875" cy="1625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625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66DD37-B966-DE41-BA20-516011237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273600"/>
            <a:ext cx="7467600" cy="994172"/>
          </a:xfrm>
        </p:spPr>
        <p:txBody>
          <a:bodyPr anchor="t"/>
          <a:lstStyle/>
          <a:p>
            <a:r>
              <a:rPr lang="en-GB" dirty="0" err="1">
                <a:solidFill>
                  <a:srgbClr val="4D4D4C"/>
                </a:solidFill>
                <a:latin typeface="+mj-lt"/>
              </a:rPr>
              <a:t>Inhalte</a:t>
            </a:r>
            <a:endParaRPr lang="en-GB" dirty="0">
              <a:solidFill>
                <a:srgbClr val="4D4D4C"/>
              </a:solidFill>
              <a:latin typeface="+mj-lt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D1AA0E8-7D73-224C-A23C-0635BC2732E4}"/>
              </a:ext>
            </a:extLst>
          </p:cNvPr>
          <p:cNvSpPr/>
          <p:nvPr/>
        </p:nvSpPr>
        <p:spPr>
          <a:xfrm>
            <a:off x="630001" y="1054982"/>
            <a:ext cx="1786407" cy="1786407"/>
          </a:xfrm>
          <a:prstGeom prst="ellipse">
            <a:avLst/>
          </a:prstGeom>
          <a:noFill/>
          <a:ln w="57150">
            <a:solidFill>
              <a:srgbClr val="E0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A06ABD-6CD1-6F40-9E23-06C1F9BE782A}"/>
              </a:ext>
            </a:extLst>
          </p:cNvPr>
          <p:cNvSpPr/>
          <p:nvPr/>
        </p:nvSpPr>
        <p:spPr>
          <a:xfrm>
            <a:off x="2651603" y="1051152"/>
            <a:ext cx="1786407" cy="1786407"/>
          </a:xfrm>
          <a:prstGeom prst="ellipse">
            <a:avLst/>
          </a:prstGeom>
          <a:noFill/>
          <a:ln w="57150">
            <a:solidFill>
              <a:srgbClr val="E0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401BAE7-341B-3246-962E-3AE6433C9AB4}"/>
              </a:ext>
            </a:extLst>
          </p:cNvPr>
          <p:cNvSpPr/>
          <p:nvPr/>
        </p:nvSpPr>
        <p:spPr>
          <a:xfrm>
            <a:off x="4673205" y="1051151"/>
            <a:ext cx="1786407" cy="1786407"/>
          </a:xfrm>
          <a:prstGeom prst="ellipse">
            <a:avLst/>
          </a:prstGeom>
          <a:noFill/>
          <a:ln w="57150">
            <a:solidFill>
              <a:srgbClr val="E0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8A1F386-0EA6-AC4E-9D86-B24D6D6B8B40}"/>
              </a:ext>
            </a:extLst>
          </p:cNvPr>
          <p:cNvSpPr/>
          <p:nvPr/>
        </p:nvSpPr>
        <p:spPr>
          <a:xfrm>
            <a:off x="6694807" y="1051151"/>
            <a:ext cx="1786407" cy="1786407"/>
          </a:xfrm>
          <a:prstGeom prst="ellipse">
            <a:avLst/>
          </a:prstGeom>
          <a:noFill/>
          <a:ln w="57150">
            <a:solidFill>
              <a:srgbClr val="E0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3AE2F75-BFB1-6A4A-9328-6B71B0E59C80}"/>
              </a:ext>
            </a:extLst>
          </p:cNvPr>
          <p:cNvSpPr txBox="1"/>
          <p:nvPr/>
        </p:nvSpPr>
        <p:spPr>
          <a:xfrm>
            <a:off x="630000" y="1467300"/>
            <a:ext cx="178640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98A1"/>
                </a:solidFill>
              </a:rPr>
              <a:t>01</a:t>
            </a:r>
            <a:endParaRPr lang="en-GB" sz="2400" b="1" dirty="0">
              <a:solidFill>
                <a:srgbClr val="0098A1"/>
              </a:solidFill>
            </a:endParaRPr>
          </a:p>
          <a:p>
            <a:pPr algn="ctr"/>
            <a:r>
              <a:rPr lang="en-GB" sz="1400" b="1" cap="all" dirty="0">
                <a:solidFill>
                  <a:srgbClr val="4D4D4C"/>
                </a:solidFill>
              </a:rPr>
              <a:t>ÜBER ACIB</a:t>
            </a:r>
          </a:p>
          <a:p>
            <a:pPr algn="ctr"/>
            <a:r>
              <a:rPr lang="en-GB" sz="1400" dirty="0">
                <a:solidFill>
                  <a:srgbClr val="4D4D4C"/>
                </a:solidFill>
              </a:rPr>
              <a:t>Forschung und </a:t>
            </a:r>
            <a:r>
              <a:rPr lang="en-GB" sz="1400" dirty="0" err="1">
                <a:solidFill>
                  <a:srgbClr val="4D4D4C"/>
                </a:solidFill>
              </a:rPr>
              <a:t>Aktivitäten</a:t>
            </a:r>
            <a:endParaRPr lang="en-GB" sz="1400" dirty="0">
              <a:solidFill>
                <a:srgbClr val="4D4D4C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2651EFA-5AF6-3C42-B357-D29EE16998A9}"/>
              </a:ext>
            </a:extLst>
          </p:cNvPr>
          <p:cNvSpPr txBox="1"/>
          <p:nvPr/>
        </p:nvSpPr>
        <p:spPr>
          <a:xfrm>
            <a:off x="2651602" y="1467300"/>
            <a:ext cx="18191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98A1"/>
                </a:solidFill>
              </a:rPr>
              <a:t>02</a:t>
            </a:r>
            <a:endParaRPr lang="en-GB" sz="2400" b="1" dirty="0">
              <a:solidFill>
                <a:srgbClr val="0098A1"/>
              </a:solidFill>
            </a:endParaRPr>
          </a:p>
          <a:p>
            <a:pPr algn="ctr"/>
            <a:r>
              <a:rPr lang="en-GB" sz="1400" b="1" cap="all" dirty="0">
                <a:solidFill>
                  <a:srgbClr val="4D4D4C"/>
                </a:solidFill>
              </a:rPr>
              <a:t>ENZYME</a:t>
            </a:r>
          </a:p>
          <a:p>
            <a:pPr algn="ctr"/>
            <a:r>
              <a:rPr lang="en-GB" sz="1400" dirty="0">
                <a:solidFill>
                  <a:srgbClr val="4D4D4C"/>
                </a:solidFill>
              </a:rPr>
              <a:t>Definition, </a:t>
            </a:r>
            <a:r>
              <a:rPr lang="en-GB" sz="1400" dirty="0" err="1">
                <a:solidFill>
                  <a:srgbClr val="4D4D4C"/>
                </a:solidFill>
              </a:rPr>
              <a:t>Funktion</a:t>
            </a:r>
            <a:r>
              <a:rPr lang="en-GB" sz="1400" dirty="0">
                <a:solidFill>
                  <a:srgbClr val="4D4D4C"/>
                </a:solidFill>
              </a:rPr>
              <a:t>, </a:t>
            </a:r>
            <a:r>
              <a:rPr lang="en-GB" sz="1400" dirty="0" err="1">
                <a:solidFill>
                  <a:srgbClr val="4D4D4C"/>
                </a:solidFill>
              </a:rPr>
              <a:t>Beispiele</a:t>
            </a:r>
            <a:endParaRPr lang="en-GB" sz="1400" dirty="0">
              <a:solidFill>
                <a:srgbClr val="4D4D4C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B78534F-A896-364F-A706-072DCDC687A2}"/>
              </a:ext>
            </a:extLst>
          </p:cNvPr>
          <p:cNvSpPr txBox="1"/>
          <p:nvPr/>
        </p:nvSpPr>
        <p:spPr>
          <a:xfrm>
            <a:off x="4661770" y="1467300"/>
            <a:ext cx="1819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98A1"/>
                </a:solidFill>
              </a:rPr>
              <a:t>03</a:t>
            </a:r>
            <a:endParaRPr lang="en-GB" sz="2400" b="1" dirty="0">
              <a:solidFill>
                <a:srgbClr val="0098A1"/>
              </a:solidFill>
            </a:endParaRPr>
          </a:p>
          <a:p>
            <a:pPr algn="ctr"/>
            <a:r>
              <a:rPr lang="en-GB" sz="1400" b="1" cap="all" dirty="0">
                <a:solidFill>
                  <a:srgbClr val="4D4D4C"/>
                </a:solidFill>
              </a:rPr>
              <a:t>UNSERE TOOLS</a:t>
            </a:r>
          </a:p>
          <a:p>
            <a:pPr algn="ctr"/>
            <a:r>
              <a:rPr lang="en-GB" sz="1400" dirty="0">
                <a:solidFill>
                  <a:srgbClr val="4D4D4C"/>
                </a:solidFill>
              </a:rPr>
              <a:t>Events, </a:t>
            </a:r>
            <a:r>
              <a:rPr lang="en-GB" sz="1400" dirty="0" err="1">
                <a:solidFill>
                  <a:srgbClr val="4D4D4C"/>
                </a:solidFill>
              </a:rPr>
              <a:t>Lerntools</a:t>
            </a:r>
            <a:r>
              <a:rPr lang="en-GB" sz="1400" dirty="0">
                <a:solidFill>
                  <a:srgbClr val="4D4D4C"/>
                </a:solidFill>
              </a:rPr>
              <a:t>	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E5D81C9-97BF-264C-A6BD-759E7B30FA6E}"/>
              </a:ext>
            </a:extLst>
          </p:cNvPr>
          <p:cNvSpPr txBox="1"/>
          <p:nvPr/>
        </p:nvSpPr>
        <p:spPr>
          <a:xfrm>
            <a:off x="6683373" y="1457035"/>
            <a:ext cx="18519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98A1"/>
                </a:solidFill>
              </a:rPr>
              <a:t>04</a:t>
            </a:r>
          </a:p>
          <a:p>
            <a:pPr algn="ctr"/>
            <a:r>
              <a:rPr lang="en-GB" sz="1400" b="1" cap="all" dirty="0">
                <a:solidFill>
                  <a:srgbClr val="4D4D4C"/>
                </a:solidFill>
              </a:rPr>
              <a:t>INTERAKTIV</a:t>
            </a:r>
            <a:endParaRPr lang="en-GB" sz="1400" dirty="0">
              <a:solidFill>
                <a:srgbClr val="4D4D4C"/>
              </a:solidFill>
            </a:endParaRPr>
          </a:p>
          <a:p>
            <a:pPr algn="ctr"/>
            <a:r>
              <a:rPr lang="en-GB" sz="1400" dirty="0" err="1">
                <a:solidFill>
                  <a:srgbClr val="4D4D4C"/>
                </a:solidFill>
              </a:rPr>
              <a:t>Gruppengespräche</a:t>
            </a:r>
            <a:endParaRPr lang="en-GB" sz="1400" dirty="0">
              <a:solidFill>
                <a:srgbClr val="4D4D4C"/>
              </a:solidFill>
            </a:endParaRPr>
          </a:p>
        </p:txBody>
      </p:sp>
      <p:sp>
        <p:nvSpPr>
          <p:cNvPr id="4" name="Pfeil nach unten 3">
            <a:extLst>
              <a:ext uri="{FF2B5EF4-FFF2-40B4-BE49-F238E27FC236}">
                <a16:creationId xmlns:a16="http://schemas.microsoft.com/office/drawing/2014/main" id="{6A5F6219-8E6A-E472-18D6-B8AD687685C2}"/>
              </a:ext>
            </a:extLst>
          </p:cNvPr>
          <p:cNvSpPr/>
          <p:nvPr/>
        </p:nvSpPr>
        <p:spPr>
          <a:xfrm rot="1885376">
            <a:off x="6834565" y="2665497"/>
            <a:ext cx="244690" cy="479188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D39B19F-9A85-F4C4-B397-A94EF9EA5FA2}"/>
              </a:ext>
            </a:extLst>
          </p:cNvPr>
          <p:cNvSpPr txBox="1"/>
          <p:nvPr/>
        </p:nvSpPr>
        <p:spPr>
          <a:xfrm>
            <a:off x="5798100" y="3183596"/>
            <a:ext cx="1388125" cy="43088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/>
              <a:t>Forschungsthemen entwickeln</a:t>
            </a: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76DE81B3-DAA9-EACF-F71D-B093B8C6A091}"/>
              </a:ext>
            </a:extLst>
          </p:cNvPr>
          <p:cNvSpPr/>
          <p:nvPr/>
        </p:nvSpPr>
        <p:spPr>
          <a:xfrm rot="20008073">
            <a:off x="8142382" y="2624453"/>
            <a:ext cx="244690" cy="479188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A789A06-513F-C88C-892F-56406F0FA1E2}"/>
              </a:ext>
            </a:extLst>
          </p:cNvPr>
          <p:cNvSpPr txBox="1"/>
          <p:nvPr/>
        </p:nvSpPr>
        <p:spPr>
          <a:xfrm>
            <a:off x="7354177" y="3184022"/>
            <a:ext cx="1569487" cy="43088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/>
              <a:t>Kooperation Schule + Forschungsinstitute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01E910-9F72-F043-A031-C2A9A6406F0D}"/>
              </a:ext>
            </a:extLst>
          </p:cNvPr>
          <p:cNvSpPr/>
          <p:nvPr/>
        </p:nvSpPr>
        <p:spPr>
          <a:xfrm>
            <a:off x="1618691" y="2817036"/>
            <a:ext cx="1786407" cy="1786407"/>
          </a:xfrm>
          <a:prstGeom prst="ellipse">
            <a:avLst/>
          </a:prstGeom>
          <a:noFill/>
          <a:ln w="57150">
            <a:solidFill>
              <a:srgbClr val="E0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4D56847-F7C5-8C74-3E46-3AD0FD6D9CF1}"/>
              </a:ext>
            </a:extLst>
          </p:cNvPr>
          <p:cNvSpPr txBox="1"/>
          <p:nvPr/>
        </p:nvSpPr>
        <p:spPr>
          <a:xfrm>
            <a:off x="1607257" y="3222920"/>
            <a:ext cx="18519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98A1"/>
                </a:solidFill>
              </a:rPr>
              <a:t>05</a:t>
            </a:r>
          </a:p>
          <a:p>
            <a:pPr algn="ctr"/>
            <a:r>
              <a:rPr lang="en-GB" sz="1400" b="1" cap="all" dirty="0">
                <a:solidFill>
                  <a:srgbClr val="4D4D4C"/>
                </a:solidFill>
              </a:rPr>
              <a:t>AUSBLICK</a:t>
            </a:r>
            <a:endParaRPr lang="en-GB" sz="1400" dirty="0">
              <a:solidFill>
                <a:srgbClr val="4D4D4C"/>
              </a:solidFill>
            </a:endParaRPr>
          </a:p>
          <a:p>
            <a:pPr algn="ctr"/>
            <a:r>
              <a:rPr lang="en-GB" sz="1400" dirty="0" err="1">
                <a:solidFill>
                  <a:srgbClr val="4D4D4C"/>
                </a:solidFill>
              </a:rPr>
              <a:t>Zusammenfassung</a:t>
            </a:r>
            <a:endParaRPr lang="en-GB" sz="1400" dirty="0">
              <a:solidFill>
                <a:srgbClr val="4D4D4C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C90C0E8-7022-1F73-9E1F-4A468D3ECECC}"/>
              </a:ext>
            </a:extLst>
          </p:cNvPr>
          <p:cNvSpPr txBox="1"/>
          <p:nvPr/>
        </p:nvSpPr>
        <p:spPr>
          <a:xfrm>
            <a:off x="3855679" y="4092348"/>
            <a:ext cx="4192561" cy="60016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/>
              <a:t>Erfolgsfaktoren für die Integration von Forschungsthemen in den Unterricht</a:t>
            </a:r>
          </a:p>
          <a:p>
            <a:r>
              <a:rPr lang="de-DE" sz="1100" dirty="0"/>
              <a:t>Potenziale von Kooperationen zwischen Schulen und </a:t>
            </a:r>
            <a:r>
              <a:rPr lang="de-DE" sz="1100" dirty="0" err="1"/>
              <a:t>acib</a:t>
            </a:r>
            <a:r>
              <a:rPr lang="de-DE" sz="1100" dirty="0"/>
              <a:t>/Unis</a:t>
            </a:r>
          </a:p>
        </p:txBody>
      </p:sp>
      <p:sp>
        <p:nvSpPr>
          <p:cNvPr id="18" name="Pfeil nach unten 17">
            <a:extLst>
              <a:ext uri="{FF2B5EF4-FFF2-40B4-BE49-F238E27FC236}">
                <a16:creationId xmlns:a16="http://schemas.microsoft.com/office/drawing/2014/main" id="{FF6DF69A-D25D-EBC8-85EC-887BC5ACDE6A}"/>
              </a:ext>
            </a:extLst>
          </p:cNvPr>
          <p:cNvSpPr/>
          <p:nvPr/>
        </p:nvSpPr>
        <p:spPr>
          <a:xfrm rot="17200180">
            <a:off x="3441708" y="3964709"/>
            <a:ext cx="244690" cy="479188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6F4CCB8-6B45-DD8E-EDDA-CC433F6DAF7D}"/>
              </a:ext>
            </a:extLst>
          </p:cNvPr>
          <p:cNvSpPr txBox="1"/>
          <p:nvPr/>
        </p:nvSpPr>
        <p:spPr>
          <a:xfrm>
            <a:off x="3789790" y="3791244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solidFill>
                  <a:schemeClr val="accent1"/>
                </a:solidFill>
              </a:rPr>
              <a:t>Erwartetes Ergebnis</a:t>
            </a:r>
          </a:p>
        </p:txBody>
      </p:sp>
    </p:spTree>
    <p:extLst>
      <p:ext uri="{BB962C8B-B14F-4D97-AF65-F5344CB8AC3E}">
        <p14:creationId xmlns:p14="http://schemas.microsoft.com/office/powerpoint/2010/main" val="408110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Essen enthält.&#10;&#10;Automatisch generierte Beschreibung">
            <a:extLst>
              <a:ext uri="{FF2B5EF4-FFF2-40B4-BE49-F238E27FC236}">
                <a16:creationId xmlns:a16="http://schemas.microsoft.com/office/drawing/2014/main" id="{B219FEC7-0CA4-1A48-99C7-D3046AE40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-285750"/>
            <a:ext cx="9144000" cy="5715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12FAAF6-BAB8-F04C-B644-4C0490672646}"/>
              </a:ext>
            </a:extLst>
          </p:cNvPr>
          <p:cNvSpPr/>
          <p:nvPr/>
        </p:nvSpPr>
        <p:spPr>
          <a:xfrm>
            <a:off x="3371429" y="1371178"/>
            <a:ext cx="2401143" cy="24011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6821B4A-FF6C-7045-81C4-01DE5B2827E3}"/>
              </a:ext>
            </a:extLst>
          </p:cNvPr>
          <p:cNvSpPr txBox="1"/>
          <p:nvPr/>
        </p:nvSpPr>
        <p:spPr>
          <a:xfrm>
            <a:off x="3371429" y="1833456"/>
            <a:ext cx="240114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A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GB" sz="3200" b="1" dirty="0">
              <a:solidFill>
                <a:srgbClr val="00AE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b="1" cap="all" dirty="0">
                <a:solidFill>
                  <a:srgbClr val="4D4D4C"/>
                </a:solidFill>
              </a:rPr>
              <a:t>ÜBER ACIB</a:t>
            </a:r>
          </a:p>
          <a:p>
            <a:pPr algn="ctr"/>
            <a:r>
              <a:rPr lang="en-GB" sz="1600" dirty="0">
                <a:solidFill>
                  <a:srgbClr val="4D4D4C"/>
                </a:solidFill>
              </a:rPr>
              <a:t>Forschung und </a:t>
            </a:r>
            <a:r>
              <a:rPr lang="en-GB" sz="1600" dirty="0" err="1">
                <a:solidFill>
                  <a:srgbClr val="4D4D4C"/>
                </a:solidFill>
              </a:rPr>
              <a:t>Aktivitäten</a:t>
            </a:r>
            <a:endParaRPr lang="en-GB" sz="1600" dirty="0">
              <a:solidFill>
                <a:srgbClr val="4D4D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3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CA754-3850-EE4B-A20A-9A7123C38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3203121" cy="994172"/>
          </a:xfrm>
        </p:spPr>
        <p:txBody>
          <a:bodyPr/>
          <a:lstStyle/>
          <a:p>
            <a:r>
              <a:rPr lang="en-GB" dirty="0" err="1"/>
              <a:t>Über</a:t>
            </a:r>
            <a:r>
              <a:rPr lang="en-GB" dirty="0"/>
              <a:t> </a:t>
            </a:r>
            <a:r>
              <a:rPr lang="en-GB" dirty="0" err="1"/>
              <a:t>acib</a:t>
            </a:r>
            <a:endParaRPr lang="en-GB" dirty="0"/>
          </a:p>
        </p:txBody>
      </p: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7579A907-C1AC-524D-8A23-B97DD65DA9DE}"/>
              </a:ext>
            </a:extLst>
          </p:cNvPr>
          <p:cNvGrpSpPr/>
          <p:nvPr/>
        </p:nvGrpSpPr>
        <p:grpSpPr>
          <a:xfrm>
            <a:off x="604448" y="2508692"/>
            <a:ext cx="2675301" cy="687925"/>
            <a:chOff x="604448" y="2508692"/>
            <a:chExt cx="2675301" cy="687925"/>
          </a:xfrm>
        </p:grpSpPr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58256421-77EE-5F48-8D99-DC9CBB2F7824}"/>
                </a:ext>
              </a:extLst>
            </p:cNvPr>
            <p:cNvSpPr txBox="1"/>
            <p:nvPr/>
          </p:nvSpPr>
          <p:spPr>
            <a:xfrm>
              <a:off x="604448" y="2508692"/>
              <a:ext cx="266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0098A1"/>
                  </a:solidFill>
                </a:rPr>
                <a:t> </a:t>
              </a:r>
              <a:r>
                <a:rPr lang="en-GB" sz="1200" dirty="0" err="1">
                  <a:solidFill>
                    <a:srgbClr val="4D4D4C"/>
                  </a:solidFill>
                </a:rPr>
                <a:t>GmBH</a:t>
              </a:r>
              <a:endParaRPr lang="en-GB" sz="1200" dirty="0">
                <a:solidFill>
                  <a:srgbClr val="4D4D4C"/>
                </a:solidFill>
              </a:endParaRPr>
            </a:p>
          </p:txBody>
        </p:sp>
        <p:cxnSp>
          <p:nvCxnSpPr>
            <p:cNvPr id="16" name="Gerade Verbindung 15">
              <a:extLst>
                <a:ext uri="{FF2B5EF4-FFF2-40B4-BE49-F238E27FC236}">
                  <a16:creationId xmlns:a16="http://schemas.microsoft.com/office/drawing/2014/main" id="{6FAE2EC5-0358-6848-98FD-637DF1E0F358}"/>
                </a:ext>
              </a:extLst>
            </p:cNvPr>
            <p:cNvCxnSpPr/>
            <p:nvPr/>
          </p:nvCxnSpPr>
          <p:spPr>
            <a:xfrm>
              <a:off x="628650" y="3196617"/>
              <a:ext cx="2651099" cy="0"/>
            </a:xfrm>
            <a:prstGeom prst="line">
              <a:avLst/>
            </a:prstGeom>
            <a:ln>
              <a:solidFill>
                <a:srgbClr val="00AE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9E495916-7045-584C-8D7A-69FC70AACF33}"/>
              </a:ext>
            </a:extLst>
          </p:cNvPr>
          <p:cNvGrpSpPr/>
          <p:nvPr/>
        </p:nvGrpSpPr>
        <p:grpSpPr>
          <a:xfrm>
            <a:off x="624099" y="3199012"/>
            <a:ext cx="2655650" cy="1100521"/>
            <a:chOff x="624099" y="3199012"/>
            <a:chExt cx="2655650" cy="1100521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8A59F200-8AC8-9140-BE7B-0D67D6BBE513}"/>
                </a:ext>
              </a:extLst>
            </p:cNvPr>
            <p:cNvSpPr txBox="1"/>
            <p:nvPr/>
          </p:nvSpPr>
          <p:spPr>
            <a:xfrm>
              <a:off x="625449" y="3199012"/>
              <a:ext cx="2654300" cy="108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dirty="0">
                  <a:solidFill>
                    <a:srgbClr val="4D4D4C"/>
                  </a:solidFill>
                </a:rPr>
                <a:t>Non Profit oriented</a:t>
              </a:r>
            </a:p>
          </p:txBody>
        </p:sp>
        <p:cxnSp>
          <p:nvCxnSpPr>
            <p:cNvPr id="19" name="Gerade Verbindung 18">
              <a:extLst>
                <a:ext uri="{FF2B5EF4-FFF2-40B4-BE49-F238E27FC236}">
                  <a16:creationId xmlns:a16="http://schemas.microsoft.com/office/drawing/2014/main" id="{6B1594F4-83C0-B74D-843D-ABF20E66EC41}"/>
                </a:ext>
              </a:extLst>
            </p:cNvPr>
            <p:cNvCxnSpPr/>
            <p:nvPr/>
          </p:nvCxnSpPr>
          <p:spPr>
            <a:xfrm>
              <a:off x="624099" y="4299533"/>
              <a:ext cx="2651099" cy="0"/>
            </a:xfrm>
            <a:prstGeom prst="line">
              <a:avLst/>
            </a:prstGeom>
            <a:ln>
              <a:solidFill>
                <a:srgbClr val="00AE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117A5FC4-4627-4E48-AF4D-4BA6E6082B88}"/>
              </a:ext>
            </a:extLst>
          </p:cNvPr>
          <p:cNvGrpSpPr/>
          <p:nvPr/>
        </p:nvGrpSpPr>
        <p:grpSpPr>
          <a:xfrm>
            <a:off x="628650" y="1366057"/>
            <a:ext cx="2655650" cy="726389"/>
            <a:chOff x="628650" y="1366057"/>
            <a:chExt cx="2655650" cy="726389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C3AD8FDB-2425-0246-942C-FB17CF151911}"/>
                </a:ext>
              </a:extLst>
            </p:cNvPr>
            <p:cNvSpPr txBox="1"/>
            <p:nvPr/>
          </p:nvSpPr>
          <p:spPr>
            <a:xfrm>
              <a:off x="630000" y="1366057"/>
              <a:ext cx="26543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b="1" dirty="0" err="1">
                  <a:solidFill>
                    <a:srgbClr val="4D4D4C"/>
                  </a:solidFill>
                </a:rPr>
                <a:t>Forschungszentrum</a:t>
              </a:r>
              <a:r>
                <a:rPr lang="en-GB" sz="1200" b="1" dirty="0">
                  <a:solidFill>
                    <a:srgbClr val="4D4D4C"/>
                  </a:solidFill>
                </a:rPr>
                <a:t> für Industrielle </a:t>
              </a:r>
              <a:r>
                <a:rPr lang="en-GB" sz="1200" b="1" dirty="0" err="1">
                  <a:solidFill>
                    <a:srgbClr val="4D4D4C"/>
                  </a:solidFill>
                </a:rPr>
                <a:t>Biotechnologie</a:t>
              </a:r>
              <a:endParaRPr lang="en-GB" sz="1200" b="1" dirty="0">
                <a:solidFill>
                  <a:srgbClr val="4D4D4C"/>
                </a:solidFill>
              </a:endParaRPr>
            </a:p>
            <a:p>
              <a:pPr algn="ctr"/>
              <a:r>
                <a:rPr lang="en-GB" sz="1200" dirty="0" err="1">
                  <a:solidFill>
                    <a:srgbClr val="4D4D4C"/>
                  </a:solidFill>
                </a:rPr>
                <a:t>Eigentümer</a:t>
              </a:r>
              <a:r>
                <a:rPr lang="en-GB" sz="1200" dirty="0">
                  <a:solidFill>
                    <a:srgbClr val="4D4D4C"/>
                  </a:solidFill>
                </a:rPr>
                <a:t>: </a:t>
              </a:r>
              <a:r>
                <a:rPr lang="en-GB" sz="1200" dirty="0" err="1">
                  <a:solidFill>
                    <a:srgbClr val="4D4D4C"/>
                  </a:solidFill>
                </a:rPr>
                <a:t>österr</a:t>
              </a:r>
              <a:r>
                <a:rPr lang="en-GB" sz="1200" dirty="0">
                  <a:solidFill>
                    <a:srgbClr val="4D4D4C"/>
                  </a:solidFill>
                </a:rPr>
                <a:t>. </a:t>
              </a:r>
              <a:r>
                <a:rPr lang="en-GB" sz="1200" dirty="0" err="1">
                  <a:solidFill>
                    <a:srgbClr val="4D4D4C"/>
                  </a:solidFill>
                </a:rPr>
                <a:t>Universitäten</a:t>
              </a:r>
              <a:endParaRPr lang="en-GB" sz="1200" dirty="0">
                <a:solidFill>
                  <a:srgbClr val="4D4D4C"/>
                </a:solidFill>
              </a:endParaRPr>
            </a:p>
          </p:txBody>
        </p:sp>
        <p:cxnSp>
          <p:nvCxnSpPr>
            <p:cNvPr id="6" name="Gerade Verbindung 5">
              <a:extLst>
                <a:ext uri="{FF2B5EF4-FFF2-40B4-BE49-F238E27FC236}">
                  <a16:creationId xmlns:a16="http://schemas.microsoft.com/office/drawing/2014/main" id="{F41D8142-3791-9841-8549-D9FE3751F661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2092446"/>
              <a:ext cx="2646548" cy="0"/>
            </a:xfrm>
            <a:prstGeom prst="line">
              <a:avLst/>
            </a:prstGeom>
            <a:ln>
              <a:solidFill>
                <a:srgbClr val="00AE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Textfeld 105">
            <a:extLst>
              <a:ext uri="{FF2B5EF4-FFF2-40B4-BE49-F238E27FC236}">
                <a16:creationId xmlns:a16="http://schemas.microsoft.com/office/drawing/2014/main" id="{43C24FD1-E3B4-4045-8536-5AA4BFDDB5C7}"/>
              </a:ext>
            </a:extLst>
          </p:cNvPr>
          <p:cNvSpPr txBox="1"/>
          <p:nvPr/>
        </p:nvSpPr>
        <p:spPr>
          <a:xfrm>
            <a:off x="3908817" y="1872380"/>
            <a:ext cx="7575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00AEB5"/>
                </a:solidFill>
              </a:rPr>
              <a:t>39%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77FCB3AE-6EE3-835C-4893-E8AB24482A5F}"/>
              </a:ext>
            </a:extLst>
          </p:cNvPr>
          <p:cNvGrpSpPr/>
          <p:nvPr/>
        </p:nvGrpSpPr>
        <p:grpSpPr>
          <a:xfrm>
            <a:off x="4036390" y="1269519"/>
            <a:ext cx="3403621" cy="848702"/>
            <a:chOff x="4036390" y="1269519"/>
            <a:chExt cx="3403621" cy="848702"/>
          </a:xfrm>
        </p:grpSpPr>
        <p:pic>
          <p:nvPicPr>
            <p:cNvPr id="99" name="Grafik 98">
              <a:extLst>
                <a:ext uri="{FF2B5EF4-FFF2-40B4-BE49-F238E27FC236}">
                  <a16:creationId xmlns:a16="http://schemas.microsoft.com/office/drawing/2014/main" id="{77E5D21D-7DA2-2B47-9E7A-2E1A321AEF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3147" y="1322789"/>
              <a:ext cx="976864" cy="379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Grafik 1">
              <a:extLst>
                <a:ext uri="{FF2B5EF4-FFF2-40B4-BE49-F238E27FC236}">
                  <a16:creationId xmlns:a16="http://schemas.microsoft.com/office/drawing/2014/main" id="{BB42BC31-AF53-124B-B57A-52B83F51A9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5019" y="1269519"/>
              <a:ext cx="500613" cy="500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" name="Grafik 3">
              <a:extLst>
                <a:ext uri="{FF2B5EF4-FFF2-40B4-BE49-F238E27FC236}">
                  <a16:creationId xmlns:a16="http://schemas.microsoft.com/office/drawing/2014/main" id="{BD32C434-59CD-2749-8694-DFB63A1A71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90" y="1339608"/>
              <a:ext cx="688548" cy="340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Grafik 15">
              <a:extLst>
                <a:ext uri="{FF2B5EF4-FFF2-40B4-BE49-F238E27FC236}">
                  <a16:creationId xmlns:a16="http://schemas.microsoft.com/office/drawing/2014/main" id="{D8B49855-BF86-BD47-9AFF-B947AE06D8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4184" y="1343859"/>
              <a:ext cx="420897" cy="35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9565A07F-29D9-C24C-BBA4-12C9A88E709F}"/>
                </a:ext>
              </a:extLst>
            </p:cNvPr>
            <p:cNvSpPr txBox="1"/>
            <p:nvPr/>
          </p:nvSpPr>
          <p:spPr>
            <a:xfrm>
              <a:off x="4838345" y="1872000"/>
              <a:ext cx="7575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rgbClr val="00AEB5"/>
                  </a:solidFill>
                </a:rPr>
                <a:t>39%</a:t>
              </a:r>
            </a:p>
          </p:txBody>
        </p:sp>
        <p:sp>
          <p:nvSpPr>
            <p:cNvPr id="118" name="Textfeld 117">
              <a:extLst>
                <a:ext uri="{FF2B5EF4-FFF2-40B4-BE49-F238E27FC236}">
                  <a16:creationId xmlns:a16="http://schemas.microsoft.com/office/drawing/2014/main" id="{8295FBD8-C35F-BF4B-8FC7-8D229AD1C0AA}"/>
                </a:ext>
              </a:extLst>
            </p:cNvPr>
            <p:cNvSpPr txBox="1"/>
            <p:nvPr/>
          </p:nvSpPr>
          <p:spPr>
            <a:xfrm>
              <a:off x="5724376" y="1872000"/>
              <a:ext cx="5675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rgbClr val="00AEB5"/>
                  </a:solidFill>
                </a:rPr>
                <a:t>13%</a:t>
              </a:r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F7F375AA-AADA-0D45-847C-E79B33ACB63D}"/>
                </a:ext>
              </a:extLst>
            </p:cNvPr>
            <p:cNvSpPr txBox="1"/>
            <p:nvPr/>
          </p:nvSpPr>
          <p:spPr>
            <a:xfrm>
              <a:off x="6434961" y="1855181"/>
              <a:ext cx="8768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rgbClr val="00AEB5"/>
                  </a:solidFill>
                </a:rPr>
                <a:t>9%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938B5ACD-1A70-654C-B5A7-B28394D63212}"/>
              </a:ext>
            </a:extLst>
          </p:cNvPr>
          <p:cNvGrpSpPr/>
          <p:nvPr/>
        </p:nvGrpSpPr>
        <p:grpSpPr>
          <a:xfrm>
            <a:off x="3958190" y="2333226"/>
            <a:ext cx="4817559" cy="1966307"/>
            <a:chOff x="3958190" y="2333226"/>
            <a:chExt cx="4817559" cy="1966307"/>
          </a:xfrm>
        </p:grpSpPr>
        <p:pic>
          <p:nvPicPr>
            <p:cNvPr id="63" name="Grafik 20">
              <a:extLst>
                <a:ext uri="{FF2B5EF4-FFF2-40B4-BE49-F238E27FC236}">
                  <a16:creationId xmlns:a16="http://schemas.microsoft.com/office/drawing/2014/main" id="{02305E3B-63B2-054D-8B49-066F4AD670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9328" y="3812784"/>
              <a:ext cx="663249" cy="199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Grafik 28">
              <a:extLst>
                <a:ext uri="{FF2B5EF4-FFF2-40B4-BE49-F238E27FC236}">
                  <a16:creationId xmlns:a16="http://schemas.microsoft.com/office/drawing/2014/main" id="{DFD4A733-DD9C-8947-BEDF-DFC6CE3FDC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4484" y="3747317"/>
              <a:ext cx="486158" cy="282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Grafik 32">
              <a:extLst>
                <a:ext uri="{FF2B5EF4-FFF2-40B4-BE49-F238E27FC236}">
                  <a16:creationId xmlns:a16="http://schemas.microsoft.com/office/drawing/2014/main" id="{53A0D701-3989-9C40-BA70-811E48A16B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5053" y="3769550"/>
              <a:ext cx="1217173" cy="282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Grafik 66">
              <a:extLst>
                <a:ext uri="{FF2B5EF4-FFF2-40B4-BE49-F238E27FC236}">
                  <a16:creationId xmlns:a16="http://schemas.microsoft.com/office/drawing/2014/main" id="{0B7B74AE-46CD-3844-8B21-C22E26A102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383635" y="3068603"/>
              <a:ext cx="619449" cy="218047"/>
            </a:xfrm>
            <a:prstGeom prst="rect">
              <a:avLst/>
            </a:prstGeom>
          </p:spPr>
        </p:pic>
        <p:pic>
          <p:nvPicPr>
            <p:cNvPr id="68" name="Grafik 67">
              <a:extLst>
                <a:ext uri="{FF2B5EF4-FFF2-40B4-BE49-F238E27FC236}">
                  <a16:creationId xmlns:a16="http://schemas.microsoft.com/office/drawing/2014/main" id="{345DBAA8-3EAA-034D-8AD3-64D3E042C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477310" y="3787645"/>
              <a:ext cx="834347" cy="211296"/>
            </a:xfrm>
            <a:prstGeom prst="rect">
              <a:avLst/>
            </a:prstGeom>
          </p:spPr>
        </p:pic>
        <p:pic>
          <p:nvPicPr>
            <p:cNvPr id="69" name="Grafik 68">
              <a:extLst>
                <a:ext uri="{FF2B5EF4-FFF2-40B4-BE49-F238E27FC236}">
                  <a16:creationId xmlns:a16="http://schemas.microsoft.com/office/drawing/2014/main" id="{D3DE566D-AB8F-DC48-B3A2-DB3BAE089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196105" y="2960819"/>
              <a:ext cx="705510" cy="433613"/>
            </a:xfrm>
            <a:prstGeom prst="rect">
              <a:avLst/>
            </a:prstGeom>
          </p:spPr>
        </p:pic>
        <p:sp>
          <p:nvSpPr>
            <p:cNvPr id="74" name="Rechteck 73">
              <a:extLst>
                <a:ext uri="{FF2B5EF4-FFF2-40B4-BE49-F238E27FC236}">
                  <a16:creationId xmlns:a16="http://schemas.microsoft.com/office/drawing/2014/main" id="{589A7BFE-2F6B-6140-BE9C-97E14A7FBD89}"/>
                </a:ext>
              </a:extLst>
            </p:cNvPr>
            <p:cNvSpPr/>
            <p:nvPr/>
          </p:nvSpPr>
          <p:spPr>
            <a:xfrm>
              <a:off x="3961924" y="2333226"/>
              <a:ext cx="4813825" cy="1966307"/>
            </a:xfrm>
            <a:prstGeom prst="rect">
              <a:avLst/>
            </a:prstGeom>
            <a:noFill/>
            <a:ln w="6350" cap="rnd">
              <a:solidFill>
                <a:srgbClr val="00AEB5"/>
              </a:solidFill>
              <a:round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813825"/>
                        <a:gd name="connsiteY0" fmla="*/ 0 h 2659001"/>
                        <a:gd name="connsiteX1" fmla="*/ 486731 w 4813825"/>
                        <a:gd name="connsiteY1" fmla="*/ 0 h 2659001"/>
                        <a:gd name="connsiteX2" fmla="*/ 877186 w 4813825"/>
                        <a:gd name="connsiteY2" fmla="*/ 0 h 2659001"/>
                        <a:gd name="connsiteX3" fmla="*/ 1508332 w 4813825"/>
                        <a:gd name="connsiteY3" fmla="*/ 0 h 2659001"/>
                        <a:gd name="connsiteX4" fmla="*/ 1995063 w 4813825"/>
                        <a:gd name="connsiteY4" fmla="*/ 0 h 2659001"/>
                        <a:gd name="connsiteX5" fmla="*/ 2481794 w 4813825"/>
                        <a:gd name="connsiteY5" fmla="*/ 0 h 2659001"/>
                        <a:gd name="connsiteX6" fmla="*/ 3112940 w 4813825"/>
                        <a:gd name="connsiteY6" fmla="*/ 0 h 2659001"/>
                        <a:gd name="connsiteX7" fmla="*/ 3551533 w 4813825"/>
                        <a:gd name="connsiteY7" fmla="*/ 0 h 2659001"/>
                        <a:gd name="connsiteX8" fmla="*/ 4182679 w 4813825"/>
                        <a:gd name="connsiteY8" fmla="*/ 0 h 2659001"/>
                        <a:gd name="connsiteX9" fmla="*/ 4813825 w 4813825"/>
                        <a:gd name="connsiteY9" fmla="*/ 0 h 2659001"/>
                        <a:gd name="connsiteX10" fmla="*/ 4813825 w 4813825"/>
                        <a:gd name="connsiteY10" fmla="*/ 531800 h 2659001"/>
                        <a:gd name="connsiteX11" fmla="*/ 4813825 w 4813825"/>
                        <a:gd name="connsiteY11" fmla="*/ 1063600 h 2659001"/>
                        <a:gd name="connsiteX12" fmla="*/ 4813825 w 4813825"/>
                        <a:gd name="connsiteY12" fmla="*/ 1621991 h 2659001"/>
                        <a:gd name="connsiteX13" fmla="*/ 4813825 w 4813825"/>
                        <a:gd name="connsiteY13" fmla="*/ 2074021 h 2659001"/>
                        <a:gd name="connsiteX14" fmla="*/ 4813825 w 4813825"/>
                        <a:gd name="connsiteY14" fmla="*/ 2659001 h 2659001"/>
                        <a:gd name="connsiteX15" fmla="*/ 4278956 w 4813825"/>
                        <a:gd name="connsiteY15" fmla="*/ 2659001 h 2659001"/>
                        <a:gd name="connsiteX16" fmla="*/ 3744086 w 4813825"/>
                        <a:gd name="connsiteY16" fmla="*/ 2659001 h 2659001"/>
                        <a:gd name="connsiteX17" fmla="*/ 3112940 w 4813825"/>
                        <a:gd name="connsiteY17" fmla="*/ 2659001 h 2659001"/>
                        <a:gd name="connsiteX18" fmla="*/ 2578071 w 4813825"/>
                        <a:gd name="connsiteY18" fmla="*/ 2659001 h 2659001"/>
                        <a:gd name="connsiteX19" fmla="*/ 2187616 w 4813825"/>
                        <a:gd name="connsiteY19" fmla="*/ 2659001 h 2659001"/>
                        <a:gd name="connsiteX20" fmla="*/ 1749023 w 4813825"/>
                        <a:gd name="connsiteY20" fmla="*/ 2659001 h 2659001"/>
                        <a:gd name="connsiteX21" fmla="*/ 1117877 w 4813825"/>
                        <a:gd name="connsiteY21" fmla="*/ 2659001 h 2659001"/>
                        <a:gd name="connsiteX22" fmla="*/ 583008 w 4813825"/>
                        <a:gd name="connsiteY22" fmla="*/ 2659001 h 2659001"/>
                        <a:gd name="connsiteX23" fmla="*/ 0 w 4813825"/>
                        <a:gd name="connsiteY23" fmla="*/ 2659001 h 2659001"/>
                        <a:gd name="connsiteX24" fmla="*/ 0 w 4813825"/>
                        <a:gd name="connsiteY24" fmla="*/ 2127201 h 2659001"/>
                        <a:gd name="connsiteX25" fmla="*/ 0 w 4813825"/>
                        <a:gd name="connsiteY25" fmla="*/ 1675171 h 2659001"/>
                        <a:gd name="connsiteX26" fmla="*/ 0 w 4813825"/>
                        <a:gd name="connsiteY26" fmla="*/ 1223140 h 2659001"/>
                        <a:gd name="connsiteX27" fmla="*/ 0 w 4813825"/>
                        <a:gd name="connsiteY27" fmla="*/ 664750 h 2659001"/>
                        <a:gd name="connsiteX28" fmla="*/ 0 w 4813825"/>
                        <a:gd name="connsiteY28" fmla="*/ 0 h 26590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4813825" h="2659001" extrusionOk="0">
                          <a:moveTo>
                            <a:pt x="0" y="0"/>
                          </a:moveTo>
                          <a:cubicBezTo>
                            <a:pt x="102528" y="-14283"/>
                            <a:pt x="246393" y="35420"/>
                            <a:pt x="486731" y="0"/>
                          </a:cubicBezTo>
                          <a:cubicBezTo>
                            <a:pt x="727069" y="-35420"/>
                            <a:pt x="763314" y="2193"/>
                            <a:pt x="877186" y="0"/>
                          </a:cubicBezTo>
                          <a:cubicBezTo>
                            <a:pt x="991058" y="-2193"/>
                            <a:pt x="1244796" y="26087"/>
                            <a:pt x="1508332" y="0"/>
                          </a:cubicBezTo>
                          <a:cubicBezTo>
                            <a:pt x="1771868" y="-26087"/>
                            <a:pt x="1763109" y="1200"/>
                            <a:pt x="1995063" y="0"/>
                          </a:cubicBezTo>
                          <a:cubicBezTo>
                            <a:pt x="2227017" y="-1200"/>
                            <a:pt x="2349970" y="25106"/>
                            <a:pt x="2481794" y="0"/>
                          </a:cubicBezTo>
                          <a:cubicBezTo>
                            <a:pt x="2613618" y="-25106"/>
                            <a:pt x="2943627" y="72830"/>
                            <a:pt x="3112940" y="0"/>
                          </a:cubicBezTo>
                          <a:cubicBezTo>
                            <a:pt x="3282253" y="-72830"/>
                            <a:pt x="3364643" y="5980"/>
                            <a:pt x="3551533" y="0"/>
                          </a:cubicBezTo>
                          <a:cubicBezTo>
                            <a:pt x="3738423" y="-5980"/>
                            <a:pt x="3940364" y="15371"/>
                            <a:pt x="4182679" y="0"/>
                          </a:cubicBezTo>
                          <a:cubicBezTo>
                            <a:pt x="4424994" y="-15371"/>
                            <a:pt x="4665471" y="51371"/>
                            <a:pt x="4813825" y="0"/>
                          </a:cubicBezTo>
                          <a:cubicBezTo>
                            <a:pt x="4841292" y="226009"/>
                            <a:pt x="4784758" y="375834"/>
                            <a:pt x="4813825" y="531800"/>
                          </a:cubicBezTo>
                          <a:cubicBezTo>
                            <a:pt x="4842892" y="687766"/>
                            <a:pt x="4757614" y="908611"/>
                            <a:pt x="4813825" y="1063600"/>
                          </a:cubicBezTo>
                          <a:cubicBezTo>
                            <a:pt x="4870036" y="1218589"/>
                            <a:pt x="4763224" y="1453243"/>
                            <a:pt x="4813825" y="1621991"/>
                          </a:cubicBezTo>
                          <a:cubicBezTo>
                            <a:pt x="4864426" y="1790739"/>
                            <a:pt x="4772287" y="1959924"/>
                            <a:pt x="4813825" y="2074021"/>
                          </a:cubicBezTo>
                          <a:cubicBezTo>
                            <a:pt x="4855363" y="2188118"/>
                            <a:pt x="4761708" y="2527985"/>
                            <a:pt x="4813825" y="2659001"/>
                          </a:cubicBezTo>
                          <a:cubicBezTo>
                            <a:pt x="4670852" y="2699705"/>
                            <a:pt x="4386213" y="2639310"/>
                            <a:pt x="4278956" y="2659001"/>
                          </a:cubicBezTo>
                          <a:cubicBezTo>
                            <a:pt x="4171699" y="2678692"/>
                            <a:pt x="3918479" y="2634512"/>
                            <a:pt x="3744086" y="2659001"/>
                          </a:cubicBezTo>
                          <a:cubicBezTo>
                            <a:pt x="3569693" y="2683490"/>
                            <a:pt x="3386189" y="2652341"/>
                            <a:pt x="3112940" y="2659001"/>
                          </a:cubicBezTo>
                          <a:cubicBezTo>
                            <a:pt x="2839691" y="2665661"/>
                            <a:pt x="2801924" y="2653850"/>
                            <a:pt x="2578071" y="2659001"/>
                          </a:cubicBezTo>
                          <a:cubicBezTo>
                            <a:pt x="2354218" y="2664152"/>
                            <a:pt x="2318775" y="2628494"/>
                            <a:pt x="2187616" y="2659001"/>
                          </a:cubicBezTo>
                          <a:cubicBezTo>
                            <a:pt x="2056457" y="2689508"/>
                            <a:pt x="1876481" y="2658089"/>
                            <a:pt x="1749023" y="2659001"/>
                          </a:cubicBezTo>
                          <a:cubicBezTo>
                            <a:pt x="1621565" y="2659913"/>
                            <a:pt x="1412761" y="2630830"/>
                            <a:pt x="1117877" y="2659001"/>
                          </a:cubicBezTo>
                          <a:cubicBezTo>
                            <a:pt x="822993" y="2687172"/>
                            <a:pt x="829346" y="2646999"/>
                            <a:pt x="583008" y="2659001"/>
                          </a:cubicBezTo>
                          <a:cubicBezTo>
                            <a:pt x="336670" y="2671003"/>
                            <a:pt x="268937" y="2632292"/>
                            <a:pt x="0" y="2659001"/>
                          </a:cubicBezTo>
                          <a:cubicBezTo>
                            <a:pt x="-14398" y="2487280"/>
                            <a:pt x="36339" y="2339358"/>
                            <a:pt x="0" y="2127201"/>
                          </a:cubicBezTo>
                          <a:cubicBezTo>
                            <a:pt x="-36339" y="1915044"/>
                            <a:pt x="4339" y="1850962"/>
                            <a:pt x="0" y="1675171"/>
                          </a:cubicBezTo>
                          <a:cubicBezTo>
                            <a:pt x="-4339" y="1499380"/>
                            <a:pt x="42998" y="1392474"/>
                            <a:pt x="0" y="1223140"/>
                          </a:cubicBezTo>
                          <a:cubicBezTo>
                            <a:pt x="-42998" y="1053806"/>
                            <a:pt x="42942" y="891694"/>
                            <a:pt x="0" y="664750"/>
                          </a:cubicBezTo>
                          <a:cubicBezTo>
                            <a:pt x="-42942" y="437806"/>
                            <a:pt x="17274" y="21766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Textfeld 94">
              <a:extLst>
                <a:ext uri="{FF2B5EF4-FFF2-40B4-BE49-F238E27FC236}">
                  <a16:creationId xmlns:a16="http://schemas.microsoft.com/office/drawing/2014/main" id="{C054D92C-768F-D947-93BD-C742D1203344}"/>
                </a:ext>
              </a:extLst>
            </p:cNvPr>
            <p:cNvSpPr txBox="1"/>
            <p:nvPr/>
          </p:nvSpPr>
          <p:spPr>
            <a:xfrm>
              <a:off x="3958190" y="2499692"/>
              <a:ext cx="480927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00AEB5"/>
                  </a:solidFill>
                </a:rPr>
                <a:t>Funded by</a:t>
              </a:r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E0D0CD37-8A5C-3A42-B88E-8332A9315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079170" y="2981363"/>
              <a:ext cx="907037" cy="334803"/>
            </a:xfrm>
            <a:prstGeom prst="rect">
              <a:avLst/>
            </a:prstGeom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D44E7845-4DFC-2341-B0B7-C88F1CF85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253606" y="2970649"/>
              <a:ext cx="1124120" cy="416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5962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F0DEF51-8952-3742-AF97-57ED3A217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95" y="2200768"/>
            <a:ext cx="1331434" cy="1331434"/>
          </a:xfrm>
          <a:prstGeom prst="rect">
            <a:avLst/>
          </a:prstGeom>
        </p:spPr>
      </p:pic>
      <p:sp>
        <p:nvSpPr>
          <p:cNvPr id="197" name="Oval 196">
            <a:extLst>
              <a:ext uri="{FF2B5EF4-FFF2-40B4-BE49-F238E27FC236}">
                <a16:creationId xmlns:a16="http://schemas.microsoft.com/office/drawing/2014/main" id="{3E70953D-7CDA-0447-83DC-20625CAE73F2}"/>
              </a:ext>
            </a:extLst>
          </p:cNvPr>
          <p:cNvSpPr/>
          <p:nvPr/>
        </p:nvSpPr>
        <p:spPr>
          <a:xfrm>
            <a:off x="5456966" y="1083993"/>
            <a:ext cx="2786936" cy="2786936"/>
          </a:xfrm>
          <a:prstGeom prst="ellipse">
            <a:avLst/>
          </a:prstGeom>
          <a:solidFill>
            <a:srgbClr val="E0F7F7">
              <a:alpha val="5373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DF63877-0B46-CD42-B43F-24611A04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525851" cy="994172"/>
          </a:xfrm>
        </p:spPr>
        <p:txBody>
          <a:bodyPr anchor="t">
            <a:normAutofit/>
          </a:bodyPr>
          <a:lstStyle/>
          <a:p>
            <a:r>
              <a:rPr lang="en-GB" dirty="0" err="1"/>
              <a:t>Unsere</a:t>
            </a:r>
            <a:r>
              <a:rPr lang="en-GB" dirty="0"/>
              <a:t> Mission:</a:t>
            </a:r>
            <a:br>
              <a:rPr lang="en-GB" dirty="0"/>
            </a:br>
            <a:r>
              <a:rPr lang="en-GB" sz="2400" b="0" dirty="0"/>
              <a:t>One stop shop für Industrie</a:t>
            </a:r>
          </a:p>
        </p:txBody>
      </p:sp>
      <p:sp>
        <p:nvSpPr>
          <p:cNvPr id="107" name="Textfeld 106">
            <a:extLst>
              <a:ext uri="{FF2B5EF4-FFF2-40B4-BE49-F238E27FC236}">
                <a16:creationId xmlns:a16="http://schemas.microsoft.com/office/drawing/2014/main" id="{4540BF41-CF33-D649-A483-6F2DEC00586E}"/>
              </a:ext>
            </a:extLst>
          </p:cNvPr>
          <p:cNvSpPr txBox="1"/>
          <p:nvPr/>
        </p:nvSpPr>
        <p:spPr>
          <a:xfrm>
            <a:off x="2856016" y="2673917"/>
            <a:ext cx="26228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err="1"/>
              <a:t>Exzellente</a:t>
            </a:r>
            <a:r>
              <a:rPr lang="en-GB" sz="1000" b="1" dirty="0"/>
              <a:t> Expertise: </a:t>
            </a:r>
          </a:p>
          <a:p>
            <a:r>
              <a:rPr lang="en-GB" sz="1000" dirty="0"/>
              <a:t>Top-</a:t>
            </a:r>
            <a:r>
              <a:rPr lang="en-GB" sz="1000" dirty="0" err="1"/>
              <a:t>qualifiziertes</a:t>
            </a:r>
            <a:r>
              <a:rPr lang="en-GB" sz="1000" dirty="0"/>
              <a:t> Personal für </a:t>
            </a:r>
            <a:r>
              <a:rPr lang="en-GB" sz="1000" dirty="0" err="1"/>
              <a:t>biotechnologische</a:t>
            </a:r>
            <a:r>
              <a:rPr lang="en-GB" sz="1000" dirty="0"/>
              <a:t> </a:t>
            </a:r>
            <a:r>
              <a:rPr lang="en-GB" sz="1000" dirty="0" err="1"/>
              <a:t>Fragestellungen</a:t>
            </a:r>
            <a:endParaRPr lang="en-GB" sz="1000" dirty="0"/>
          </a:p>
          <a:p>
            <a:endParaRPr lang="en-GB" sz="1000" dirty="0"/>
          </a:p>
          <a:p>
            <a:r>
              <a:rPr lang="en-GB" sz="1000" b="1" dirty="0" err="1"/>
              <a:t>Exzellentes</a:t>
            </a:r>
            <a:r>
              <a:rPr lang="en-GB" sz="1000" b="1" dirty="0"/>
              <a:t> Service: </a:t>
            </a:r>
          </a:p>
          <a:p>
            <a:r>
              <a:rPr lang="en-GB" sz="1000" dirty="0" err="1"/>
              <a:t>Verträge</a:t>
            </a:r>
            <a:r>
              <a:rPr lang="en-GB" sz="1000" dirty="0"/>
              <a:t> (IP, </a:t>
            </a:r>
            <a:r>
              <a:rPr lang="en-GB" sz="1000" dirty="0" err="1"/>
              <a:t>Vertraulichkeit</a:t>
            </a:r>
            <a:r>
              <a:rPr lang="en-GB" sz="1000" dirty="0"/>
              <a:t> …) </a:t>
            </a:r>
            <a:r>
              <a:rPr lang="en-GB" sz="1000" dirty="0" err="1"/>
              <a:t>mit</a:t>
            </a:r>
            <a:r>
              <a:rPr lang="en-GB" sz="1000" dirty="0"/>
              <a:t> </a:t>
            </a:r>
            <a:r>
              <a:rPr lang="en-GB" sz="1000" dirty="0" err="1"/>
              <a:t>acib</a:t>
            </a:r>
            <a:r>
              <a:rPr lang="en-GB" sz="1000" dirty="0"/>
              <a:t> </a:t>
            </a:r>
            <a:r>
              <a:rPr lang="en-GB" sz="1000" dirty="0" err="1"/>
              <a:t>als</a:t>
            </a:r>
            <a:r>
              <a:rPr lang="en-GB" sz="1000" dirty="0"/>
              <a:t> Partner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AF19C34-6D7A-9B47-AC5F-9E935C3F17A7}"/>
              </a:ext>
            </a:extLst>
          </p:cNvPr>
          <p:cNvSpPr/>
          <p:nvPr/>
        </p:nvSpPr>
        <p:spPr>
          <a:xfrm>
            <a:off x="4752770" y="1744970"/>
            <a:ext cx="1463599" cy="146359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7EC4924-FDD8-F44D-BA94-9149C382E227}"/>
              </a:ext>
            </a:extLst>
          </p:cNvPr>
          <p:cNvSpPr/>
          <p:nvPr/>
        </p:nvSpPr>
        <p:spPr>
          <a:xfrm>
            <a:off x="4447650" y="1439850"/>
            <a:ext cx="2073838" cy="207383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86EF23D-DFE3-4C4D-87D3-7F2B089A0038}"/>
              </a:ext>
            </a:extLst>
          </p:cNvPr>
          <p:cNvSpPr/>
          <p:nvPr/>
        </p:nvSpPr>
        <p:spPr>
          <a:xfrm>
            <a:off x="6282352" y="1885023"/>
            <a:ext cx="1180454" cy="1180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7" name="Gruppieren 56">
            <a:extLst>
              <a:ext uri="{FF2B5EF4-FFF2-40B4-BE49-F238E27FC236}">
                <a16:creationId xmlns:a16="http://schemas.microsoft.com/office/drawing/2014/main" id="{704DF1EA-FCE5-E142-9D86-F8CED24590DD}"/>
              </a:ext>
            </a:extLst>
          </p:cNvPr>
          <p:cNvGrpSpPr/>
          <p:nvPr/>
        </p:nvGrpSpPr>
        <p:grpSpPr>
          <a:xfrm>
            <a:off x="5336145" y="1014688"/>
            <a:ext cx="2980926" cy="2898332"/>
            <a:chOff x="5751865" y="1760217"/>
            <a:chExt cx="2243501" cy="2181339"/>
          </a:xfrm>
        </p:grpSpPr>
        <p:grpSp>
          <p:nvGrpSpPr>
            <p:cNvPr id="104" name="Gruppieren 103">
              <a:extLst>
                <a:ext uri="{FF2B5EF4-FFF2-40B4-BE49-F238E27FC236}">
                  <a16:creationId xmlns:a16="http://schemas.microsoft.com/office/drawing/2014/main" id="{B5A395C9-490D-514D-9F12-E0DD31B2DF35}"/>
                </a:ext>
              </a:extLst>
            </p:cNvPr>
            <p:cNvGrpSpPr/>
            <p:nvPr/>
          </p:nvGrpSpPr>
          <p:grpSpPr>
            <a:xfrm>
              <a:off x="6345451" y="1760217"/>
              <a:ext cx="317810" cy="317810"/>
              <a:chOff x="6345451" y="1760217"/>
              <a:chExt cx="317810" cy="317810"/>
            </a:xfrm>
          </p:grpSpPr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61913E72-82F7-7349-8AA3-C8DFBCBDB14B}"/>
                  </a:ext>
                </a:extLst>
              </p:cNvPr>
              <p:cNvSpPr/>
              <p:nvPr/>
            </p:nvSpPr>
            <p:spPr>
              <a:xfrm>
                <a:off x="6345451" y="1760217"/>
                <a:ext cx="317810" cy="317810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8" name="Grafik 107">
                <a:extLst>
                  <a:ext uri="{FF2B5EF4-FFF2-40B4-BE49-F238E27FC236}">
                    <a16:creationId xmlns:a16="http://schemas.microsoft.com/office/drawing/2014/main" id="{E8350473-DC18-DF4D-9F97-E6EF3C7EEC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7279" y="1819308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09" name="Gruppieren 108">
              <a:extLst>
                <a:ext uri="{FF2B5EF4-FFF2-40B4-BE49-F238E27FC236}">
                  <a16:creationId xmlns:a16="http://schemas.microsoft.com/office/drawing/2014/main" id="{BDF53AE8-A647-1D4C-AF8C-343374AC0E04}"/>
                </a:ext>
              </a:extLst>
            </p:cNvPr>
            <p:cNvGrpSpPr/>
            <p:nvPr/>
          </p:nvGrpSpPr>
          <p:grpSpPr>
            <a:xfrm>
              <a:off x="7110103" y="1771087"/>
              <a:ext cx="317810" cy="317810"/>
              <a:chOff x="6345451" y="1760217"/>
              <a:chExt cx="317810" cy="317810"/>
            </a:xfrm>
          </p:grpSpPr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94812E00-F5F1-A94C-AD14-CECD52D36CAA}"/>
                  </a:ext>
                </a:extLst>
              </p:cNvPr>
              <p:cNvSpPr/>
              <p:nvPr/>
            </p:nvSpPr>
            <p:spPr>
              <a:xfrm>
                <a:off x="6345451" y="1760217"/>
                <a:ext cx="317810" cy="317810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11" name="Grafik 110">
                <a:extLst>
                  <a:ext uri="{FF2B5EF4-FFF2-40B4-BE49-F238E27FC236}">
                    <a16:creationId xmlns:a16="http://schemas.microsoft.com/office/drawing/2014/main" id="{E7AAB8B4-4B3F-8F47-8D95-439817FA26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7279" y="1819308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12" name="Gruppieren 111">
              <a:extLst>
                <a:ext uri="{FF2B5EF4-FFF2-40B4-BE49-F238E27FC236}">
                  <a16:creationId xmlns:a16="http://schemas.microsoft.com/office/drawing/2014/main" id="{D3F55859-54FE-0F4E-8E6C-73436D764163}"/>
                </a:ext>
              </a:extLst>
            </p:cNvPr>
            <p:cNvGrpSpPr/>
            <p:nvPr/>
          </p:nvGrpSpPr>
          <p:grpSpPr>
            <a:xfrm>
              <a:off x="7664608" y="2318727"/>
              <a:ext cx="317810" cy="317810"/>
              <a:chOff x="6345451" y="1760217"/>
              <a:chExt cx="317810" cy="317810"/>
            </a:xfrm>
          </p:grpSpPr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FDDE362F-1781-6540-8862-305E4358E82D}"/>
                  </a:ext>
                </a:extLst>
              </p:cNvPr>
              <p:cNvSpPr/>
              <p:nvPr/>
            </p:nvSpPr>
            <p:spPr>
              <a:xfrm>
                <a:off x="6345451" y="1760217"/>
                <a:ext cx="317810" cy="317810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14" name="Grafik 113">
                <a:extLst>
                  <a:ext uri="{FF2B5EF4-FFF2-40B4-BE49-F238E27FC236}">
                    <a16:creationId xmlns:a16="http://schemas.microsoft.com/office/drawing/2014/main" id="{33C15704-5517-F140-8EAB-22486A810E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7279" y="1819308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15" name="Gruppieren 114">
              <a:extLst>
                <a:ext uri="{FF2B5EF4-FFF2-40B4-BE49-F238E27FC236}">
                  <a16:creationId xmlns:a16="http://schemas.microsoft.com/office/drawing/2014/main" id="{B56BB00B-BDFD-3444-B3D6-A94EFB46B4EF}"/>
                </a:ext>
              </a:extLst>
            </p:cNvPr>
            <p:cNvGrpSpPr/>
            <p:nvPr/>
          </p:nvGrpSpPr>
          <p:grpSpPr>
            <a:xfrm>
              <a:off x="7677556" y="3082776"/>
              <a:ext cx="317810" cy="317810"/>
              <a:chOff x="6345451" y="1760217"/>
              <a:chExt cx="317810" cy="317810"/>
            </a:xfrm>
          </p:grpSpPr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A3398212-4E4C-3E4F-95EF-BF4D43DEF129}"/>
                  </a:ext>
                </a:extLst>
              </p:cNvPr>
              <p:cNvSpPr/>
              <p:nvPr/>
            </p:nvSpPr>
            <p:spPr>
              <a:xfrm>
                <a:off x="6345451" y="1760217"/>
                <a:ext cx="317810" cy="317810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17" name="Grafik 116">
                <a:extLst>
                  <a:ext uri="{FF2B5EF4-FFF2-40B4-BE49-F238E27FC236}">
                    <a16:creationId xmlns:a16="http://schemas.microsoft.com/office/drawing/2014/main" id="{51E12529-3FA0-154F-8358-28F6205EB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7279" y="1819308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18" name="Gruppieren 117">
              <a:extLst>
                <a:ext uri="{FF2B5EF4-FFF2-40B4-BE49-F238E27FC236}">
                  <a16:creationId xmlns:a16="http://schemas.microsoft.com/office/drawing/2014/main" id="{DD16DBEC-E81E-0648-A821-FC653794A96F}"/>
                </a:ext>
              </a:extLst>
            </p:cNvPr>
            <p:cNvGrpSpPr/>
            <p:nvPr/>
          </p:nvGrpSpPr>
          <p:grpSpPr>
            <a:xfrm>
              <a:off x="7178699" y="3605820"/>
              <a:ext cx="317810" cy="317810"/>
              <a:chOff x="6345451" y="1760217"/>
              <a:chExt cx="317810" cy="317810"/>
            </a:xfrm>
          </p:grpSpPr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C9402D06-8A4A-1549-B835-381ABB5A30F3}"/>
                  </a:ext>
                </a:extLst>
              </p:cNvPr>
              <p:cNvSpPr/>
              <p:nvPr/>
            </p:nvSpPr>
            <p:spPr>
              <a:xfrm>
                <a:off x="6345451" y="1760217"/>
                <a:ext cx="317810" cy="317810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20" name="Grafik 119">
                <a:extLst>
                  <a:ext uri="{FF2B5EF4-FFF2-40B4-BE49-F238E27FC236}">
                    <a16:creationId xmlns:a16="http://schemas.microsoft.com/office/drawing/2014/main" id="{10C5D7EC-8F04-C748-86BA-3864A191A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7279" y="1819308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21" name="Gruppieren 120">
              <a:extLst>
                <a:ext uri="{FF2B5EF4-FFF2-40B4-BE49-F238E27FC236}">
                  <a16:creationId xmlns:a16="http://schemas.microsoft.com/office/drawing/2014/main" id="{49076100-470E-984C-A69C-E330354D0F07}"/>
                </a:ext>
              </a:extLst>
            </p:cNvPr>
            <p:cNvGrpSpPr/>
            <p:nvPr/>
          </p:nvGrpSpPr>
          <p:grpSpPr>
            <a:xfrm>
              <a:off x="6288127" y="3623746"/>
              <a:ext cx="317810" cy="317810"/>
              <a:chOff x="6345451" y="1760217"/>
              <a:chExt cx="317810" cy="317810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512A576B-7BE7-AC46-933C-8A701F37767B}"/>
                  </a:ext>
                </a:extLst>
              </p:cNvPr>
              <p:cNvSpPr/>
              <p:nvPr/>
            </p:nvSpPr>
            <p:spPr>
              <a:xfrm>
                <a:off x="6345451" y="1760217"/>
                <a:ext cx="317810" cy="317810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23" name="Grafik 122">
                <a:extLst>
                  <a:ext uri="{FF2B5EF4-FFF2-40B4-BE49-F238E27FC236}">
                    <a16:creationId xmlns:a16="http://schemas.microsoft.com/office/drawing/2014/main" id="{9297B44E-97E6-6C45-9FC2-C7331659C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7279" y="1819308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24" name="Gruppieren 123">
              <a:extLst>
                <a:ext uri="{FF2B5EF4-FFF2-40B4-BE49-F238E27FC236}">
                  <a16:creationId xmlns:a16="http://schemas.microsoft.com/office/drawing/2014/main" id="{E10D252E-080B-EE47-8E5D-5C133AE0DB7A}"/>
                </a:ext>
              </a:extLst>
            </p:cNvPr>
            <p:cNvGrpSpPr/>
            <p:nvPr/>
          </p:nvGrpSpPr>
          <p:grpSpPr>
            <a:xfrm>
              <a:off x="5751865" y="3031552"/>
              <a:ext cx="317810" cy="317810"/>
              <a:chOff x="6345451" y="1760217"/>
              <a:chExt cx="317810" cy="317810"/>
            </a:xfrm>
          </p:grpSpPr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C0920A8E-5217-764C-AA67-661C782BF6E3}"/>
                  </a:ext>
                </a:extLst>
              </p:cNvPr>
              <p:cNvSpPr/>
              <p:nvPr/>
            </p:nvSpPr>
            <p:spPr>
              <a:xfrm>
                <a:off x="6345451" y="1760217"/>
                <a:ext cx="317810" cy="317810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26" name="Grafik 125">
                <a:extLst>
                  <a:ext uri="{FF2B5EF4-FFF2-40B4-BE49-F238E27FC236}">
                    <a16:creationId xmlns:a16="http://schemas.microsoft.com/office/drawing/2014/main" id="{B1E0C56A-4F51-8E42-B7B7-6FFA4342C6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7279" y="1819308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27" name="Gruppieren 126">
              <a:extLst>
                <a:ext uri="{FF2B5EF4-FFF2-40B4-BE49-F238E27FC236}">
                  <a16:creationId xmlns:a16="http://schemas.microsoft.com/office/drawing/2014/main" id="{72BC540C-C4B4-664B-82F4-884588D094B0}"/>
                </a:ext>
              </a:extLst>
            </p:cNvPr>
            <p:cNvGrpSpPr/>
            <p:nvPr/>
          </p:nvGrpSpPr>
          <p:grpSpPr>
            <a:xfrm>
              <a:off x="5789834" y="2325709"/>
              <a:ext cx="317810" cy="317810"/>
              <a:chOff x="6345451" y="1760217"/>
              <a:chExt cx="317810" cy="317810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DF92AB8-A7D8-764E-BF80-B95C2F042925}"/>
                  </a:ext>
                </a:extLst>
              </p:cNvPr>
              <p:cNvSpPr/>
              <p:nvPr/>
            </p:nvSpPr>
            <p:spPr>
              <a:xfrm>
                <a:off x="6345451" y="1760217"/>
                <a:ext cx="317810" cy="317810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29" name="Grafik 128">
                <a:extLst>
                  <a:ext uri="{FF2B5EF4-FFF2-40B4-BE49-F238E27FC236}">
                    <a16:creationId xmlns:a16="http://schemas.microsoft.com/office/drawing/2014/main" id="{A535D139-4785-5141-A37A-CFCFFC831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7279" y="1819308"/>
                <a:ext cx="181805" cy="206373"/>
              </a:xfrm>
              <a:prstGeom prst="rect">
                <a:avLst/>
              </a:prstGeom>
            </p:spPr>
          </p:pic>
        </p:grpSp>
      </p:grpSp>
      <p:grpSp>
        <p:nvGrpSpPr>
          <p:cNvPr id="178" name="Gruppieren 177">
            <a:extLst>
              <a:ext uri="{FF2B5EF4-FFF2-40B4-BE49-F238E27FC236}">
                <a16:creationId xmlns:a16="http://schemas.microsoft.com/office/drawing/2014/main" id="{7FB90FBE-2DB0-3046-96FE-FA5B073660F7}"/>
              </a:ext>
            </a:extLst>
          </p:cNvPr>
          <p:cNvGrpSpPr/>
          <p:nvPr/>
        </p:nvGrpSpPr>
        <p:grpSpPr>
          <a:xfrm>
            <a:off x="5669245" y="1293987"/>
            <a:ext cx="2359642" cy="2370169"/>
            <a:chOff x="6122995" y="1501075"/>
            <a:chExt cx="2359642" cy="2370169"/>
          </a:xfrm>
        </p:grpSpPr>
        <p:grpSp>
          <p:nvGrpSpPr>
            <p:cNvPr id="152" name="Gruppieren 151">
              <a:extLst>
                <a:ext uri="{FF2B5EF4-FFF2-40B4-BE49-F238E27FC236}">
                  <a16:creationId xmlns:a16="http://schemas.microsoft.com/office/drawing/2014/main" id="{3AFC9E77-9B3F-3F48-A23C-A1BA0E83DC2A}"/>
                </a:ext>
              </a:extLst>
            </p:cNvPr>
            <p:cNvGrpSpPr/>
            <p:nvPr/>
          </p:nvGrpSpPr>
          <p:grpSpPr>
            <a:xfrm>
              <a:off x="7086614" y="1501075"/>
              <a:ext cx="422272" cy="422272"/>
              <a:chOff x="6727800" y="1970423"/>
              <a:chExt cx="317810" cy="317810"/>
            </a:xfrm>
          </p:grpSpPr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CC0A50FA-86F0-FB41-B835-D232A8CF8E2F}"/>
                  </a:ext>
                </a:extLst>
              </p:cNvPr>
              <p:cNvSpPr/>
              <p:nvPr/>
            </p:nvSpPr>
            <p:spPr>
              <a:xfrm>
                <a:off x="6727800" y="1970423"/>
                <a:ext cx="317810" cy="317810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75" name="Grafik 174">
                <a:extLst>
                  <a:ext uri="{FF2B5EF4-FFF2-40B4-BE49-F238E27FC236}">
                    <a16:creationId xmlns:a16="http://schemas.microsoft.com/office/drawing/2014/main" id="{5338F0D4-0C22-C846-876C-99E15A9BEA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97724" y="2028507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53" name="Gruppieren 152">
              <a:extLst>
                <a:ext uri="{FF2B5EF4-FFF2-40B4-BE49-F238E27FC236}">
                  <a16:creationId xmlns:a16="http://schemas.microsoft.com/office/drawing/2014/main" id="{25C9C5A4-2F47-384F-B1D1-779DC3EE8CF9}"/>
                </a:ext>
              </a:extLst>
            </p:cNvPr>
            <p:cNvGrpSpPr/>
            <p:nvPr/>
          </p:nvGrpSpPr>
          <p:grpSpPr>
            <a:xfrm>
              <a:off x="7772113" y="1798532"/>
              <a:ext cx="422272" cy="422272"/>
              <a:chOff x="6727800" y="1970423"/>
              <a:chExt cx="317810" cy="317810"/>
            </a:xfrm>
          </p:grpSpPr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46B5104C-95CC-1748-99AB-996244F012DB}"/>
                  </a:ext>
                </a:extLst>
              </p:cNvPr>
              <p:cNvSpPr/>
              <p:nvPr/>
            </p:nvSpPr>
            <p:spPr>
              <a:xfrm>
                <a:off x="6727800" y="1970423"/>
                <a:ext cx="317810" cy="317810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73" name="Grafik 172">
                <a:extLst>
                  <a:ext uri="{FF2B5EF4-FFF2-40B4-BE49-F238E27FC236}">
                    <a16:creationId xmlns:a16="http://schemas.microsoft.com/office/drawing/2014/main" id="{684EAD33-E4E6-464D-AC8C-7C3B811667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97724" y="2028507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54" name="Gruppieren 153">
              <a:extLst>
                <a:ext uri="{FF2B5EF4-FFF2-40B4-BE49-F238E27FC236}">
                  <a16:creationId xmlns:a16="http://schemas.microsoft.com/office/drawing/2014/main" id="{C1F09B50-4755-B54A-8E32-7ECB20F3DDD5}"/>
                </a:ext>
              </a:extLst>
            </p:cNvPr>
            <p:cNvGrpSpPr/>
            <p:nvPr/>
          </p:nvGrpSpPr>
          <p:grpSpPr>
            <a:xfrm>
              <a:off x="8060365" y="2474517"/>
              <a:ext cx="422272" cy="422272"/>
              <a:chOff x="6727800" y="1970423"/>
              <a:chExt cx="317810" cy="317810"/>
            </a:xfrm>
          </p:grpSpPr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7435F381-C2F4-3B49-B0B0-413D15417E17}"/>
                  </a:ext>
                </a:extLst>
              </p:cNvPr>
              <p:cNvSpPr/>
              <p:nvPr/>
            </p:nvSpPr>
            <p:spPr>
              <a:xfrm>
                <a:off x="6727800" y="1970423"/>
                <a:ext cx="317810" cy="317810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71" name="Grafik 170">
                <a:extLst>
                  <a:ext uri="{FF2B5EF4-FFF2-40B4-BE49-F238E27FC236}">
                    <a16:creationId xmlns:a16="http://schemas.microsoft.com/office/drawing/2014/main" id="{D3840708-8298-754D-B962-75D7F02E44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97724" y="2028507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55" name="Gruppieren 154">
              <a:extLst>
                <a:ext uri="{FF2B5EF4-FFF2-40B4-BE49-F238E27FC236}">
                  <a16:creationId xmlns:a16="http://schemas.microsoft.com/office/drawing/2014/main" id="{9DD154A0-8B1C-3446-8F60-34F5C50D2B78}"/>
                </a:ext>
              </a:extLst>
            </p:cNvPr>
            <p:cNvGrpSpPr/>
            <p:nvPr/>
          </p:nvGrpSpPr>
          <p:grpSpPr>
            <a:xfrm>
              <a:off x="7802499" y="3109246"/>
              <a:ext cx="422272" cy="422272"/>
              <a:chOff x="6727800" y="1970423"/>
              <a:chExt cx="317810" cy="317810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B03A3852-F487-B14E-B2CC-6AA22840506B}"/>
                  </a:ext>
                </a:extLst>
              </p:cNvPr>
              <p:cNvSpPr/>
              <p:nvPr/>
            </p:nvSpPr>
            <p:spPr>
              <a:xfrm>
                <a:off x="6727800" y="1970423"/>
                <a:ext cx="317810" cy="317810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69" name="Grafik 168">
                <a:extLst>
                  <a:ext uri="{FF2B5EF4-FFF2-40B4-BE49-F238E27FC236}">
                    <a16:creationId xmlns:a16="http://schemas.microsoft.com/office/drawing/2014/main" id="{3F6932BB-DFA4-9C41-91F6-17288E86B6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97724" y="2028507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56" name="Gruppieren 155">
              <a:extLst>
                <a:ext uri="{FF2B5EF4-FFF2-40B4-BE49-F238E27FC236}">
                  <a16:creationId xmlns:a16="http://schemas.microsoft.com/office/drawing/2014/main" id="{1892E810-7D1C-384B-870B-331946E85400}"/>
                </a:ext>
              </a:extLst>
            </p:cNvPr>
            <p:cNvGrpSpPr/>
            <p:nvPr/>
          </p:nvGrpSpPr>
          <p:grpSpPr>
            <a:xfrm>
              <a:off x="7090495" y="3448972"/>
              <a:ext cx="422272" cy="422272"/>
              <a:chOff x="6727800" y="1970423"/>
              <a:chExt cx="317810" cy="317810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6773CF0E-5EB8-1543-B04D-FAA4AFC976BB}"/>
                  </a:ext>
                </a:extLst>
              </p:cNvPr>
              <p:cNvSpPr/>
              <p:nvPr/>
            </p:nvSpPr>
            <p:spPr>
              <a:xfrm>
                <a:off x="6727800" y="1970423"/>
                <a:ext cx="317810" cy="317810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67" name="Grafik 166">
                <a:extLst>
                  <a:ext uri="{FF2B5EF4-FFF2-40B4-BE49-F238E27FC236}">
                    <a16:creationId xmlns:a16="http://schemas.microsoft.com/office/drawing/2014/main" id="{74767D11-9C8A-D442-AEBB-4FCED6E2E3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97724" y="2028507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57" name="Gruppieren 156">
              <a:extLst>
                <a:ext uri="{FF2B5EF4-FFF2-40B4-BE49-F238E27FC236}">
                  <a16:creationId xmlns:a16="http://schemas.microsoft.com/office/drawing/2014/main" id="{DC9C8663-5791-854C-AB5D-A31AB670DA27}"/>
                </a:ext>
              </a:extLst>
            </p:cNvPr>
            <p:cNvGrpSpPr/>
            <p:nvPr/>
          </p:nvGrpSpPr>
          <p:grpSpPr>
            <a:xfrm>
              <a:off x="6357871" y="3111622"/>
              <a:ext cx="422272" cy="422272"/>
              <a:chOff x="6727800" y="1970423"/>
              <a:chExt cx="317810" cy="317810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71214F24-82E1-8240-8067-879714BE323C}"/>
                  </a:ext>
                </a:extLst>
              </p:cNvPr>
              <p:cNvSpPr/>
              <p:nvPr/>
            </p:nvSpPr>
            <p:spPr>
              <a:xfrm>
                <a:off x="6727800" y="1970423"/>
                <a:ext cx="317810" cy="317810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65" name="Grafik 164">
                <a:extLst>
                  <a:ext uri="{FF2B5EF4-FFF2-40B4-BE49-F238E27FC236}">
                    <a16:creationId xmlns:a16="http://schemas.microsoft.com/office/drawing/2014/main" id="{5AC1EC47-D80E-C94D-B12D-C8E81A1A23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97724" y="2028507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58" name="Gruppieren 157">
              <a:extLst>
                <a:ext uri="{FF2B5EF4-FFF2-40B4-BE49-F238E27FC236}">
                  <a16:creationId xmlns:a16="http://schemas.microsoft.com/office/drawing/2014/main" id="{97A4B3FE-23C9-FC4F-969B-6D38B41F3D71}"/>
                </a:ext>
              </a:extLst>
            </p:cNvPr>
            <p:cNvGrpSpPr/>
            <p:nvPr/>
          </p:nvGrpSpPr>
          <p:grpSpPr>
            <a:xfrm>
              <a:off x="6122995" y="2449696"/>
              <a:ext cx="422272" cy="422272"/>
              <a:chOff x="6727800" y="1970423"/>
              <a:chExt cx="317810" cy="317810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062AEBBF-48EA-754B-B296-6D34C8CB6CB4}"/>
                  </a:ext>
                </a:extLst>
              </p:cNvPr>
              <p:cNvSpPr/>
              <p:nvPr/>
            </p:nvSpPr>
            <p:spPr>
              <a:xfrm>
                <a:off x="6727800" y="1970423"/>
                <a:ext cx="317810" cy="317810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63" name="Grafik 162">
                <a:extLst>
                  <a:ext uri="{FF2B5EF4-FFF2-40B4-BE49-F238E27FC236}">
                    <a16:creationId xmlns:a16="http://schemas.microsoft.com/office/drawing/2014/main" id="{B867BA2A-6BF7-3246-80C1-C3B77D28F2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97724" y="2028507"/>
                <a:ext cx="181805" cy="206373"/>
              </a:xfrm>
              <a:prstGeom prst="rect">
                <a:avLst/>
              </a:prstGeom>
            </p:spPr>
          </p:pic>
        </p:grpSp>
        <p:grpSp>
          <p:nvGrpSpPr>
            <p:cNvPr id="159" name="Gruppieren 158">
              <a:extLst>
                <a:ext uri="{FF2B5EF4-FFF2-40B4-BE49-F238E27FC236}">
                  <a16:creationId xmlns:a16="http://schemas.microsoft.com/office/drawing/2014/main" id="{6545B5E1-9CE4-494F-8C5B-A73920A4657D}"/>
                </a:ext>
              </a:extLst>
            </p:cNvPr>
            <p:cNvGrpSpPr/>
            <p:nvPr/>
          </p:nvGrpSpPr>
          <p:grpSpPr>
            <a:xfrm>
              <a:off x="6392012" y="1791684"/>
              <a:ext cx="422272" cy="422272"/>
              <a:chOff x="6727800" y="1970423"/>
              <a:chExt cx="317810" cy="317810"/>
            </a:xfrm>
          </p:grpSpPr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494C71D2-B68A-BB4B-B609-2D89F80A60A8}"/>
                  </a:ext>
                </a:extLst>
              </p:cNvPr>
              <p:cNvSpPr/>
              <p:nvPr/>
            </p:nvSpPr>
            <p:spPr>
              <a:xfrm>
                <a:off x="6727800" y="1970423"/>
                <a:ext cx="317810" cy="317810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61" name="Grafik 160">
                <a:extLst>
                  <a:ext uri="{FF2B5EF4-FFF2-40B4-BE49-F238E27FC236}">
                    <a16:creationId xmlns:a16="http://schemas.microsoft.com/office/drawing/2014/main" id="{1EAFE88F-DE8F-3942-AEC7-B3C2FDFBDA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97724" y="2028507"/>
                <a:ext cx="181805" cy="206373"/>
              </a:xfrm>
              <a:prstGeom prst="rect">
                <a:avLst/>
              </a:prstGeom>
            </p:spPr>
          </p:pic>
        </p:grpSp>
      </p:grpSp>
      <p:sp>
        <p:nvSpPr>
          <p:cNvPr id="78" name="Eingebuchteter Pfeil nach rechts 77">
            <a:extLst>
              <a:ext uri="{FF2B5EF4-FFF2-40B4-BE49-F238E27FC236}">
                <a16:creationId xmlns:a16="http://schemas.microsoft.com/office/drawing/2014/main" id="{24E73DD4-3C52-DE4B-B818-AB52042AEA9E}"/>
              </a:ext>
            </a:extLst>
          </p:cNvPr>
          <p:cNvSpPr/>
          <p:nvPr/>
        </p:nvSpPr>
        <p:spPr>
          <a:xfrm rot="10800000">
            <a:off x="2264410" y="1939523"/>
            <a:ext cx="2782455" cy="884931"/>
          </a:xfrm>
          <a:prstGeom prst="notchedRightArrow">
            <a:avLst/>
          </a:prstGeom>
          <a:solidFill>
            <a:srgbClr val="E0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6" name="Textfeld 175">
            <a:extLst>
              <a:ext uri="{FF2B5EF4-FFF2-40B4-BE49-F238E27FC236}">
                <a16:creationId xmlns:a16="http://schemas.microsoft.com/office/drawing/2014/main" id="{C91D5526-0933-0746-87AB-A417B2D44E56}"/>
              </a:ext>
            </a:extLst>
          </p:cNvPr>
          <p:cNvSpPr txBox="1"/>
          <p:nvPr/>
        </p:nvSpPr>
        <p:spPr>
          <a:xfrm>
            <a:off x="2862106" y="2192263"/>
            <a:ext cx="2167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40"/>
              </a:lnSpc>
            </a:pPr>
            <a:r>
              <a:rPr lang="en-GB" sz="1100" b="1" dirty="0">
                <a:solidFill>
                  <a:srgbClr val="00AEB5"/>
                </a:solidFill>
              </a:rPr>
              <a:t>Industrielle Forschung </a:t>
            </a:r>
          </a:p>
          <a:p>
            <a:pPr>
              <a:lnSpc>
                <a:spcPts val="1240"/>
              </a:lnSpc>
            </a:pPr>
            <a:r>
              <a:rPr lang="en-GB" sz="1100" b="1" dirty="0">
                <a:solidFill>
                  <a:srgbClr val="00AEB5"/>
                </a:solidFill>
              </a:rPr>
              <a:t>in </a:t>
            </a:r>
            <a:r>
              <a:rPr lang="en-GB" sz="1100" b="1" dirty="0" err="1">
                <a:solidFill>
                  <a:srgbClr val="00AEB5"/>
                </a:solidFill>
              </a:rPr>
              <a:t>akademischem</a:t>
            </a:r>
            <a:r>
              <a:rPr lang="en-GB" sz="1100" b="1" dirty="0">
                <a:solidFill>
                  <a:srgbClr val="00AEB5"/>
                </a:solidFill>
              </a:rPr>
              <a:t> </a:t>
            </a:r>
            <a:r>
              <a:rPr lang="en-GB" sz="1100" b="1" dirty="0" err="1">
                <a:solidFill>
                  <a:srgbClr val="00AEB5"/>
                </a:solidFill>
              </a:rPr>
              <a:t>Umfeld</a:t>
            </a:r>
            <a:endParaRPr lang="en-GB" sz="1100" b="1" dirty="0">
              <a:solidFill>
                <a:srgbClr val="00AEB5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5624EF9-E7C8-304E-9D26-BE71E7816F25}"/>
              </a:ext>
            </a:extLst>
          </p:cNvPr>
          <p:cNvGrpSpPr/>
          <p:nvPr/>
        </p:nvGrpSpPr>
        <p:grpSpPr>
          <a:xfrm>
            <a:off x="5459430" y="4481378"/>
            <a:ext cx="1633003" cy="221270"/>
            <a:chOff x="5459430" y="4481378"/>
            <a:chExt cx="1633003" cy="221270"/>
          </a:xfrm>
        </p:grpSpPr>
        <p:grpSp>
          <p:nvGrpSpPr>
            <p:cNvPr id="229" name="Gruppieren 228">
              <a:extLst>
                <a:ext uri="{FF2B5EF4-FFF2-40B4-BE49-F238E27FC236}">
                  <a16:creationId xmlns:a16="http://schemas.microsoft.com/office/drawing/2014/main" id="{117C3125-0558-CF49-98F0-B6224683934E}"/>
                </a:ext>
              </a:extLst>
            </p:cNvPr>
            <p:cNvGrpSpPr/>
            <p:nvPr/>
          </p:nvGrpSpPr>
          <p:grpSpPr>
            <a:xfrm>
              <a:off x="5459430" y="4487204"/>
              <a:ext cx="215444" cy="215444"/>
              <a:chOff x="6669530" y="162164"/>
              <a:chExt cx="422272" cy="422272"/>
            </a:xfrm>
          </p:grpSpPr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D24DC38-4318-4844-8912-CD6D65CA5B4A}"/>
                  </a:ext>
                </a:extLst>
              </p:cNvPr>
              <p:cNvSpPr/>
              <p:nvPr/>
            </p:nvSpPr>
            <p:spPr>
              <a:xfrm>
                <a:off x="6669530" y="162164"/>
                <a:ext cx="422272" cy="422272"/>
              </a:xfrm>
              <a:prstGeom prst="ellipse">
                <a:avLst/>
              </a:prstGeom>
              <a:solidFill>
                <a:srgbClr val="D9E4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32" name="Grafik 231">
                <a:extLst>
                  <a:ext uri="{FF2B5EF4-FFF2-40B4-BE49-F238E27FC236}">
                    <a16:creationId xmlns:a16="http://schemas.microsoft.com/office/drawing/2014/main" id="{A7D51679-317B-6F4B-906F-7A42FF329E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62438" y="239340"/>
                <a:ext cx="241563" cy="274206"/>
              </a:xfrm>
              <a:prstGeom prst="rect">
                <a:avLst/>
              </a:prstGeom>
            </p:spPr>
          </p:pic>
        </p:grpSp>
        <p:sp>
          <p:nvSpPr>
            <p:cNvPr id="230" name="Textfeld 229">
              <a:extLst>
                <a:ext uri="{FF2B5EF4-FFF2-40B4-BE49-F238E27FC236}">
                  <a16:creationId xmlns:a16="http://schemas.microsoft.com/office/drawing/2014/main" id="{E98C9B6E-6E9E-0242-9CFD-2DAE394ED201}"/>
                </a:ext>
              </a:extLst>
            </p:cNvPr>
            <p:cNvSpPr txBox="1"/>
            <p:nvPr/>
          </p:nvSpPr>
          <p:spPr>
            <a:xfrm>
              <a:off x="5659702" y="4481378"/>
              <a:ext cx="14327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>
                  <a:solidFill>
                    <a:srgbClr val="4D4D4C"/>
                  </a:solidFill>
                </a:rPr>
                <a:t>Scientific partner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92D83D3-AA3E-F54E-84F6-4FDFA0A8A35F}"/>
              </a:ext>
            </a:extLst>
          </p:cNvPr>
          <p:cNvGrpSpPr/>
          <p:nvPr/>
        </p:nvGrpSpPr>
        <p:grpSpPr>
          <a:xfrm>
            <a:off x="6825439" y="4463386"/>
            <a:ext cx="1631561" cy="230976"/>
            <a:chOff x="6825439" y="4463386"/>
            <a:chExt cx="1631561" cy="230976"/>
          </a:xfrm>
        </p:grpSpPr>
        <p:grpSp>
          <p:nvGrpSpPr>
            <p:cNvPr id="234" name="Gruppieren 233">
              <a:extLst>
                <a:ext uri="{FF2B5EF4-FFF2-40B4-BE49-F238E27FC236}">
                  <a16:creationId xmlns:a16="http://schemas.microsoft.com/office/drawing/2014/main" id="{1AEA6A46-CEE9-CC4D-8246-555FC53B2E4D}"/>
                </a:ext>
              </a:extLst>
            </p:cNvPr>
            <p:cNvGrpSpPr/>
            <p:nvPr/>
          </p:nvGrpSpPr>
          <p:grpSpPr>
            <a:xfrm>
              <a:off x="6825439" y="4478918"/>
              <a:ext cx="215444" cy="215444"/>
              <a:chOff x="6671591" y="635766"/>
              <a:chExt cx="422272" cy="422272"/>
            </a:xfrm>
          </p:grpSpPr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56EEE69D-ACD4-1E48-9DE1-AFAEF352477B}"/>
                  </a:ext>
                </a:extLst>
              </p:cNvPr>
              <p:cNvSpPr/>
              <p:nvPr/>
            </p:nvSpPr>
            <p:spPr>
              <a:xfrm>
                <a:off x="6671591" y="635766"/>
                <a:ext cx="422272" cy="422272"/>
              </a:xfrm>
              <a:prstGeom prst="ellipse">
                <a:avLst/>
              </a:prstGeom>
              <a:solidFill>
                <a:srgbClr val="94D7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37" name="Grafik 236">
                <a:extLst>
                  <a:ext uri="{FF2B5EF4-FFF2-40B4-BE49-F238E27FC236}">
                    <a16:creationId xmlns:a16="http://schemas.microsoft.com/office/drawing/2014/main" id="{AC4F309B-B61D-D647-B57F-9EDA0C3B37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67028" y="714280"/>
                <a:ext cx="241563" cy="274206"/>
              </a:xfrm>
              <a:prstGeom prst="rect">
                <a:avLst/>
              </a:prstGeom>
            </p:spPr>
          </p:pic>
        </p:grpSp>
        <p:sp>
          <p:nvSpPr>
            <p:cNvPr id="235" name="Textfeld 234">
              <a:extLst>
                <a:ext uri="{FF2B5EF4-FFF2-40B4-BE49-F238E27FC236}">
                  <a16:creationId xmlns:a16="http://schemas.microsoft.com/office/drawing/2014/main" id="{3F1F59E2-1F60-8F44-9513-C318F1B39F42}"/>
                </a:ext>
              </a:extLst>
            </p:cNvPr>
            <p:cNvSpPr txBox="1"/>
            <p:nvPr/>
          </p:nvSpPr>
          <p:spPr>
            <a:xfrm>
              <a:off x="7024269" y="4463386"/>
              <a:ext cx="14327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>
                  <a:solidFill>
                    <a:srgbClr val="4D4D4C"/>
                  </a:solidFill>
                </a:rPr>
                <a:t>Associated partner</a:t>
              </a:r>
            </a:p>
          </p:txBody>
        </p:sp>
      </p:grpSp>
      <p:pic>
        <p:nvPicPr>
          <p:cNvPr id="252" name="Grafik 251">
            <a:extLst>
              <a:ext uri="{FF2B5EF4-FFF2-40B4-BE49-F238E27FC236}">
                <a16:creationId xmlns:a16="http://schemas.microsoft.com/office/drawing/2014/main" id="{4BB38811-6A3C-3E4E-A6F3-38EED27FA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610" y="1837290"/>
            <a:ext cx="511882" cy="75076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9C4C6FF-6E46-9D41-9861-061FC8BE8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1121" y="1962018"/>
            <a:ext cx="1080192" cy="1080192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38DB8D2-5BA3-4741-9064-49BB20CA907C}"/>
              </a:ext>
            </a:extLst>
          </p:cNvPr>
          <p:cNvGrpSpPr/>
          <p:nvPr/>
        </p:nvGrpSpPr>
        <p:grpSpPr>
          <a:xfrm>
            <a:off x="1362149" y="1664235"/>
            <a:ext cx="822963" cy="595565"/>
            <a:chOff x="1362149" y="1664235"/>
            <a:chExt cx="822963" cy="595565"/>
          </a:xfrm>
        </p:grpSpPr>
        <p:pic>
          <p:nvPicPr>
            <p:cNvPr id="95" name="Grafik 94">
              <a:extLst>
                <a:ext uri="{FF2B5EF4-FFF2-40B4-BE49-F238E27FC236}">
                  <a16:creationId xmlns:a16="http://schemas.microsoft.com/office/drawing/2014/main" id="{8C222741-41B8-354F-B94F-39042EC95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62149" y="1664235"/>
              <a:ext cx="822963" cy="595565"/>
            </a:xfrm>
            <a:prstGeom prst="rect">
              <a:avLst/>
            </a:prstGeom>
          </p:spPr>
        </p:pic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9431AB9E-EA9A-804E-9FB4-D17887E50994}"/>
                </a:ext>
              </a:extLst>
            </p:cNvPr>
            <p:cNvSpPr/>
            <p:nvPr/>
          </p:nvSpPr>
          <p:spPr>
            <a:xfrm>
              <a:off x="1556626" y="1933448"/>
              <a:ext cx="309966" cy="3246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1844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>
            <a:extLst>
              <a:ext uri="{FF2B5EF4-FFF2-40B4-BE49-F238E27FC236}">
                <a16:creationId xmlns:a16="http://schemas.microsoft.com/office/drawing/2014/main" id="{507AB976-DD62-AC40-93D1-175CA724C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28" y="1330442"/>
            <a:ext cx="4044953" cy="21082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F63877-0B46-CD42-B43F-24611A04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dirty="0" err="1"/>
              <a:t>Unsere</a:t>
            </a:r>
            <a:r>
              <a:rPr lang="en-GB" dirty="0"/>
              <a:t> </a:t>
            </a:r>
            <a:r>
              <a:rPr lang="en-GB" dirty="0" err="1"/>
              <a:t>Standorte</a:t>
            </a:r>
            <a:br>
              <a:rPr lang="en-GB" dirty="0"/>
            </a:br>
            <a:r>
              <a:rPr lang="en-GB" sz="2200" b="0" dirty="0"/>
              <a:t>in </a:t>
            </a:r>
            <a:r>
              <a:rPr lang="en-GB" sz="2200" b="0" dirty="0" err="1"/>
              <a:t>Österreich</a:t>
            </a:r>
            <a:endParaRPr lang="en-GB" sz="2200" b="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4F53D11-DE36-6345-A912-7A346C3FAC1A}"/>
              </a:ext>
            </a:extLst>
          </p:cNvPr>
          <p:cNvSpPr/>
          <p:nvPr/>
        </p:nvSpPr>
        <p:spPr>
          <a:xfrm>
            <a:off x="4800607" y="2815049"/>
            <a:ext cx="4343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AEB5"/>
              </a:buClr>
            </a:pPr>
            <a:r>
              <a:rPr lang="de-DE" dirty="0">
                <a:solidFill>
                  <a:srgbClr val="4D4D4C"/>
                </a:solidFill>
                <a:latin typeface="Helvetica"/>
                <a:ea typeface="Lucida Sans" charset="0"/>
                <a:cs typeface="Helvetica"/>
              </a:rPr>
              <a:t>Personal eingebettet in akademische Forschungsgruppen (Unis)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AB7C7171-BF0C-3D4A-9F51-617EB0D21A69}"/>
              </a:ext>
            </a:extLst>
          </p:cNvPr>
          <p:cNvGrpSpPr/>
          <p:nvPr/>
        </p:nvGrpSpPr>
        <p:grpSpPr>
          <a:xfrm>
            <a:off x="1438967" y="2602935"/>
            <a:ext cx="732972" cy="427044"/>
            <a:chOff x="5479143" y="3143028"/>
            <a:chExt cx="732972" cy="427044"/>
          </a:xfrm>
        </p:grpSpPr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B575034-8F61-B749-A07C-09867C97C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54392" y="3143028"/>
              <a:ext cx="191407" cy="255841"/>
            </a:xfrm>
            <a:prstGeom prst="rect">
              <a:avLst/>
            </a:prstGeom>
          </p:spPr>
        </p:pic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9EE248F9-0D18-0E46-B393-B209DD427DC0}"/>
                </a:ext>
              </a:extLst>
            </p:cNvPr>
            <p:cNvSpPr txBox="1"/>
            <p:nvPr/>
          </p:nvSpPr>
          <p:spPr>
            <a:xfrm>
              <a:off x="5479143" y="3354628"/>
              <a:ext cx="7329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dirty="0">
                  <a:solidFill>
                    <a:srgbClr val="4D4D4C"/>
                  </a:solidFill>
                  <a:latin typeface="+mj-lt"/>
                </a:rPr>
                <a:t>Innsbruck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3A782A85-9F91-F948-AD6A-F42A888C79E5}"/>
              </a:ext>
            </a:extLst>
          </p:cNvPr>
          <p:cNvGrpSpPr/>
          <p:nvPr/>
        </p:nvGrpSpPr>
        <p:grpSpPr>
          <a:xfrm>
            <a:off x="3592849" y="2604857"/>
            <a:ext cx="732972" cy="427044"/>
            <a:chOff x="5479143" y="3143028"/>
            <a:chExt cx="732972" cy="427044"/>
          </a:xfrm>
        </p:grpSpPr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E01152F5-850C-0E49-989C-3E1D47E17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54392" y="3143028"/>
              <a:ext cx="191407" cy="255841"/>
            </a:xfrm>
            <a:prstGeom prst="rect">
              <a:avLst/>
            </a:prstGeom>
          </p:spPr>
        </p:pic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8402AA5B-FEF7-A84E-A481-03D0630C99E9}"/>
                </a:ext>
              </a:extLst>
            </p:cNvPr>
            <p:cNvSpPr txBox="1"/>
            <p:nvPr/>
          </p:nvSpPr>
          <p:spPr>
            <a:xfrm>
              <a:off x="5479143" y="3354628"/>
              <a:ext cx="7329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dirty="0">
                  <a:solidFill>
                    <a:srgbClr val="4D4D4C"/>
                  </a:solidFill>
                  <a:latin typeface="+mj-lt"/>
                </a:rPr>
                <a:t>Graz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5A1BE711-7E65-5849-8904-668B9A056FAE}"/>
              </a:ext>
            </a:extLst>
          </p:cNvPr>
          <p:cNvGrpSpPr/>
          <p:nvPr/>
        </p:nvGrpSpPr>
        <p:grpSpPr>
          <a:xfrm>
            <a:off x="3991165" y="1684576"/>
            <a:ext cx="732972" cy="427044"/>
            <a:chOff x="5479143" y="3143028"/>
            <a:chExt cx="732972" cy="427044"/>
          </a:xfrm>
        </p:grpSpPr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DAC9BAEA-C51A-E040-BF88-D872128DB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54392" y="3143028"/>
              <a:ext cx="191407" cy="255841"/>
            </a:xfrm>
            <a:prstGeom prst="rect">
              <a:avLst/>
            </a:prstGeom>
          </p:spPr>
        </p:pic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A800BFF1-D860-7945-AB1E-6875654BF170}"/>
                </a:ext>
              </a:extLst>
            </p:cNvPr>
            <p:cNvSpPr txBox="1"/>
            <p:nvPr/>
          </p:nvSpPr>
          <p:spPr>
            <a:xfrm>
              <a:off x="5479143" y="3354628"/>
              <a:ext cx="7329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dirty="0">
                  <a:solidFill>
                    <a:srgbClr val="4D4D4C"/>
                  </a:solidFill>
                  <a:latin typeface="+mj-lt"/>
                </a:rPr>
                <a:t>Vienna</a:t>
              </a:r>
            </a:p>
          </p:txBody>
        </p:sp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DD5E9FA6-CAF0-E74A-8599-8A5B13AC0E32}"/>
              </a:ext>
            </a:extLst>
          </p:cNvPr>
          <p:cNvGrpSpPr/>
          <p:nvPr/>
        </p:nvGrpSpPr>
        <p:grpSpPr>
          <a:xfrm>
            <a:off x="3765193" y="1541171"/>
            <a:ext cx="732972" cy="430551"/>
            <a:chOff x="7703774" y="2399659"/>
            <a:chExt cx="732972" cy="430551"/>
          </a:xfrm>
        </p:grpSpPr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05C8A140-76CD-C244-91E7-8A3317007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74557" y="2399659"/>
              <a:ext cx="191407" cy="255841"/>
            </a:xfrm>
            <a:prstGeom prst="rect">
              <a:avLst/>
            </a:prstGeom>
          </p:spPr>
        </p:pic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B488DA45-B57C-DF43-9193-8501548EFD84}"/>
                </a:ext>
              </a:extLst>
            </p:cNvPr>
            <p:cNvSpPr txBox="1"/>
            <p:nvPr/>
          </p:nvSpPr>
          <p:spPr>
            <a:xfrm>
              <a:off x="7703774" y="2614766"/>
              <a:ext cx="7329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dirty="0" err="1">
                  <a:solidFill>
                    <a:srgbClr val="4D4D4C"/>
                  </a:solidFill>
                  <a:latin typeface="+mj-lt"/>
                </a:rPr>
                <a:t>Tulln</a:t>
              </a:r>
              <a:endParaRPr lang="en-GB" sz="800" dirty="0">
                <a:solidFill>
                  <a:srgbClr val="4D4D4C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424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01E5F-B88B-3E40-984C-EA227F487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dirty="0" err="1"/>
              <a:t>Forschungsthemen</a:t>
            </a:r>
            <a:endParaRPr lang="en-GB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F91E9F4-764E-2040-94B3-2EB82005AE3F}"/>
              </a:ext>
            </a:extLst>
          </p:cNvPr>
          <p:cNvGrpSpPr/>
          <p:nvPr/>
        </p:nvGrpSpPr>
        <p:grpSpPr>
          <a:xfrm>
            <a:off x="628650" y="1385304"/>
            <a:ext cx="3529210" cy="1368000"/>
            <a:chOff x="4460517" y="1418354"/>
            <a:chExt cx="3529210" cy="1368000"/>
          </a:xfrm>
        </p:grpSpPr>
        <p:sp>
          <p:nvSpPr>
            <p:cNvPr id="14" name="Inhaltsplatzhalter 2">
              <a:extLst>
                <a:ext uri="{FF2B5EF4-FFF2-40B4-BE49-F238E27FC236}">
                  <a16:creationId xmlns:a16="http://schemas.microsoft.com/office/drawing/2014/main" id="{F87799FF-F7F3-6E49-81BA-CEEFB441100E}"/>
                </a:ext>
              </a:extLst>
            </p:cNvPr>
            <p:cNvSpPr txBox="1">
              <a:spLocks/>
            </p:cNvSpPr>
            <p:nvPr/>
          </p:nvSpPr>
          <p:spPr>
            <a:xfrm>
              <a:off x="4460517" y="1418354"/>
              <a:ext cx="3529210" cy="506919"/>
            </a:xfrm>
            <a:prstGeom prst="rect">
              <a:avLst/>
            </a:prstGeom>
            <a:solidFill>
              <a:srgbClr val="E0F6F6"/>
            </a:solidFill>
            <a:ln w="3175">
              <a:noFill/>
            </a:ln>
          </p:spPr>
          <p:txBody>
            <a:bodyPr lIns="144000" tIns="144000" anchor="t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rgbClr val="3E3D4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3E3D4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rgbClr val="3E3D4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rgbClr val="3E3D4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rgbClr val="3E3D4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325800">
                <a:lnSpc>
                  <a:spcPts val="1440"/>
                </a:lnSpc>
                <a:spcBef>
                  <a:spcPts val="0"/>
                </a:spcBef>
                <a:buClr>
                  <a:srgbClr val="00AEB5"/>
                </a:buClr>
                <a:buSzPct val="90000"/>
                <a:buNone/>
              </a:pPr>
              <a:r>
                <a:rPr lang="en-GB" sz="1400" b="1" dirty="0" err="1">
                  <a:solidFill>
                    <a:srgbClr val="00AEB5"/>
                  </a:solidFill>
                  <a:latin typeface="Arial" panose="020B0604020202020204" pitchFamily="34" charset="0"/>
                  <a:ea typeface="Helvetica" charset="0"/>
                  <a:cs typeface="Arial" panose="020B0604020202020204" pitchFamily="34" charset="0"/>
                </a:rPr>
                <a:t>Biocatalysis</a:t>
              </a:r>
              <a:endParaRPr lang="en-GB" sz="1400" b="1" dirty="0">
                <a:solidFill>
                  <a:srgbClr val="00AEB5"/>
                </a:solidFill>
                <a:latin typeface="Helvetica" charset="0"/>
                <a:ea typeface="Helvetica" charset="0"/>
                <a:cs typeface="Helvetica" charset="0"/>
              </a:endParaRPr>
            </a:p>
            <a:p>
              <a:pPr marL="0" indent="0" defTabSz="325800">
                <a:lnSpc>
                  <a:spcPts val="1040"/>
                </a:lnSpc>
                <a:spcBef>
                  <a:spcPts val="0"/>
                </a:spcBef>
                <a:buNone/>
              </a:pPr>
              <a:endParaRPr lang="en-GB" sz="900" b="1" dirty="0">
                <a:solidFill>
                  <a:srgbClr val="00AEB5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501027AB-45AE-0E42-A35A-8FB7C0BEAD15}"/>
                </a:ext>
              </a:extLst>
            </p:cNvPr>
            <p:cNvSpPr/>
            <p:nvPr/>
          </p:nvSpPr>
          <p:spPr>
            <a:xfrm>
              <a:off x="7804995" y="2570910"/>
              <a:ext cx="184730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/>
              <a:endParaRPr lang="de-AT" sz="800" b="1" dirty="0">
                <a:solidFill>
                  <a:srgbClr val="00AEB5"/>
                </a:solidFill>
              </a:endParaRPr>
            </a:p>
          </p:txBody>
        </p:sp>
      </p:grp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E51C56B1-5245-924B-96BF-8434010642D5}"/>
              </a:ext>
            </a:extLst>
          </p:cNvPr>
          <p:cNvSpPr txBox="1">
            <a:spLocks/>
          </p:cNvSpPr>
          <p:nvPr/>
        </p:nvSpPr>
        <p:spPr>
          <a:xfrm>
            <a:off x="628650" y="2030941"/>
            <a:ext cx="3529210" cy="506919"/>
          </a:xfrm>
          <a:prstGeom prst="rect">
            <a:avLst/>
          </a:prstGeom>
          <a:solidFill>
            <a:srgbClr val="E0F6F6"/>
          </a:solidFill>
          <a:ln w="3175">
            <a:noFill/>
          </a:ln>
        </p:spPr>
        <p:txBody>
          <a:bodyPr lIns="144000" tIns="14400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800">
              <a:lnSpc>
                <a:spcPts val="1440"/>
              </a:lnSpc>
              <a:spcBef>
                <a:spcPts val="0"/>
              </a:spcBef>
              <a:buClr>
                <a:srgbClr val="00AEB5"/>
              </a:buClr>
              <a:buSzPct val="90000"/>
              <a:buNone/>
            </a:pPr>
            <a:r>
              <a:rPr lang="en-GB" sz="1400" b="1" dirty="0">
                <a:solidFill>
                  <a:srgbClr val="00AEB5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</a:rPr>
              <a:t>Microbial Biotechnology</a:t>
            </a:r>
            <a:endParaRPr lang="en-GB" sz="1400" b="1" dirty="0">
              <a:solidFill>
                <a:srgbClr val="00AEB5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marL="0" indent="0" defTabSz="325800">
              <a:lnSpc>
                <a:spcPts val="1040"/>
              </a:lnSpc>
              <a:spcBef>
                <a:spcPts val="0"/>
              </a:spcBef>
              <a:buNone/>
            </a:pPr>
            <a:endParaRPr lang="en-GB" sz="900" b="1" dirty="0">
              <a:solidFill>
                <a:srgbClr val="00AEB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193CBBC4-3C4D-F74B-9B3B-8914885A6BAD}"/>
              </a:ext>
            </a:extLst>
          </p:cNvPr>
          <p:cNvSpPr txBox="1">
            <a:spLocks/>
          </p:cNvSpPr>
          <p:nvPr/>
        </p:nvSpPr>
        <p:spPr>
          <a:xfrm>
            <a:off x="628651" y="2676578"/>
            <a:ext cx="3529208" cy="611199"/>
          </a:xfrm>
          <a:prstGeom prst="rect">
            <a:avLst/>
          </a:prstGeom>
          <a:solidFill>
            <a:srgbClr val="E0F6F6"/>
          </a:solidFill>
          <a:ln w="3175">
            <a:noFill/>
          </a:ln>
        </p:spPr>
        <p:txBody>
          <a:bodyPr lIns="144000" tIns="14400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800">
              <a:lnSpc>
                <a:spcPts val="1440"/>
              </a:lnSpc>
              <a:spcBef>
                <a:spcPts val="0"/>
              </a:spcBef>
              <a:buClr>
                <a:srgbClr val="00AEB5"/>
              </a:buClr>
              <a:buSzPct val="90000"/>
              <a:buNone/>
            </a:pPr>
            <a:r>
              <a:rPr lang="en-GB" sz="1400" b="1" dirty="0">
                <a:solidFill>
                  <a:srgbClr val="00AEB5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</a:rPr>
              <a:t>Enzyme Technologies &amp; </a:t>
            </a:r>
          </a:p>
          <a:p>
            <a:pPr marL="0" indent="0" defTabSz="325800">
              <a:lnSpc>
                <a:spcPts val="1440"/>
              </a:lnSpc>
              <a:spcBef>
                <a:spcPts val="0"/>
              </a:spcBef>
              <a:buClr>
                <a:srgbClr val="00AEB5"/>
              </a:buClr>
              <a:buSzPct val="90000"/>
              <a:buNone/>
            </a:pPr>
            <a:r>
              <a:rPr lang="en-GB" sz="1400" b="1" dirty="0">
                <a:solidFill>
                  <a:srgbClr val="00AEB5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</a:rPr>
              <a:t>Protein Engineering</a:t>
            </a:r>
          </a:p>
          <a:p>
            <a:pPr marL="0" indent="0" defTabSz="325800">
              <a:lnSpc>
                <a:spcPts val="1040"/>
              </a:lnSpc>
              <a:spcBef>
                <a:spcPts val="0"/>
              </a:spcBef>
              <a:buNone/>
            </a:pPr>
            <a:endParaRPr lang="en-GB" sz="1400" b="1" dirty="0">
              <a:solidFill>
                <a:srgbClr val="00AEB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058E00-A2AA-7DC5-F340-9729626FFFD9}"/>
              </a:ext>
            </a:extLst>
          </p:cNvPr>
          <p:cNvSpPr txBox="1">
            <a:spLocks/>
          </p:cNvSpPr>
          <p:nvPr/>
        </p:nvSpPr>
        <p:spPr>
          <a:xfrm>
            <a:off x="4309644" y="1385304"/>
            <a:ext cx="3529210" cy="506919"/>
          </a:xfrm>
          <a:prstGeom prst="rect">
            <a:avLst/>
          </a:prstGeom>
          <a:solidFill>
            <a:srgbClr val="E0F6F6"/>
          </a:solidFill>
          <a:ln w="3175">
            <a:noFill/>
          </a:ln>
        </p:spPr>
        <p:txBody>
          <a:bodyPr lIns="144000" tIns="14400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800">
              <a:lnSpc>
                <a:spcPts val="1440"/>
              </a:lnSpc>
              <a:spcBef>
                <a:spcPts val="0"/>
              </a:spcBef>
              <a:buClr>
                <a:srgbClr val="00AEB5"/>
              </a:buClr>
              <a:buSzPct val="90000"/>
              <a:buNone/>
            </a:pPr>
            <a:r>
              <a:rPr lang="en-GB" sz="1400" b="1" dirty="0">
                <a:solidFill>
                  <a:srgbClr val="00AEB5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</a:rPr>
              <a:t>Bioinformatic &amp; Simulations</a:t>
            </a:r>
          </a:p>
          <a:p>
            <a:pPr marL="0" indent="0" defTabSz="325800">
              <a:lnSpc>
                <a:spcPts val="1040"/>
              </a:lnSpc>
              <a:spcBef>
                <a:spcPts val="0"/>
              </a:spcBef>
              <a:buNone/>
            </a:pPr>
            <a:endParaRPr lang="en-GB" sz="1400" b="1" dirty="0">
              <a:solidFill>
                <a:srgbClr val="00AEB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6D0B3469-3E00-8035-5063-6BF4D8D0CB44}"/>
              </a:ext>
            </a:extLst>
          </p:cNvPr>
          <p:cNvSpPr txBox="1">
            <a:spLocks/>
          </p:cNvSpPr>
          <p:nvPr/>
        </p:nvSpPr>
        <p:spPr>
          <a:xfrm>
            <a:off x="4309643" y="2030941"/>
            <a:ext cx="3529210" cy="506919"/>
          </a:xfrm>
          <a:prstGeom prst="rect">
            <a:avLst/>
          </a:prstGeom>
          <a:solidFill>
            <a:srgbClr val="E0F6F6"/>
          </a:solidFill>
          <a:ln w="3175">
            <a:noFill/>
          </a:ln>
        </p:spPr>
        <p:txBody>
          <a:bodyPr lIns="144000" tIns="14400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800">
              <a:lnSpc>
                <a:spcPts val="1440"/>
              </a:lnSpc>
              <a:spcBef>
                <a:spcPts val="0"/>
              </a:spcBef>
              <a:buClr>
                <a:srgbClr val="00AEB5"/>
              </a:buClr>
              <a:buSzPct val="90000"/>
              <a:buNone/>
            </a:pPr>
            <a:r>
              <a:rPr lang="en-GB" sz="1400" b="1" dirty="0">
                <a:solidFill>
                  <a:srgbClr val="00AEB5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</a:rPr>
              <a:t>Bioprocess technologies</a:t>
            </a:r>
          </a:p>
          <a:p>
            <a:pPr marL="0" indent="0" defTabSz="325800">
              <a:lnSpc>
                <a:spcPts val="1040"/>
              </a:lnSpc>
              <a:spcBef>
                <a:spcPts val="0"/>
              </a:spcBef>
              <a:buNone/>
            </a:pPr>
            <a:endParaRPr lang="en-GB" sz="1400" b="1" dirty="0">
              <a:solidFill>
                <a:srgbClr val="00AEB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EFCE2BC-1E82-53E2-2DF3-46FD968AB9AF}"/>
              </a:ext>
            </a:extLst>
          </p:cNvPr>
          <p:cNvSpPr txBox="1">
            <a:spLocks/>
          </p:cNvSpPr>
          <p:nvPr/>
        </p:nvSpPr>
        <p:spPr>
          <a:xfrm>
            <a:off x="628651" y="3426495"/>
            <a:ext cx="3529208" cy="632081"/>
          </a:xfrm>
          <a:prstGeom prst="rect">
            <a:avLst/>
          </a:prstGeom>
          <a:solidFill>
            <a:srgbClr val="E0F6F6"/>
          </a:solidFill>
          <a:ln w="3175">
            <a:noFill/>
          </a:ln>
        </p:spPr>
        <p:txBody>
          <a:bodyPr lIns="144000" tIns="14400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800">
              <a:lnSpc>
                <a:spcPts val="1440"/>
              </a:lnSpc>
              <a:spcBef>
                <a:spcPts val="0"/>
              </a:spcBef>
              <a:buClr>
                <a:srgbClr val="00AEB5"/>
              </a:buClr>
              <a:buSzPct val="90000"/>
              <a:buNone/>
            </a:pPr>
            <a:r>
              <a:rPr lang="en-GB" sz="1400" b="1" dirty="0">
                <a:solidFill>
                  <a:srgbClr val="00AEB5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</a:rPr>
              <a:t>Bioeconomy &amp; Environmental Biotechnology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0EDCE8D-426A-B34B-7982-483D56E39E92}"/>
              </a:ext>
            </a:extLst>
          </p:cNvPr>
          <p:cNvSpPr txBox="1">
            <a:spLocks/>
          </p:cNvSpPr>
          <p:nvPr/>
        </p:nvSpPr>
        <p:spPr>
          <a:xfrm>
            <a:off x="4309643" y="2676578"/>
            <a:ext cx="3529210" cy="632081"/>
          </a:xfrm>
          <a:prstGeom prst="rect">
            <a:avLst/>
          </a:prstGeom>
          <a:solidFill>
            <a:srgbClr val="E0F6F6"/>
          </a:solidFill>
          <a:ln w="3175">
            <a:noFill/>
          </a:ln>
        </p:spPr>
        <p:txBody>
          <a:bodyPr lIns="144000" tIns="14400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E3D4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800">
              <a:lnSpc>
                <a:spcPts val="1440"/>
              </a:lnSpc>
              <a:spcBef>
                <a:spcPts val="0"/>
              </a:spcBef>
              <a:buClr>
                <a:srgbClr val="00AEB5"/>
              </a:buClr>
              <a:buSzPct val="90000"/>
              <a:buNone/>
            </a:pPr>
            <a:r>
              <a:rPr lang="en-GB" sz="1400" b="1" dirty="0">
                <a:solidFill>
                  <a:srgbClr val="00AEB5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</a:rPr>
              <a:t>Cell line Development &amp; Plant Biotechnology</a:t>
            </a:r>
            <a:endParaRPr lang="en-GB" sz="1400" b="1" dirty="0">
              <a:solidFill>
                <a:srgbClr val="00AEB5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marL="0" indent="0" defTabSz="325800">
              <a:lnSpc>
                <a:spcPts val="1040"/>
              </a:lnSpc>
              <a:spcBef>
                <a:spcPts val="0"/>
              </a:spcBef>
              <a:buNone/>
            </a:pPr>
            <a:endParaRPr lang="en-GB" sz="900" b="1" dirty="0">
              <a:solidFill>
                <a:srgbClr val="00AEB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120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Essen enthält.&#10;&#10;Automatisch generierte Beschreibung">
            <a:extLst>
              <a:ext uri="{FF2B5EF4-FFF2-40B4-BE49-F238E27FC236}">
                <a16:creationId xmlns:a16="http://schemas.microsoft.com/office/drawing/2014/main" id="{B219FEC7-0CA4-1A48-99C7-D3046AE40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-285750"/>
            <a:ext cx="9144000" cy="5715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12FAAF6-BAB8-F04C-B644-4C0490672646}"/>
              </a:ext>
            </a:extLst>
          </p:cNvPr>
          <p:cNvSpPr/>
          <p:nvPr/>
        </p:nvSpPr>
        <p:spPr>
          <a:xfrm>
            <a:off x="3371429" y="1371178"/>
            <a:ext cx="2401143" cy="24011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6821B4A-FF6C-7045-81C4-01DE5B2827E3}"/>
              </a:ext>
            </a:extLst>
          </p:cNvPr>
          <p:cNvSpPr txBox="1"/>
          <p:nvPr/>
        </p:nvSpPr>
        <p:spPr>
          <a:xfrm>
            <a:off x="3371429" y="1833456"/>
            <a:ext cx="240114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A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GB" sz="3200" b="1" dirty="0">
              <a:solidFill>
                <a:srgbClr val="00AE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b="1" cap="all" dirty="0">
                <a:solidFill>
                  <a:srgbClr val="4D4D4C"/>
                </a:solidFill>
              </a:rPr>
              <a:t>ENZYME</a:t>
            </a:r>
          </a:p>
          <a:p>
            <a:pPr algn="ctr"/>
            <a:r>
              <a:rPr lang="en-GB" sz="1600" dirty="0">
                <a:solidFill>
                  <a:srgbClr val="4D4D4C"/>
                </a:solidFill>
              </a:rPr>
              <a:t>Definition, </a:t>
            </a:r>
            <a:r>
              <a:rPr lang="en-GB" sz="1600" dirty="0" err="1">
                <a:solidFill>
                  <a:srgbClr val="4D4D4C"/>
                </a:solidFill>
              </a:rPr>
              <a:t>Funktion</a:t>
            </a:r>
            <a:r>
              <a:rPr lang="en-GB" sz="1600" dirty="0">
                <a:solidFill>
                  <a:srgbClr val="4D4D4C"/>
                </a:solidFill>
              </a:rPr>
              <a:t>, </a:t>
            </a:r>
            <a:r>
              <a:rPr lang="en-GB" sz="1600" dirty="0" err="1">
                <a:solidFill>
                  <a:srgbClr val="4D4D4C"/>
                </a:solidFill>
              </a:rPr>
              <a:t>Beispiele</a:t>
            </a:r>
            <a:endParaRPr lang="en-GB" sz="1600" dirty="0">
              <a:solidFill>
                <a:srgbClr val="4D4D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3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ACIB">
      <a:dk1>
        <a:srgbClr val="3D3D40"/>
      </a:dk1>
      <a:lt1>
        <a:srgbClr val="FFFFFF"/>
      </a:lt1>
      <a:dk2>
        <a:srgbClr val="3D3D40"/>
      </a:dk2>
      <a:lt2>
        <a:srgbClr val="A5D7D5"/>
      </a:lt2>
      <a:accent1>
        <a:srgbClr val="A5D7D5"/>
      </a:accent1>
      <a:accent2>
        <a:srgbClr val="0098A0"/>
      </a:accent2>
      <a:accent3>
        <a:srgbClr val="C8D236"/>
      </a:accent3>
      <a:accent4>
        <a:srgbClr val="0098A0"/>
      </a:accent4>
      <a:accent5>
        <a:srgbClr val="C8D236"/>
      </a:accent5>
      <a:accent6>
        <a:srgbClr val="0098A0"/>
      </a:accent6>
      <a:hlink>
        <a:srgbClr val="C8D236"/>
      </a:hlink>
      <a:folHlink>
        <a:srgbClr val="0098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547</Words>
  <Application>Microsoft Macintosh PowerPoint</Application>
  <PresentationFormat>Bildschirmpräsentation (16:9)</PresentationFormat>
  <Paragraphs>122</Paragraphs>
  <Slides>20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Arial</vt:lpstr>
      <vt:lpstr>Calibri</vt:lpstr>
      <vt:lpstr>Helvetica</vt:lpstr>
      <vt:lpstr>Helvetica Neue</vt:lpstr>
      <vt:lpstr>Office</vt:lpstr>
      <vt:lpstr>Benutzerdefiniertes Design</vt:lpstr>
      <vt:lpstr>PowerPoint-Präsentation</vt:lpstr>
      <vt:lpstr>PowerPoint-Präsentation</vt:lpstr>
      <vt:lpstr>Inhalte</vt:lpstr>
      <vt:lpstr>PowerPoint-Präsentation</vt:lpstr>
      <vt:lpstr>Über acib</vt:lpstr>
      <vt:lpstr>Unsere Mission: One stop shop für Industrie</vt:lpstr>
      <vt:lpstr>Unsere Standorte in Österreich</vt:lpstr>
      <vt:lpstr>Forschungsthemen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Dietmar Cseh</dc:creator>
  <cp:lastModifiedBy>Katrin Weinhandl</cp:lastModifiedBy>
  <cp:revision>787</cp:revision>
  <dcterms:created xsi:type="dcterms:W3CDTF">2020-02-06T11:44:57Z</dcterms:created>
  <dcterms:modified xsi:type="dcterms:W3CDTF">2025-02-25T07:16:23Z</dcterms:modified>
</cp:coreProperties>
</file>