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xlsx" ContentType="application/vnd.openxmlformats-officedocument.spreadsheetml.sheet"/>
  <Default Extension="jpg" ContentType="image/jpeg"/>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slideLayouts/slideLayout11.xml" ContentType="application/vnd.openxmlformats-officedocument.presentationml.slideLayout+xml"/>
  <Override PartName="/ppt/theme/theme5.xml" ContentType="application/vnd.openxmlformats-officedocument.theme+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6.xml" ContentType="application/vnd.openxmlformats-officedocument.theme+xml"/>
  <Override PartName="/ppt/slideLayouts/slideLayout16.xml" ContentType="application/vnd.openxmlformats-officedocument.presentationml.slideLayout+xml"/>
  <Override PartName="/ppt/theme/theme7.xml" ContentType="application/vnd.openxmlformats-officedocument.theme+xml"/>
  <Override PartName="/ppt/slideLayouts/slideLayout17.xml" ContentType="application/vnd.openxmlformats-officedocument.presentationml.slideLayout+xml"/>
  <Override PartName="/ppt/theme/theme8.xml" ContentType="application/vnd.openxmlformats-officedocument.them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1" r:id="rId2"/>
    <p:sldMasterId id="2147483657" r:id="rId3"/>
    <p:sldMasterId id="2147483660" r:id="rId4"/>
    <p:sldMasterId id="2147483662" r:id="rId5"/>
    <p:sldMasterId id="2147483664" r:id="rId6"/>
    <p:sldMasterId id="2147483669" r:id="rId7"/>
    <p:sldMasterId id="2147483671" r:id="rId8"/>
  </p:sld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 id="282" r:id="rId35"/>
    <p:sldId id="283" r:id="rId36"/>
    <p:sldId id="284" r:id="rId37"/>
    <p:sldId id="285" r:id="rId38"/>
    <p:sldId id="286" r:id="rId39"/>
    <p:sldId id="287" r:id="rId40"/>
    <p:sldId id="288" r:id="rId41"/>
    <p:sldId id="289" r:id="rId42"/>
    <p:sldId id="290" r:id="rId43"/>
    <p:sldId id="291" r:id="rId44"/>
    <p:sldId id="292" r:id="rId45"/>
    <p:sldId id="293" r:id="rId46"/>
    <p:sldId id="294" r:id="rId47"/>
    <p:sldId id="295" r:id="rId48"/>
    <p:sldId id="296" r:id="rId49"/>
    <p:sldId id="297" r:id="rId50"/>
    <p:sldId id="298" r:id="rId51"/>
    <p:sldId id="299" r:id="rId52"/>
    <p:sldId id="300" r:id="rId53"/>
    <p:sldId id="301" r:id="rId54"/>
    <p:sldId id="302" r:id="rId55"/>
    <p:sldId id="303" r:id="rId56"/>
    <p:sldId id="304" r:id="rId57"/>
    <p:sldId id="305" r:id="rId58"/>
    <p:sldId id="306" r:id="rId59"/>
    <p:sldId id="307" r:id="rId60"/>
    <p:sldId id="308" r:id="rId61"/>
  </p:sldIdLst>
  <p:sldSz cx="9144000" cy="5143500" type="screen16x9"/>
  <p:notesSz cx="9144000" cy="5143500"/>
  <p:defaultTextStyle>
    <a:defPPr>
      <a:defRPr lang="en-US"/>
    </a:defPPr>
    <a:lvl1pPr marL="0" algn="l" defTabSz="457200">
      <a:defRPr sz="1800">
        <a:solidFill>
          <a:schemeClr val="tx1"/>
        </a:solidFill>
        <a:latin typeface="+mn-lt"/>
        <a:ea typeface="+mn-ea"/>
        <a:cs typeface="+mn-cs"/>
      </a:defRPr>
    </a:lvl1pPr>
    <a:lvl2pPr marL="457200" algn="l" defTabSz="457200">
      <a:defRPr sz="1800">
        <a:solidFill>
          <a:schemeClr val="tx1"/>
        </a:solidFill>
        <a:latin typeface="+mn-lt"/>
        <a:ea typeface="+mn-ea"/>
        <a:cs typeface="+mn-cs"/>
      </a:defRPr>
    </a:lvl2pPr>
    <a:lvl3pPr marL="914400" algn="l" defTabSz="457200">
      <a:defRPr sz="1800">
        <a:solidFill>
          <a:schemeClr val="tx1"/>
        </a:solidFill>
        <a:latin typeface="+mn-lt"/>
        <a:ea typeface="+mn-ea"/>
        <a:cs typeface="+mn-cs"/>
      </a:defRPr>
    </a:lvl3pPr>
    <a:lvl4pPr marL="1371600" algn="l" defTabSz="457200">
      <a:defRPr sz="1800">
        <a:solidFill>
          <a:schemeClr val="tx1"/>
        </a:solidFill>
        <a:latin typeface="+mn-lt"/>
        <a:ea typeface="+mn-ea"/>
        <a:cs typeface="+mn-cs"/>
      </a:defRPr>
    </a:lvl4pPr>
    <a:lvl5pPr marL="1828800" algn="l" defTabSz="457200">
      <a:defRPr sz="1800">
        <a:solidFill>
          <a:schemeClr val="tx1"/>
        </a:solidFill>
        <a:latin typeface="+mn-lt"/>
        <a:ea typeface="+mn-ea"/>
        <a:cs typeface="+mn-cs"/>
      </a:defRPr>
    </a:lvl5pPr>
    <a:lvl6pPr marL="2286000" algn="l" defTabSz="457200">
      <a:defRPr sz="1800">
        <a:solidFill>
          <a:schemeClr val="tx1"/>
        </a:solidFill>
        <a:latin typeface="+mn-lt"/>
        <a:ea typeface="+mn-ea"/>
        <a:cs typeface="+mn-cs"/>
      </a:defRPr>
    </a:lvl6pPr>
    <a:lvl7pPr marL="2743200" algn="l" defTabSz="457200">
      <a:defRPr sz="1800">
        <a:solidFill>
          <a:schemeClr val="tx1"/>
        </a:solidFill>
        <a:latin typeface="+mn-lt"/>
        <a:ea typeface="+mn-ea"/>
        <a:cs typeface="+mn-cs"/>
      </a:defRPr>
    </a:lvl7pPr>
    <a:lvl8pPr marL="3200400" algn="l" defTabSz="457200">
      <a:defRPr sz="1800">
        <a:solidFill>
          <a:schemeClr val="tx1"/>
        </a:solidFill>
        <a:latin typeface="+mn-lt"/>
        <a:ea typeface="+mn-ea"/>
        <a:cs typeface="+mn-cs"/>
      </a:defRPr>
    </a:lvl8pPr>
    <a:lvl9pPr marL="3657600" algn="l" defTabSz="457200">
      <a:defRPr sz="18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7" d="100"/>
          <a:sy n="77" d="100"/>
        </p:scale>
        <p:origin x="90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47" Type="http://schemas.openxmlformats.org/officeDocument/2006/relationships/slide" Target="slides/slide39.xml"/><Relationship Id="rId50" Type="http://schemas.openxmlformats.org/officeDocument/2006/relationships/slide" Target="slides/slide42.xml"/><Relationship Id="rId55" Type="http://schemas.openxmlformats.org/officeDocument/2006/relationships/slide" Target="slides/slide47.xml"/><Relationship Id="rId63"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54" Type="http://schemas.openxmlformats.org/officeDocument/2006/relationships/slide" Target="slides/slide46.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45" Type="http://schemas.openxmlformats.org/officeDocument/2006/relationships/slide" Target="slides/slide37.xml"/><Relationship Id="rId53" Type="http://schemas.openxmlformats.org/officeDocument/2006/relationships/slide" Target="slides/slide45.xml"/><Relationship Id="rId58" Type="http://schemas.openxmlformats.org/officeDocument/2006/relationships/slide" Target="slides/slide50.xml"/><Relationship Id="rId5" Type="http://schemas.openxmlformats.org/officeDocument/2006/relationships/slideMaster" Target="slideMasters/slideMaster5.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49" Type="http://schemas.openxmlformats.org/officeDocument/2006/relationships/slide" Target="slides/slide41.xml"/><Relationship Id="rId57" Type="http://schemas.openxmlformats.org/officeDocument/2006/relationships/slide" Target="slides/slide49.xml"/><Relationship Id="rId61" Type="http://schemas.openxmlformats.org/officeDocument/2006/relationships/slide" Target="slides/slide53.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slide" Target="slides/slide36.xml"/><Relationship Id="rId52" Type="http://schemas.openxmlformats.org/officeDocument/2006/relationships/slide" Target="slides/slide44.xml"/><Relationship Id="rId60" Type="http://schemas.openxmlformats.org/officeDocument/2006/relationships/slide" Target="slides/slide52.xml"/><Relationship Id="rId65" Type="http://schemas.openxmlformats.org/officeDocument/2006/relationships/tableStyles" Target="tableStyles.xml"/><Relationship Id="rId4" Type="http://schemas.openxmlformats.org/officeDocument/2006/relationships/slideMaster" Target="slideMasters/slideMaster4.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48" Type="http://schemas.openxmlformats.org/officeDocument/2006/relationships/slide" Target="slides/slide40.xml"/><Relationship Id="rId56" Type="http://schemas.openxmlformats.org/officeDocument/2006/relationships/slide" Target="slides/slide48.xml"/><Relationship Id="rId64"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3.xml"/><Relationship Id="rId3" Type="http://schemas.openxmlformats.org/officeDocument/2006/relationships/slideMaster" Target="slideMasters/slideMaster3.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46" Type="http://schemas.openxmlformats.org/officeDocument/2006/relationships/slide" Target="slides/slide38.xml"/><Relationship Id="rId59"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87482601072313"/>
          <c:y val="3.9550013040137194E-2"/>
          <c:w val="0.88021646362192929"/>
          <c:h val="0.66657416397261915"/>
        </c:manualLayout>
      </c:layout>
      <c:lineChart>
        <c:grouping val="standard"/>
        <c:varyColors val="0"/>
        <c:ser>
          <c:idx val="0"/>
          <c:order val="0"/>
          <c:tx>
            <c:strRef>
              <c:f>Sheet1!$B$1</c:f>
              <c:strCache>
                <c:ptCount val="1"/>
                <c:pt idx="0">
                  <c:v>data</c:v>
                </c:pt>
              </c:strCache>
            </c:strRef>
          </c:tx>
          <c:spPr>
            <a:prstGeom prst="rect">
              <a:avLst/>
            </a:prstGeom>
            <a:ln>
              <a:solidFill>
                <a:srgbClr val="2875DD"/>
              </a:solidFill>
            </a:ln>
          </c:spPr>
          <c:marker>
            <c:symbol val="circle"/>
            <c:size val="5"/>
            <c:spPr>
              <a:prstGeom prst="rect">
                <a:avLst/>
              </a:prstGeom>
              <a:solidFill>
                <a:srgbClr val="2875DD"/>
              </a:solidFill>
              <a:ln>
                <a:solidFill>
                  <a:srgbClr val="2875DD"/>
                </a:solidFill>
              </a:ln>
            </c:spPr>
          </c:marker>
          <c:cat>
            <c:strRef>
              <c:f>Sheet1!$A$2:$A$37</c:f>
              <c:strCache>
                <c:ptCount val="36"/>
                <c:pt idx="0">
                  <c:v>10000 BCE</c:v>
                </c:pt>
                <c:pt idx="1">
                  <c:v>9000 BCE</c:v>
                </c:pt>
                <c:pt idx="2">
                  <c:v>8000 BCE</c:v>
                </c:pt>
                <c:pt idx="3">
                  <c:v>7000 BCE</c:v>
                </c:pt>
                <c:pt idx="4">
                  <c:v>6000 BCE</c:v>
                </c:pt>
                <c:pt idx="5">
                  <c:v>5000 BCE</c:v>
                </c:pt>
                <c:pt idx="6">
                  <c:v>4000 BCE</c:v>
                </c:pt>
                <c:pt idx="7">
                  <c:v>3000 BCE</c:v>
                </c:pt>
                <c:pt idx="8">
                  <c:v>2000 BCE</c:v>
                </c:pt>
                <c:pt idx="9">
                  <c:v>1000 BCE</c:v>
                </c:pt>
                <c:pt idx="10">
                  <c:v>1</c:v>
                </c:pt>
                <c:pt idx="11">
                  <c:v>100</c:v>
                </c:pt>
                <c:pt idx="12">
                  <c:v>200</c:v>
                </c:pt>
                <c:pt idx="13">
                  <c:v>300</c:v>
                </c:pt>
                <c:pt idx="14">
                  <c:v>400</c:v>
                </c:pt>
                <c:pt idx="15">
                  <c:v>500</c:v>
                </c:pt>
                <c:pt idx="16">
                  <c:v>600</c:v>
                </c:pt>
                <c:pt idx="17">
                  <c:v>700</c:v>
                </c:pt>
                <c:pt idx="18">
                  <c:v>800</c:v>
                </c:pt>
                <c:pt idx="19">
                  <c:v>900</c:v>
                </c:pt>
                <c:pt idx="20">
                  <c:v>1000</c:v>
                </c:pt>
                <c:pt idx="21">
                  <c:v>1100</c:v>
                </c:pt>
                <c:pt idx="22">
                  <c:v>1200</c:v>
                </c:pt>
                <c:pt idx="23">
                  <c:v>1300</c:v>
                </c:pt>
                <c:pt idx="24">
                  <c:v>1400</c:v>
                </c:pt>
                <c:pt idx="25">
                  <c:v>1500</c:v>
                </c:pt>
                <c:pt idx="26">
                  <c:v>1600</c:v>
                </c:pt>
                <c:pt idx="27">
                  <c:v>1700</c:v>
                </c:pt>
                <c:pt idx="28">
                  <c:v>1750</c:v>
                </c:pt>
                <c:pt idx="29">
                  <c:v>1800</c:v>
                </c:pt>
                <c:pt idx="30">
                  <c:v>1850</c:v>
                </c:pt>
                <c:pt idx="31">
                  <c:v>1900</c:v>
                </c:pt>
                <c:pt idx="32">
                  <c:v>1950</c:v>
                </c:pt>
                <c:pt idx="33">
                  <c:v>2000</c:v>
                </c:pt>
                <c:pt idx="34">
                  <c:v>2050</c:v>
                </c:pt>
                <c:pt idx="35">
                  <c:v>2100</c:v>
                </c:pt>
              </c:strCache>
            </c:strRef>
          </c:cat>
          <c:val>
            <c:numRef>
              <c:f>Sheet1!$B$2:$B$37</c:f>
              <c:numCache>
                <c:formatCode>General</c:formatCode>
                <c:ptCount val="36"/>
                <c:pt idx="0">
                  <c:v>2</c:v>
                </c:pt>
                <c:pt idx="1">
                  <c:v>4</c:v>
                </c:pt>
                <c:pt idx="2">
                  <c:v>5</c:v>
                </c:pt>
                <c:pt idx="3">
                  <c:v>8</c:v>
                </c:pt>
                <c:pt idx="4">
                  <c:v>11</c:v>
                </c:pt>
                <c:pt idx="5">
                  <c:v>18</c:v>
                </c:pt>
                <c:pt idx="6">
                  <c:v>28</c:v>
                </c:pt>
                <c:pt idx="7">
                  <c:v>45</c:v>
                </c:pt>
                <c:pt idx="8">
                  <c:v>72</c:v>
                </c:pt>
                <c:pt idx="9">
                  <c:v>115</c:v>
                </c:pt>
                <c:pt idx="10">
                  <c:v>188</c:v>
                </c:pt>
                <c:pt idx="11">
                  <c:v>195</c:v>
                </c:pt>
                <c:pt idx="12">
                  <c:v>202</c:v>
                </c:pt>
                <c:pt idx="13">
                  <c:v>205</c:v>
                </c:pt>
                <c:pt idx="14">
                  <c:v>209</c:v>
                </c:pt>
                <c:pt idx="15">
                  <c:v>210</c:v>
                </c:pt>
                <c:pt idx="16">
                  <c:v>213</c:v>
                </c:pt>
                <c:pt idx="17">
                  <c:v>226</c:v>
                </c:pt>
                <c:pt idx="18">
                  <c:v>240</c:v>
                </c:pt>
                <c:pt idx="19">
                  <c:v>269</c:v>
                </c:pt>
                <c:pt idx="20">
                  <c:v>295</c:v>
                </c:pt>
                <c:pt idx="21">
                  <c:v>353</c:v>
                </c:pt>
                <c:pt idx="22">
                  <c:v>393</c:v>
                </c:pt>
                <c:pt idx="23">
                  <c:v>392</c:v>
                </c:pt>
                <c:pt idx="24">
                  <c:v>390</c:v>
                </c:pt>
                <c:pt idx="25">
                  <c:v>461</c:v>
                </c:pt>
                <c:pt idx="26">
                  <c:v>554</c:v>
                </c:pt>
                <c:pt idx="27">
                  <c:v>603</c:v>
                </c:pt>
                <c:pt idx="28">
                  <c:v>814</c:v>
                </c:pt>
                <c:pt idx="29">
                  <c:v>990</c:v>
                </c:pt>
                <c:pt idx="30">
                  <c:v>1263</c:v>
                </c:pt>
                <c:pt idx="31">
                  <c:v>1654</c:v>
                </c:pt>
                <c:pt idx="32">
                  <c:v>2536</c:v>
                </c:pt>
                <c:pt idx="33">
                  <c:v>6143</c:v>
                </c:pt>
                <c:pt idx="34">
                  <c:v>9735</c:v>
                </c:pt>
                <c:pt idx="35">
                  <c:v>10874</c:v>
                </c:pt>
              </c:numCache>
            </c:numRef>
          </c:val>
          <c:smooth val="0"/>
          <c:extLst>
            <c:ext xmlns:c16="http://schemas.microsoft.com/office/drawing/2014/chart" uri="{C3380CC4-5D6E-409C-BE32-E72D297353CC}">
              <c16:uniqueId val="{00000000-B206-45EB-8E1F-466239732D14}"/>
            </c:ext>
          </c:extLst>
        </c:ser>
        <c:dLbls>
          <c:showLegendKey val="0"/>
          <c:showVal val="0"/>
          <c:showCatName val="0"/>
          <c:showSerName val="0"/>
          <c:showPercent val="0"/>
          <c:showBubbleSize val="0"/>
        </c:dLbls>
        <c:marker val="1"/>
        <c:smooth val="0"/>
        <c:axId val="67451136"/>
        <c:axId val="66437120"/>
      </c:lineChart>
      <c:catAx>
        <c:axId val="67451136"/>
        <c:scaling>
          <c:orientation val="minMax"/>
        </c:scaling>
        <c:delete val="0"/>
        <c:axPos val="b"/>
        <c:title>
          <c:tx>
            <c:rich>
              <a:bodyPr/>
              <a:lstStyle/>
              <a:p>
                <a:pPr>
                  <a:defRPr/>
                </a:pPr>
                <a:r>
                  <a:rPr lang="en-GB" sz="1100" b="0">
                    <a:solidFill>
                      <a:srgbClr val="0F2741"/>
                    </a:solidFill>
                    <a:latin typeface="Open Sans"/>
                  </a:rPr>
                  <a:t>Jahr</a:t>
                </a:r>
              </a:p>
            </c:rich>
          </c:tx>
          <c:layout>
            <c:manualLayout>
              <c:xMode val="edge"/>
              <c:yMode val="edge"/>
              <c:x val="0.52989264100702005"/>
              <c:y val="0.82847594569398353"/>
            </c:manualLayout>
          </c:layout>
          <c:overlay val="0"/>
        </c:title>
        <c:numFmt formatCode="General" sourceLinked="0"/>
        <c:majorTickMark val="none"/>
        <c:minorTickMark val="none"/>
        <c:tickLblPos val="low"/>
        <c:spPr>
          <a:prstGeom prst="rect">
            <a:avLst/>
          </a:prstGeom>
          <a:ln w="25400">
            <a:solidFill>
              <a:srgbClr val="000000"/>
            </a:solidFill>
          </a:ln>
        </c:spPr>
        <c:txPr>
          <a:bodyPr/>
          <a:lstStyle/>
          <a:p>
            <a:pPr>
              <a:defRPr sz="900" b="0">
                <a:solidFill>
                  <a:srgbClr val="0F2741"/>
                </a:solidFill>
                <a:latin typeface="Open Sans"/>
              </a:defRPr>
            </a:pPr>
            <a:endParaRPr lang="de-DE"/>
          </a:p>
        </c:txPr>
        <c:crossAx val="66437120"/>
        <c:crosses val="autoZero"/>
        <c:auto val="0"/>
        <c:lblAlgn val="ctr"/>
        <c:lblOffset val="100"/>
        <c:noMultiLvlLbl val="0"/>
      </c:catAx>
      <c:valAx>
        <c:axId val="66437120"/>
        <c:scaling>
          <c:orientation val="minMax"/>
          <c:min val="0"/>
        </c:scaling>
        <c:delete val="0"/>
        <c:axPos val="l"/>
        <c:majorGridlines>
          <c:spPr>
            <a:prstGeom prst="rect">
              <a:avLst/>
            </a:prstGeom>
            <a:ln w="9525">
              <a:solidFill>
                <a:srgbClr val="2F2F2F"/>
              </a:solidFill>
              <a:prstDash val="dot"/>
            </a:ln>
          </c:spPr>
        </c:majorGridlines>
        <c:title>
          <c:tx>
            <c:rich>
              <a:bodyPr/>
              <a:lstStyle/>
              <a:p>
                <a:pPr>
                  <a:defRPr/>
                </a:pPr>
                <a:r>
                  <a:rPr lang="de-AT" sz="1100" b="0">
                    <a:solidFill>
                      <a:srgbClr val="0F2741"/>
                    </a:solidFill>
                    <a:latin typeface="Open Sans"/>
                  </a:rPr>
                  <a:t>Weltbevölkerung in Millionen</a:t>
                </a:r>
                <a:endParaRPr/>
              </a:p>
            </c:rich>
          </c:tx>
          <c:overlay val="0"/>
        </c:title>
        <c:numFmt formatCode="#,##0" sourceLinked="0"/>
        <c:majorTickMark val="none"/>
        <c:minorTickMark val="none"/>
        <c:tickLblPos val="low"/>
        <c:spPr>
          <a:prstGeom prst="rect">
            <a:avLst/>
          </a:prstGeom>
          <a:ln>
            <a:noFill/>
          </a:ln>
        </c:spPr>
        <c:txPr>
          <a:bodyPr/>
          <a:lstStyle/>
          <a:p>
            <a:pPr>
              <a:defRPr sz="1100" b="0">
                <a:solidFill>
                  <a:srgbClr val="0F2741"/>
                </a:solidFill>
                <a:latin typeface="Open Sans"/>
              </a:defRPr>
            </a:pPr>
            <a:endParaRPr lang="de-DE"/>
          </a:p>
        </c:txPr>
        <c:crossAx val="67451136"/>
        <c:crosses val="autoZero"/>
        <c:crossBetween val="between"/>
      </c:valAx>
    </c:plotArea>
    <c:plotVisOnly val="1"/>
    <c:dispBlanksAs val="gap"/>
    <c:showDLblsOverMax val="1"/>
  </c:chart>
  <c:txPr>
    <a:bodyPr/>
    <a:lstStyle/>
    <a:p>
      <a:pPr>
        <a:defRPr sz="1800"/>
      </a:pPr>
      <a:endParaRPr lang="de-DE"/>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preserve="1" userDrawn="1">
  <p:cSld name="acib Marketing Titel + Logo">
    <p:spTree>
      <p:nvGrpSpPr>
        <p:cNvPr id="1" name=""/>
        <p:cNvGrpSpPr/>
        <p:nvPr/>
      </p:nvGrpSpPr>
      <p:grpSpPr bwMode="auto">
        <a:xfrm>
          <a:off x="0" y="0"/>
          <a:ext cx="0" cy="0"/>
          <a:chOff x="0" y="0"/>
          <a:chExt cx="0" cy="0"/>
        </a:xfrm>
      </p:grpSpPr>
      <p:sp>
        <p:nvSpPr>
          <p:cNvPr id="3" name="Textplatzhalter 8"/>
          <p:cNvSpPr>
            <a:spLocks noGrp="1"/>
          </p:cNvSpPr>
          <p:nvPr>
            <p:ph type="body" sz="quarter" idx="11" hasCustomPrompt="1"/>
          </p:nvPr>
        </p:nvSpPr>
        <p:spPr bwMode="auto">
          <a:xfrm>
            <a:off x="5429754" y="1711498"/>
            <a:ext cx="3536219" cy="1720589"/>
          </a:xfrm>
          <a:prstGeom prst="rect">
            <a:avLst/>
          </a:prstGeom>
        </p:spPr>
        <p:txBody>
          <a:bodyPr anchor="ctr" anchorCtr="0"/>
          <a:lstStyle>
            <a:lvl1pPr marL="0" indent="0" algn="l">
              <a:buNone/>
              <a:defRPr sz="2000">
                <a:solidFill>
                  <a:srgbClr val="4D4D4C"/>
                </a:solidFill>
              </a:defRPr>
            </a:lvl1pPr>
          </a:lstStyle>
          <a:p>
            <a:pPr lvl="0">
              <a:defRPr/>
            </a:pPr>
            <a:r>
              <a:rPr lang="de-DE"/>
              <a:t>INDUSTRIAL BIOTECHNOLOGY MEETS GLOBAL CHALLENGES</a:t>
            </a:r>
            <a:endParaRPr/>
          </a:p>
        </p:txBody>
      </p:sp>
      <p:sp>
        <p:nvSpPr>
          <p:cNvPr id="9" name="Textplatzhalter 10"/>
          <p:cNvSpPr>
            <a:spLocks noGrp="1"/>
          </p:cNvSpPr>
          <p:nvPr>
            <p:ph type="body" sz="quarter" idx="12" hasCustomPrompt="1"/>
          </p:nvPr>
        </p:nvSpPr>
        <p:spPr bwMode="auto">
          <a:xfrm>
            <a:off x="5429755" y="194069"/>
            <a:ext cx="3536220" cy="418673"/>
          </a:xfrm>
          <a:prstGeom prst="rect">
            <a:avLst/>
          </a:prstGeom>
        </p:spPr>
        <p:txBody>
          <a:bodyPr anchor="ctr"/>
          <a:lstStyle>
            <a:lvl1pPr marL="0" indent="0" algn="l">
              <a:buNone/>
              <a:defRPr sz="1300" b="1" cap="none">
                <a:solidFill>
                  <a:srgbClr val="00AEB5"/>
                </a:solidFill>
              </a:defRPr>
            </a:lvl1pPr>
          </a:lstStyle>
          <a:p>
            <a:pPr lvl="0">
              <a:defRPr/>
            </a:pPr>
            <a:r>
              <a:rPr lang="de-DE"/>
              <a:t>Prof. Jane Doe, Dr John Doe</a:t>
            </a:r>
          </a:p>
        </p:txBody>
      </p:sp>
      <p:sp>
        <p:nvSpPr>
          <p:cNvPr id="15" name="Textplatzhalter 10"/>
          <p:cNvSpPr>
            <a:spLocks noGrp="1"/>
          </p:cNvSpPr>
          <p:nvPr>
            <p:ph type="body" sz="quarter" idx="14" hasCustomPrompt="1"/>
          </p:nvPr>
        </p:nvSpPr>
        <p:spPr bwMode="auto">
          <a:xfrm>
            <a:off x="5429753" y="4083045"/>
            <a:ext cx="3536220" cy="418673"/>
          </a:xfrm>
          <a:prstGeom prst="rect">
            <a:avLst/>
          </a:prstGeom>
        </p:spPr>
        <p:txBody>
          <a:bodyPr anchor="ctr"/>
          <a:lstStyle>
            <a:lvl1pPr marL="0" indent="0" algn="l">
              <a:buNone/>
              <a:defRPr sz="1300" b="1" cap="none">
                <a:solidFill>
                  <a:srgbClr val="00AEB5"/>
                </a:solidFill>
              </a:defRPr>
            </a:lvl1pPr>
          </a:lstStyle>
          <a:p>
            <a:pPr lvl="0">
              <a:defRPr/>
            </a:pPr>
            <a:r>
              <a:rPr lang="de-DE"/>
              <a:t>Prof. Jane Doe, Dr John Doe</a:t>
            </a:r>
          </a:p>
        </p:txBody>
      </p:sp>
      <p:sp>
        <p:nvSpPr>
          <p:cNvPr id="2" name="Textplatzhalter 10"/>
          <p:cNvSpPr>
            <a:spLocks noGrp="1"/>
          </p:cNvSpPr>
          <p:nvPr>
            <p:ph type="body" sz="quarter" idx="15" hasCustomPrompt="1"/>
          </p:nvPr>
        </p:nvSpPr>
        <p:spPr bwMode="auto">
          <a:xfrm>
            <a:off x="5429753" y="4501718"/>
            <a:ext cx="3536220" cy="418673"/>
          </a:xfrm>
          <a:prstGeom prst="rect">
            <a:avLst/>
          </a:prstGeom>
        </p:spPr>
        <p:txBody>
          <a:bodyPr anchor="t" anchorCtr="0"/>
          <a:lstStyle>
            <a:lvl1pPr marL="0" indent="0" algn="l">
              <a:buNone/>
              <a:defRPr sz="1100" b="0" cap="none">
                <a:solidFill>
                  <a:srgbClr val="4D4D4C"/>
                </a:solidFill>
              </a:defRPr>
            </a:lvl1pPr>
          </a:lstStyle>
          <a:p>
            <a:pPr lvl="0">
              <a:defRPr/>
            </a:pPr>
            <a:r>
              <a:rPr lang="de-DE"/>
              <a:t>Your Affiliation(s)</a:t>
            </a:r>
            <a:endParaRPr/>
          </a:p>
        </p:txBody>
      </p:sp>
      <p:sp>
        <p:nvSpPr>
          <p:cNvPr id="4" name="Textplatzhalter 10"/>
          <p:cNvSpPr>
            <a:spLocks noGrp="1"/>
          </p:cNvSpPr>
          <p:nvPr>
            <p:ph type="body" sz="quarter" idx="16" hasCustomPrompt="1"/>
          </p:nvPr>
        </p:nvSpPr>
        <p:spPr bwMode="auto">
          <a:xfrm>
            <a:off x="5429753" y="616869"/>
            <a:ext cx="3536220" cy="486067"/>
          </a:xfrm>
          <a:prstGeom prst="rect">
            <a:avLst/>
          </a:prstGeom>
        </p:spPr>
        <p:txBody>
          <a:bodyPr anchor="t" anchorCtr="0"/>
          <a:lstStyle>
            <a:lvl1pPr marL="0" indent="0" algn="l">
              <a:buNone/>
              <a:defRPr sz="1100" b="0" cap="none">
                <a:solidFill>
                  <a:srgbClr val="4D4D4C"/>
                </a:solidFill>
              </a:defRPr>
            </a:lvl1pPr>
          </a:lstStyle>
          <a:p>
            <a:pPr lvl="0">
              <a:defRPr/>
            </a:pPr>
            <a:r>
              <a:rPr lang="de-DE"/>
              <a:t>Your Affiliation(s)</a:t>
            </a: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PhAnim="0" preserve="1" userDrawn="1">
  <p:cSld name="Titelfolie">
    <p:spTree>
      <p:nvGrpSpPr>
        <p:cNvPr id="1" name=""/>
        <p:cNvGrpSpPr/>
        <p:nvPr/>
      </p:nvGrpSpPr>
      <p:grpSpPr bwMode="auto">
        <a:xfrm>
          <a:off x="0" y="0"/>
          <a:ext cx="0" cy="0"/>
          <a:chOff x="0" y="0"/>
          <a:chExt cx="0" cy="0"/>
        </a:xfrm>
      </p:grpSpPr>
      <p:sp>
        <p:nvSpPr>
          <p:cNvPr id="7" name="Title Placeholder 1"/>
          <p:cNvSpPr>
            <a:spLocks noGrp="1"/>
          </p:cNvSpPr>
          <p:nvPr>
            <p:ph type="title" hasCustomPrompt="1"/>
          </p:nvPr>
        </p:nvSpPr>
        <p:spPr bwMode="auto">
          <a:xfrm>
            <a:off x="628650" y="273844"/>
            <a:ext cx="7886700" cy="994172"/>
          </a:xfrm>
          <a:prstGeom prst="rect">
            <a:avLst/>
          </a:prstGeom>
        </p:spPr>
        <p:txBody>
          <a:bodyPr vert="horz" lIns="91440" tIns="45720" rIns="91440" bIns="45720" rtlCol="0" anchor="t">
            <a:normAutofit/>
          </a:bodyPr>
          <a:lstStyle>
            <a:lvl1pPr>
              <a:defRPr sz="2800" b="1">
                <a:solidFill>
                  <a:srgbClr val="4D4D4C"/>
                </a:solidFill>
                <a:latin typeface="+mj-lt"/>
              </a:defRPr>
            </a:lvl1pPr>
          </a:lstStyle>
          <a:p>
            <a:pPr>
              <a:defRPr/>
            </a:pPr>
            <a:r>
              <a:rPr lang="de-DE"/>
              <a:t>Headline</a:t>
            </a:r>
            <a:endParaRPr lang="en-US"/>
          </a:p>
        </p:txBody>
      </p:sp>
      <p:sp>
        <p:nvSpPr>
          <p:cNvPr id="13" name="Inhaltsplatzhalter 12"/>
          <p:cNvSpPr>
            <a:spLocks noGrp="1"/>
          </p:cNvSpPr>
          <p:nvPr>
            <p:ph sz="quarter" idx="10"/>
          </p:nvPr>
        </p:nvSpPr>
        <p:spPr bwMode="auto">
          <a:xfrm>
            <a:off x="628650" y="1368425"/>
            <a:ext cx="7886700" cy="3138488"/>
          </a:xfrm>
          <a:prstGeom prst="rect">
            <a:avLst/>
          </a:prstGeom>
        </p:spPr>
        <p:txBody>
          <a:bodyPr/>
          <a:lstStyle>
            <a:lvl1pPr>
              <a:defRPr>
                <a:solidFill>
                  <a:srgbClr val="4D4D4C"/>
                </a:solidFill>
                <a:latin typeface="+mj-lt"/>
              </a:defRPr>
            </a:lvl1pPr>
            <a:lvl2pPr>
              <a:defRPr>
                <a:solidFill>
                  <a:srgbClr val="4D4D4C"/>
                </a:solidFill>
                <a:latin typeface="+mj-lt"/>
              </a:defRPr>
            </a:lvl2pPr>
            <a:lvl3pPr>
              <a:defRPr>
                <a:solidFill>
                  <a:srgbClr val="4D4D4C"/>
                </a:solidFill>
                <a:latin typeface="+mj-lt"/>
              </a:defRPr>
            </a:lvl3pPr>
            <a:lvl4pPr>
              <a:defRPr>
                <a:solidFill>
                  <a:srgbClr val="4D4D4C"/>
                </a:solidFill>
                <a:latin typeface="+mj-lt"/>
              </a:defRPr>
            </a:lvl4pPr>
            <a:lvl5pPr>
              <a:defRPr>
                <a:solidFill>
                  <a:srgbClr val="4D4D4C"/>
                </a:solidFill>
                <a:latin typeface="+mj-lt"/>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PhAnim="0" preserve="1" userDrawn="1">
  <p:cSld name="Titelfolie">
    <p:spTree>
      <p:nvGrpSpPr>
        <p:cNvPr id="1" name=""/>
        <p:cNvGrpSpPr/>
        <p:nvPr/>
      </p:nvGrpSpPr>
      <p:grpSpPr bwMode="auto">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PhAnim="0" preserve="1" userDrawn="1">
  <p:cSld name="Benutzerdefiniertes Layout">
    <p:spTree>
      <p:nvGrpSpPr>
        <p:cNvPr id="1" name=""/>
        <p:cNvGrpSpPr/>
        <p:nvPr/>
      </p:nvGrpSpPr>
      <p:grpSpPr bwMode="auto">
        <a:xfrm>
          <a:off x="0" y="0"/>
          <a:ext cx="0" cy="0"/>
          <a:chOff x="0" y="0"/>
          <a:chExt cx="0" cy="0"/>
        </a:xfrm>
      </p:grpSpPr>
      <p:sp>
        <p:nvSpPr>
          <p:cNvPr id="3" name="Textfeld 2"/>
          <p:cNvSpPr txBox="1"/>
          <p:nvPr userDrawn="1"/>
        </p:nvSpPr>
        <p:spPr bwMode="auto">
          <a:xfrm>
            <a:off x="3371429" y="2788890"/>
            <a:ext cx="2401144" cy="646331"/>
          </a:xfrm>
          <a:prstGeom prst="rect">
            <a:avLst/>
          </a:prstGeom>
          <a:noFill/>
        </p:spPr>
        <p:txBody>
          <a:bodyPr wrap="square" rtlCol="0">
            <a:spAutoFit/>
          </a:bodyPr>
          <a:lstStyle/>
          <a:p>
            <a:pPr algn="ctr">
              <a:defRPr/>
            </a:pPr>
            <a:r>
              <a:rPr lang="en-GB" sz="1200" cap="all">
                <a:solidFill>
                  <a:srgbClr val="4D4D4C"/>
                </a:solidFill>
                <a:latin typeface="Arial"/>
                <a:cs typeface="Arial"/>
              </a:rPr>
              <a:t>Austrian Centre </a:t>
            </a:r>
            <a:endParaRPr/>
          </a:p>
          <a:p>
            <a:pPr algn="ctr">
              <a:defRPr/>
            </a:pPr>
            <a:r>
              <a:rPr lang="en-GB" sz="1200" cap="all">
                <a:solidFill>
                  <a:srgbClr val="4D4D4C"/>
                </a:solidFill>
                <a:latin typeface="Arial"/>
                <a:cs typeface="Arial"/>
              </a:rPr>
              <a:t>of Industrial </a:t>
            </a:r>
            <a:endParaRPr/>
          </a:p>
          <a:p>
            <a:pPr algn="ctr">
              <a:defRPr/>
            </a:pPr>
            <a:r>
              <a:rPr lang="en-GB" sz="1200" cap="all">
                <a:solidFill>
                  <a:srgbClr val="4D4D4C"/>
                </a:solidFill>
                <a:latin typeface="Arial"/>
                <a:cs typeface="Arial"/>
              </a:rPr>
              <a:t>Biotechnology</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PhAnim="0" preserve="1" userDrawn="1">
  <p:cSld name="1_Benutzerdefiniertes Layout">
    <p:spTree>
      <p:nvGrpSpPr>
        <p:cNvPr id="1" name=""/>
        <p:cNvGrpSpPr/>
        <p:nvPr/>
      </p:nvGrpSpPr>
      <p:grpSpPr bwMode="auto">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PhAnim="0" preserve="1" userDrawn="1">
  <p:cSld name="2_Benutzerdefiniertes Layout">
    <p:spTree>
      <p:nvGrpSpPr>
        <p:cNvPr id="1" name=""/>
        <p:cNvGrpSpPr/>
        <p:nvPr/>
      </p:nvGrpSpPr>
      <p:grpSpPr bwMode="auto">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PhAnim="0" userDrawn="1">
  <p:cSld name="Titelfolie">
    <p:spTree>
      <p:nvGrpSpPr>
        <p:cNvPr id="1" name=""/>
        <p:cNvGrpSpPr/>
        <p:nvPr/>
      </p:nvGrpSpPr>
      <p:grpSpPr bwMode="auto">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PhAnim="0" preserve="1" userDrawn="1">
  <p:cSld name="Titelfolie">
    <p:spTree>
      <p:nvGrpSpPr>
        <p:cNvPr id="1" name=""/>
        <p:cNvGrpSpPr/>
        <p:nvPr/>
      </p:nvGrpSpPr>
      <p:grpSpPr bwMode="auto">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PhAnim="0" preserve="1" userDrawn="1">
  <p:cSld name="Titelfolie">
    <p:spTree>
      <p:nvGrpSpPr>
        <p:cNvPr id="1" name=""/>
        <p:cNvGrpSpPr/>
        <p:nvPr/>
      </p:nvGrpSpPr>
      <p:grpSpPr bwMode="auto">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PhAnim="0" preserve="1" userDrawn="1">
  <p:cSld name="2_acib Marketing Titel + Logo">
    <p:spTree>
      <p:nvGrpSpPr>
        <p:cNvPr id="1" name=""/>
        <p:cNvGrpSpPr/>
        <p:nvPr/>
      </p:nvGrpSpPr>
      <p:grpSpPr bwMode="auto">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PhAnim="0" preserve="1" userDrawn="1">
  <p:cSld name="Titelfolie">
    <p:spTree>
      <p:nvGrpSpPr>
        <p:cNvPr id="1" name=""/>
        <p:cNvGrpSpPr/>
        <p:nvPr/>
      </p:nvGrpSpPr>
      <p:grpSpPr bwMode="auto">
        <a:xfrm>
          <a:off x="0" y="0"/>
          <a:ext cx="0" cy="0"/>
          <a:chOff x="0" y="0"/>
          <a:chExt cx="0" cy="0"/>
        </a:xfrm>
      </p:grpSpPr>
      <p:sp>
        <p:nvSpPr>
          <p:cNvPr id="7" name="Title Placeholder 1"/>
          <p:cNvSpPr>
            <a:spLocks noGrp="1"/>
          </p:cNvSpPr>
          <p:nvPr>
            <p:ph type="title" hasCustomPrompt="1"/>
          </p:nvPr>
        </p:nvSpPr>
        <p:spPr bwMode="auto">
          <a:xfrm>
            <a:off x="628650" y="273844"/>
            <a:ext cx="7886700" cy="994172"/>
          </a:xfrm>
          <a:prstGeom prst="rect">
            <a:avLst/>
          </a:prstGeom>
        </p:spPr>
        <p:txBody>
          <a:bodyPr vert="horz" lIns="91440" tIns="45720" rIns="91440" bIns="45720" rtlCol="0" anchor="t">
            <a:normAutofit/>
          </a:bodyPr>
          <a:lstStyle>
            <a:lvl1pPr>
              <a:defRPr sz="2800" b="1">
                <a:solidFill>
                  <a:srgbClr val="4D4D4C"/>
                </a:solidFill>
                <a:latin typeface="+mj-lt"/>
              </a:defRPr>
            </a:lvl1pPr>
          </a:lstStyle>
          <a:p>
            <a:pPr>
              <a:defRPr/>
            </a:pPr>
            <a:r>
              <a:rPr lang="de-DE"/>
              <a:t>Headline</a:t>
            </a:r>
            <a:endParaRPr lang="en-US"/>
          </a:p>
        </p:txBody>
      </p:sp>
      <p:sp>
        <p:nvSpPr>
          <p:cNvPr id="13" name="Inhaltsplatzhalter 12"/>
          <p:cNvSpPr>
            <a:spLocks noGrp="1"/>
          </p:cNvSpPr>
          <p:nvPr>
            <p:ph sz="quarter" idx="10"/>
          </p:nvPr>
        </p:nvSpPr>
        <p:spPr bwMode="auto">
          <a:xfrm>
            <a:off x="628650" y="1368425"/>
            <a:ext cx="7886700" cy="3138488"/>
          </a:xfrm>
          <a:prstGeom prst="rect">
            <a:avLst/>
          </a:prstGeom>
        </p:spPr>
        <p:txBody>
          <a:bodyPr/>
          <a:lstStyle>
            <a:lvl1pPr>
              <a:defRPr>
                <a:solidFill>
                  <a:srgbClr val="4D4D4C"/>
                </a:solidFill>
                <a:latin typeface="+mj-lt"/>
              </a:defRPr>
            </a:lvl1pPr>
            <a:lvl2pPr>
              <a:defRPr>
                <a:solidFill>
                  <a:srgbClr val="4D4D4C"/>
                </a:solidFill>
                <a:latin typeface="+mj-lt"/>
              </a:defRPr>
            </a:lvl2pPr>
            <a:lvl3pPr>
              <a:defRPr>
                <a:solidFill>
                  <a:srgbClr val="4D4D4C"/>
                </a:solidFill>
                <a:latin typeface="+mj-lt"/>
              </a:defRPr>
            </a:lvl3pPr>
            <a:lvl4pPr>
              <a:defRPr>
                <a:solidFill>
                  <a:srgbClr val="4D4D4C"/>
                </a:solidFill>
                <a:latin typeface="+mj-lt"/>
              </a:defRPr>
            </a:lvl4pPr>
            <a:lvl5pPr>
              <a:defRPr>
                <a:solidFill>
                  <a:srgbClr val="4D4D4C"/>
                </a:solidFill>
                <a:latin typeface="+mj-lt"/>
              </a:defRPr>
            </a:lvl5pPr>
          </a:lstStyle>
          <a:p>
            <a:pPr lvl="0">
              <a:defRPr/>
            </a:pPr>
            <a:r>
              <a:rPr lang="de-DE"/>
              <a:t>Mastertextformat bearbeiten</a:t>
            </a:r>
            <a:endParaRPr/>
          </a:p>
          <a:p>
            <a:pPr lvl="1">
              <a:defRPr/>
            </a:pPr>
            <a:r>
              <a:rPr lang="de-DE"/>
              <a:t>Zweite Ebene</a:t>
            </a:r>
            <a:endParaRPr/>
          </a:p>
          <a:p>
            <a:pPr lvl="2">
              <a:defRPr/>
            </a:pPr>
            <a:r>
              <a:rPr lang="de-DE"/>
              <a:t>Dritte Ebene</a:t>
            </a:r>
            <a:endParaRPr/>
          </a:p>
          <a:p>
            <a:pPr lvl="3">
              <a:defRPr/>
            </a:pPr>
            <a:r>
              <a:rPr lang="de-DE"/>
              <a:t>Vierte Ebene</a:t>
            </a:r>
            <a:endParaRPr/>
          </a:p>
          <a:p>
            <a:pPr lvl="4">
              <a:defRPr/>
            </a:pPr>
            <a:r>
              <a:rPr lang="de-DE"/>
              <a:t>Fünfte Ebene</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PhAnim="0" type="obj" userDrawn="1">
  <p:cSld name="Content acib">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hasCustomPrompt="1"/>
          </p:nvPr>
        </p:nvSpPr>
        <p:spPr bwMode="auto"/>
        <p:txBody>
          <a:bodyPr/>
          <a:lstStyle>
            <a:lvl1pPr marL="0" marR="0" indent="0" algn="l" defTabSz="685800">
              <a:lnSpc>
                <a:spcPct val="90000"/>
              </a:lnSpc>
              <a:spcBef>
                <a:spcPts val="750"/>
              </a:spcBef>
              <a:spcAft>
                <a:spcPts val="0"/>
              </a:spcAft>
              <a:buClr>
                <a:srgbClr val="0098A1"/>
              </a:buClr>
              <a:buSzTx/>
              <a:buFont typeface="Arial"/>
              <a:buNone/>
              <a:defRPr/>
            </a:lvl1pPr>
          </a:lstStyle>
          <a:p>
            <a:pPr marL="0" marR="0" lvl="0" indent="0" algn="l" defTabSz="685800">
              <a:lnSpc>
                <a:spcPct val="90000"/>
              </a:lnSpc>
              <a:spcBef>
                <a:spcPts val="750"/>
              </a:spcBef>
              <a:spcAft>
                <a:spcPts val="0"/>
              </a:spcAft>
              <a:buClr>
                <a:srgbClr val="0098A1"/>
              </a:buClr>
              <a:buSzTx/>
              <a:buFont typeface="Arial"/>
              <a:buNone/>
              <a:defRPr/>
            </a:pPr>
            <a:r>
              <a:rPr lang="en"/>
              <a:t>.</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PhAnim="0" type="blank" userDrawn="1">
  <p:cSld name="Blank">
    <p:spTree>
      <p:nvGrpSpPr>
        <p:cNvPr id="1" name=""/>
        <p:cNvGrpSpPr/>
        <p:nvPr/>
      </p:nvGrpSpPr>
      <p:grpSpPr bwMode="auto">
        <a:xfrm>
          <a:off x="0" y="0"/>
          <a:ext cx="0" cy="0"/>
          <a:chOff x="0" y="0"/>
          <a:chExt cx="0" cy="0"/>
        </a:xfrm>
      </p:grpSpPr>
      <p:sp>
        <p:nvSpPr>
          <p:cNvPr id="2" name="Date Placeholder 1"/>
          <p:cNvSpPr>
            <a:spLocks noGrp="1"/>
          </p:cNvSpPr>
          <p:nvPr>
            <p:ph type="dt" sz="half" idx="10"/>
          </p:nvPr>
        </p:nvSpPr>
        <p:spPr bwMode="auto"/>
        <p:txBody>
          <a:bodyPr/>
          <a:lstStyle/>
          <a:p>
            <a:pPr>
              <a:defRPr/>
            </a:pPr>
            <a:fld id="{1D8BD707-D9CF-40AE-B4C6-C98DA3205C09}" type="datetimeFigureOut">
              <a:rPr lang="en-US"/>
              <a:t>4/4/2025</a:t>
            </a:fld>
            <a:endParaRPr lang="en-US"/>
          </a:p>
        </p:txBody>
      </p:sp>
      <p:sp>
        <p:nvSpPr>
          <p:cNvPr id="3" name="Footer Placeholder 2"/>
          <p:cNvSpPr>
            <a:spLocks noGrp="1"/>
          </p:cNvSpPr>
          <p:nvPr>
            <p:ph type="ftr" sz="quarter" idx="11"/>
          </p:nvPr>
        </p:nvSpPr>
        <p:spPr bwMode="auto"/>
        <p:txBody>
          <a:bodyPr/>
          <a:lstStyle/>
          <a:p>
            <a:pPr>
              <a:defRPr/>
            </a:pPr>
            <a:endParaRPr lang="en-US"/>
          </a:p>
        </p:txBody>
      </p:sp>
      <p:sp>
        <p:nvSpPr>
          <p:cNvPr id="4" name="Slide Number Placeholder 3"/>
          <p:cNvSpPr>
            <a:spLocks noGrp="1"/>
          </p:cNvSpPr>
          <p:nvPr>
            <p:ph type="sldNum" sz="quarter" idx="12"/>
          </p:nvPr>
        </p:nvSpPr>
        <p:spPr bwMode="auto"/>
        <p:txBody>
          <a:bodyPr/>
          <a:lstStyle/>
          <a:p>
            <a:pPr>
              <a:defRPr/>
            </a:pPr>
            <a:fld id="{B6F15528-21DE-4FAA-801E-634DDDAF4B2B}" type="slidenum">
              <a:rPr lang="en-US"/>
              <a:t>‹Nr.›</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PhAnim="0" userDrawn="1">
  <p:cSld name="1_Titelfolie">
    <p:spTree>
      <p:nvGrpSpPr>
        <p:cNvPr id="1" name=""/>
        <p:cNvGrpSpPr/>
        <p:nvPr/>
      </p:nvGrpSpPr>
      <p:grpSpPr bwMode="auto">
        <a:xfrm>
          <a:off x="0" y="0"/>
          <a:ext cx="0" cy="0"/>
          <a:chOff x="0" y="0"/>
          <a:chExt cx="0" cy="0"/>
        </a:xfrm>
      </p:grpSpPr>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PhAnim="0" preserve="1" userDrawn="1">
  <p:cSld name="Benutzerdefiniertes Layout">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628650" y="274638"/>
            <a:ext cx="7886700" cy="993775"/>
          </a:xfrm>
          <a:prstGeom prst="rect">
            <a:avLst/>
          </a:prstGeom>
        </p:spPr>
        <p:txBody>
          <a:bodyPr/>
          <a:lstStyle/>
          <a:p>
            <a:pPr>
              <a:defRPr/>
            </a:pPr>
            <a:r>
              <a:rPr lang="de-DE"/>
              <a:t>Mastertitelformat bearbeiten</a:t>
            </a:r>
            <a:endParaRPr lang="de-A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PhAnim="0" preserve="1" userDrawn="1">
  <p:cSld name="Benutzerdefiniertes Layout">
    <p:spTree>
      <p:nvGrpSpPr>
        <p:cNvPr id="1" name=""/>
        <p:cNvGrpSpPr/>
        <p:nvPr/>
      </p:nvGrpSpPr>
      <p:grpSpPr bwMode="auto">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PhAnim="0" type="obj" userDrawn="1">
  <p:cSld name="Content acib">
    <p:spTree>
      <p:nvGrpSpPr>
        <p:cNvPr id="1" name=""/>
        <p:cNvGrpSpPr/>
        <p:nvPr/>
      </p:nvGrpSpPr>
      <p:grpSpPr bwMode="auto">
        <a:xfrm>
          <a:off x="0" y="0"/>
          <a:ext cx="0" cy="0"/>
          <a:chOff x="0" y="0"/>
          <a:chExt cx="0" cy="0"/>
        </a:xfrm>
      </p:grpSpPr>
      <p:sp>
        <p:nvSpPr>
          <p:cNvPr id="2" name="Titel 1"/>
          <p:cNvSpPr>
            <a:spLocks noGrp="1"/>
          </p:cNvSpPr>
          <p:nvPr>
            <p:ph type="title"/>
          </p:nvPr>
        </p:nvSpPr>
        <p:spPr bwMode="auto"/>
        <p:txBody>
          <a:bodyPr/>
          <a:lstStyle/>
          <a:p>
            <a:pPr>
              <a:defRPr/>
            </a:pPr>
            <a:r>
              <a:rPr lang="de-DE"/>
              <a:t>Mastertitelformat bearbeiten</a:t>
            </a:r>
            <a:endParaRPr/>
          </a:p>
        </p:txBody>
      </p:sp>
      <p:sp>
        <p:nvSpPr>
          <p:cNvPr id="3" name="Inhaltsplatzhalter 2"/>
          <p:cNvSpPr>
            <a:spLocks noGrp="1"/>
          </p:cNvSpPr>
          <p:nvPr>
            <p:ph idx="1" hasCustomPrompt="1"/>
          </p:nvPr>
        </p:nvSpPr>
        <p:spPr bwMode="auto"/>
        <p:txBody>
          <a:bodyPr/>
          <a:lstStyle>
            <a:lvl1pPr marL="0" marR="0" indent="0" algn="l" defTabSz="685800">
              <a:lnSpc>
                <a:spcPct val="90000"/>
              </a:lnSpc>
              <a:spcBef>
                <a:spcPts val="750"/>
              </a:spcBef>
              <a:spcAft>
                <a:spcPts val="0"/>
              </a:spcAft>
              <a:buClr>
                <a:srgbClr val="0098A1"/>
              </a:buClr>
              <a:buSzTx/>
              <a:buFont typeface="Arial"/>
              <a:buNone/>
              <a:defRPr/>
            </a:lvl1pPr>
          </a:lstStyle>
          <a:p>
            <a:pPr marL="0" marR="0" lvl="0" indent="0" algn="l" defTabSz="685800">
              <a:lnSpc>
                <a:spcPct val="90000"/>
              </a:lnSpc>
              <a:spcBef>
                <a:spcPts val="750"/>
              </a:spcBef>
              <a:spcAft>
                <a:spcPts val="0"/>
              </a:spcAft>
              <a:buClr>
                <a:srgbClr val="0098A1"/>
              </a:buClr>
              <a:buSzTx/>
              <a:buFont typeface="Arial"/>
              <a:buNone/>
              <a:defRPr/>
            </a:pPr>
            <a:r>
              <a:rPr lang="en"/>
              <a:t>.</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slideLayout" Target="../slideLayouts/slideLayout5.xml"/><Relationship Id="rId7"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theme" Target="../theme/theme2.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 Id="rId4" Type="http://schemas.openxmlformats.org/officeDocument/2006/relationships/image" Target="../media/image5.jp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10.xml"/><Relationship Id="rId4" Type="http://schemas.openxmlformats.org/officeDocument/2006/relationships/image" Target="../media/image6.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5.xml"/><Relationship Id="rId1" Type="http://schemas.openxmlformats.org/officeDocument/2006/relationships/slideLayout" Target="../slideLayouts/slideLayout11.xml"/><Relationship Id="rId5" Type="http://schemas.openxmlformats.org/officeDocument/2006/relationships/image" Target="../media/image7.png"/><Relationship Id="rId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4.pn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image" Target="../media/image5.jpg"/><Relationship Id="rId5" Type="http://schemas.openxmlformats.org/officeDocument/2006/relationships/theme" Target="../theme/theme6.xml"/><Relationship Id="rId4" Type="http://schemas.openxmlformats.org/officeDocument/2006/relationships/slideLayout" Target="../slideLayouts/slideLayout15.xml"/></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theme" Target="../theme/theme7.xml"/><Relationship Id="rId1" Type="http://schemas.openxmlformats.org/officeDocument/2006/relationships/slideLayout" Target="../slideLayouts/slideLayout16.xml"/><Relationship Id="rId6" Type="http://schemas.openxmlformats.org/officeDocument/2006/relationships/image" Target="../media/image10.png"/><Relationship Id="rId5" Type="http://schemas.openxmlformats.org/officeDocument/2006/relationships/image" Target="../media/image9.png"/><Relationship Id="rId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theme" Target="../theme/theme8.xml"/><Relationship Id="rId1" Type="http://schemas.openxmlformats.org/officeDocument/2006/relationships/slideLayout" Target="../slideLayouts/slideLayout17.xml"/><Relationship Id="rId6" Type="http://schemas.openxmlformats.org/officeDocument/2006/relationships/image" Target="../media/image12.png"/><Relationship Id="rId5" Type="http://schemas.openxmlformats.org/officeDocument/2006/relationships/image" Target="../media/image10.png"/><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a:blip r:embed="rId4">
            <a:lum/>
          </a:blip>
          <a:stretch/>
        </a:blipFill>
        <a:effectLst/>
      </p:bgPr>
    </p:bg>
    <p:spTree>
      <p:nvGrpSpPr>
        <p:cNvPr id="1" name=""/>
        <p:cNvGrpSpPr/>
        <p:nvPr/>
      </p:nvGrpSpPr>
      <p:grpSpPr bwMode="auto">
        <a:xfrm>
          <a:off x="0" y="0"/>
          <a:ext cx="0" cy="0"/>
          <a:chOff x="0" y="0"/>
          <a:chExt cx="0" cy="0"/>
        </a:xfrm>
      </p:grpSpPr>
      <p:grpSp>
        <p:nvGrpSpPr>
          <p:cNvPr id="19" name="Gruppieren 18"/>
          <p:cNvGrpSpPr/>
          <p:nvPr userDrawn="1"/>
        </p:nvGrpSpPr>
        <p:grpSpPr bwMode="auto">
          <a:xfrm>
            <a:off x="714322" y="1524896"/>
            <a:ext cx="2043596" cy="1980845"/>
            <a:chOff x="3316425" y="625407"/>
            <a:chExt cx="2482962" cy="2406719"/>
          </a:xfrm>
        </p:grpSpPr>
        <p:sp>
          <p:nvSpPr>
            <p:cNvPr id="15" name="Oval 14"/>
            <p:cNvSpPr/>
            <p:nvPr userDrawn="1"/>
          </p:nvSpPr>
          <p:spPr bwMode="auto">
            <a:xfrm>
              <a:off x="3316426" y="630983"/>
              <a:ext cx="2401142" cy="240114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pic>
          <p:nvPicPr>
            <p:cNvPr id="16" name="Grafik 15"/>
            <p:cNvPicPr>
              <a:picLocks noChangeAspect="1"/>
            </p:cNvPicPr>
            <p:nvPr userDrawn="1"/>
          </p:nvPicPr>
          <p:blipFill>
            <a:blip r:embed="rId5"/>
            <a:stretch/>
          </p:blipFill>
          <p:spPr bwMode="auto">
            <a:xfrm>
              <a:off x="3836772" y="625407"/>
              <a:ext cx="1962615" cy="1283769"/>
            </a:xfrm>
            <a:prstGeom prst="rect">
              <a:avLst/>
            </a:prstGeom>
          </p:spPr>
        </p:pic>
        <p:sp>
          <p:nvSpPr>
            <p:cNvPr id="17" name="Titel 1"/>
            <p:cNvSpPr txBox="1"/>
            <p:nvPr userDrawn="1"/>
          </p:nvSpPr>
          <p:spPr bwMode="auto">
            <a:xfrm>
              <a:off x="3316425" y="2041739"/>
              <a:ext cx="2401142" cy="598763"/>
            </a:xfrm>
            <a:prstGeom prst="rect">
              <a:avLst/>
            </a:prstGeom>
            <a:grpFill/>
          </p:spPr>
          <p:txBody>
            <a:bodyPr anchor="ctr"/>
            <a:lstStyle>
              <a:lvl1pPr algn="ctr" defTabSz="685800">
                <a:lnSpc>
                  <a:spcPct val="90000"/>
                </a:lnSpc>
                <a:spcBef>
                  <a:spcPts val="0"/>
                </a:spcBef>
                <a:buNone/>
                <a:defRPr sz="2000">
                  <a:solidFill>
                    <a:schemeClr val="bg1"/>
                  </a:solidFill>
                  <a:latin typeface="+mj-lt"/>
                  <a:ea typeface="+mj-ea"/>
                  <a:cs typeface="+mj-cs"/>
                </a:defRPr>
              </a:lvl1pPr>
            </a:lstStyle>
            <a:p>
              <a:pPr>
                <a:defRPr/>
              </a:pPr>
              <a:r>
                <a:rPr lang="de-DE" sz="1200" b="0">
                  <a:solidFill>
                    <a:srgbClr val="4D4D4C"/>
                  </a:solidFill>
                  <a:latin typeface="Arial"/>
                </a:rPr>
                <a:t>AUSTRIAN CENTRE OF INDUSTRIAL BIOTECHNOLOGY</a:t>
              </a:r>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Lst>
  <p:txStyles>
    <p:titleStyle>
      <a:lvl1pPr algn="ctr" defTabSz="685800">
        <a:lnSpc>
          <a:spcPct val="90000"/>
        </a:lnSpc>
        <a:spcBef>
          <a:spcPts val="0"/>
        </a:spcBef>
        <a:buNone/>
        <a:defRPr sz="2000">
          <a:solidFill>
            <a:schemeClr val="bg1"/>
          </a:solidFill>
          <a:latin typeface="+mj-lt"/>
          <a:ea typeface="+mj-ea"/>
          <a:cs typeface="+mj-cs"/>
        </a:defRPr>
      </a:lvl1pPr>
    </p:titleStyle>
    <p:bodyStyle>
      <a:lvl1pPr marL="171450" indent="-171450" algn="l" defTabSz="685800">
        <a:lnSpc>
          <a:spcPct val="90000"/>
        </a:lnSpc>
        <a:spcBef>
          <a:spcPts val="750"/>
        </a:spcBef>
        <a:buFont typeface="Arial"/>
        <a:buChar char="•"/>
        <a:defRPr sz="2100">
          <a:solidFill>
            <a:schemeClr val="tx1"/>
          </a:solidFill>
          <a:latin typeface="+mn-lt"/>
          <a:ea typeface="+mn-ea"/>
          <a:cs typeface="+mn-cs"/>
        </a:defRPr>
      </a:lvl1pPr>
      <a:lvl2pPr marL="514350" indent="-171450" algn="l" defTabSz="685800">
        <a:lnSpc>
          <a:spcPct val="90000"/>
        </a:lnSpc>
        <a:spcBef>
          <a:spcPts val="375"/>
        </a:spcBef>
        <a:buFont typeface="Arial"/>
        <a:buChar char="•"/>
        <a:defRPr sz="1800">
          <a:solidFill>
            <a:schemeClr val="tx1"/>
          </a:solidFill>
          <a:latin typeface="+mn-lt"/>
          <a:ea typeface="+mn-ea"/>
          <a:cs typeface="+mn-cs"/>
        </a:defRPr>
      </a:lvl2pPr>
      <a:lvl3pPr marL="857250" indent="-171450" algn="l" defTabSz="685800">
        <a:lnSpc>
          <a:spcPct val="90000"/>
        </a:lnSpc>
        <a:spcBef>
          <a:spcPts val="375"/>
        </a:spcBef>
        <a:buFont typeface="Arial"/>
        <a:buChar char="•"/>
        <a:defRPr sz="1500">
          <a:solidFill>
            <a:schemeClr val="tx1"/>
          </a:solidFill>
          <a:latin typeface="+mn-lt"/>
          <a:ea typeface="+mn-ea"/>
          <a:cs typeface="+mn-cs"/>
        </a:defRPr>
      </a:lvl3pPr>
      <a:lvl4pPr marL="1200150" indent="-171450" algn="l" defTabSz="685800">
        <a:lnSpc>
          <a:spcPct val="90000"/>
        </a:lnSpc>
        <a:spcBef>
          <a:spcPts val="375"/>
        </a:spcBef>
        <a:buFont typeface="Arial"/>
        <a:buChar char="•"/>
        <a:defRPr sz="1350">
          <a:solidFill>
            <a:schemeClr val="tx1"/>
          </a:solidFill>
          <a:latin typeface="+mn-lt"/>
          <a:ea typeface="+mn-ea"/>
          <a:cs typeface="+mn-cs"/>
        </a:defRPr>
      </a:lvl4pPr>
      <a:lvl5pPr marL="1543050" indent="-171450" algn="l" defTabSz="685800">
        <a:lnSpc>
          <a:spcPct val="90000"/>
        </a:lnSpc>
        <a:spcBef>
          <a:spcPts val="375"/>
        </a:spcBef>
        <a:buFont typeface="Arial"/>
        <a:buChar char="•"/>
        <a:defRPr sz="1350">
          <a:solidFill>
            <a:schemeClr val="tx1"/>
          </a:solidFill>
          <a:latin typeface="+mn-lt"/>
          <a:ea typeface="+mn-ea"/>
          <a:cs typeface="+mn-cs"/>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de-DE"/>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bwMode="auto">
        <a:xfrm>
          <a:off x="0" y="0"/>
          <a:ext cx="0" cy="0"/>
          <a:chOff x="0" y="0"/>
          <a:chExt cx="0" cy="0"/>
        </a:xfrm>
      </p:grpSpPr>
      <p:pic>
        <p:nvPicPr>
          <p:cNvPr id="9" name="Grafik 8"/>
          <p:cNvPicPr>
            <a:picLocks noChangeAspect="1"/>
          </p:cNvPicPr>
          <p:nvPr userDrawn="1"/>
        </p:nvPicPr>
        <p:blipFill>
          <a:blip r:embed="rId7"/>
          <a:stretch/>
        </p:blipFill>
        <p:spPr bwMode="auto">
          <a:xfrm>
            <a:off x="4319638" y="4793742"/>
            <a:ext cx="3670797" cy="151200"/>
          </a:xfrm>
          <a:prstGeom prst="rect">
            <a:avLst/>
          </a:prstGeom>
        </p:spPr>
      </p:pic>
      <p:sp>
        <p:nvSpPr>
          <p:cNvPr id="8" name="Rechteck 7"/>
          <p:cNvSpPr/>
          <p:nvPr userDrawn="1"/>
        </p:nvSpPr>
        <p:spPr bwMode="auto">
          <a:xfrm>
            <a:off x="0" y="4795200"/>
            <a:ext cx="4360127" cy="151200"/>
          </a:xfrm>
          <a:prstGeom prst="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Textfeld 7"/>
          <p:cNvSpPr txBox="1">
            <a:spLocks noChangeArrowheads="1"/>
          </p:cNvSpPr>
          <p:nvPr userDrawn="1"/>
        </p:nvSpPr>
        <p:spPr bwMode="auto">
          <a:xfrm>
            <a:off x="661480" y="4946036"/>
            <a:ext cx="2457341" cy="200055"/>
          </a:xfrm>
          <a:prstGeom prst="rect">
            <a:avLst/>
          </a:prstGeom>
          <a:noFill/>
          <a:ln>
            <a:noFill/>
          </a:ln>
        </p:spPr>
        <p:txBody>
          <a:bodyPr>
            <a:spAutoFit/>
          </a:bodyPr>
          <a:lstStyle>
            <a:lvl1pPr>
              <a:defRPr sz="1300">
                <a:solidFill>
                  <a:schemeClr val="tx1"/>
                </a:solidFill>
                <a:latin typeface="Calibri"/>
              </a:defRPr>
            </a:lvl1pPr>
            <a:lvl2pPr marL="742950" indent="-285750">
              <a:defRPr sz="1300">
                <a:solidFill>
                  <a:schemeClr val="tx1"/>
                </a:solidFill>
                <a:latin typeface="Calibri"/>
              </a:defRPr>
            </a:lvl2pPr>
            <a:lvl3pPr marL="1143000" indent="-228600">
              <a:defRPr sz="1300">
                <a:solidFill>
                  <a:schemeClr val="tx1"/>
                </a:solidFill>
                <a:latin typeface="Calibri"/>
              </a:defRPr>
            </a:lvl3pPr>
            <a:lvl4pPr marL="1600200" indent="-228600">
              <a:defRPr sz="1300">
                <a:solidFill>
                  <a:schemeClr val="tx1"/>
                </a:solidFill>
                <a:latin typeface="Calibri"/>
              </a:defRPr>
            </a:lvl4pPr>
            <a:lvl5pPr marL="2057400" indent="-228600">
              <a:defRPr sz="1300">
                <a:solidFill>
                  <a:schemeClr val="tx1"/>
                </a:solidFill>
                <a:latin typeface="Calibri"/>
              </a:defRPr>
            </a:lvl5pPr>
            <a:lvl6pPr marL="2514600" indent="-228600" defTabSz="685800">
              <a:spcBef>
                <a:spcPts val="0"/>
              </a:spcBef>
              <a:spcAft>
                <a:spcPts val="0"/>
              </a:spcAft>
              <a:defRPr sz="1300">
                <a:solidFill>
                  <a:schemeClr val="tx1"/>
                </a:solidFill>
                <a:latin typeface="Calibri"/>
              </a:defRPr>
            </a:lvl6pPr>
            <a:lvl7pPr marL="2971800" indent="-228600" defTabSz="685800">
              <a:spcBef>
                <a:spcPts val="0"/>
              </a:spcBef>
              <a:spcAft>
                <a:spcPts val="0"/>
              </a:spcAft>
              <a:defRPr sz="1300">
                <a:solidFill>
                  <a:schemeClr val="tx1"/>
                </a:solidFill>
                <a:latin typeface="Calibri"/>
              </a:defRPr>
            </a:lvl7pPr>
            <a:lvl8pPr marL="3429000" indent="-228600" defTabSz="685800">
              <a:spcBef>
                <a:spcPts val="0"/>
              </a:spcBef>
              <a:spcAft>
                <a:spcPts val="0"/>
              </a:spcAft>
              <a:defRPr sz="1300">
                <a:solidFill>
                  <a:schemeClr val="tx1"/>
                </a:solidFill>
                <a:latin typeface="Calibri"/>
              </a:defRPr>
            </a:lvl8pPr>
            <a:lvl9pPr marL="3886200" indent="-228600" defTabSz="685800">
              <a:spcBef>
                <a:spcPts val="0"/>
              </a:spcBef>
              <a:spcAft>
                <a:spcPts val="0"/>
              </a:spcAft>
              <a:defRPr sz="1300">
                <a:solidFill>
                  <a:schemeClr val="tx1"/>
                </a:solidFill>
                <a:latin typeface="Calibri"/>
              </a:defRPr>
            </a:lvl9pPr>
          </a:lstStyle>
          <a:p>
            <a:pPr>
              <a:defRPr/>
            </a:pPr>
            <a:fld id="{927141CD-1DBD-7F4A-9F70-78EA2CAFC4ED}" type="slidenum">
              <a:rPr lang="de-DE" sz="700">
                <a:solidFill>
                  <a:srgbClr val="3E3D40"/>
                </a:solidFill>
                <a:latin typeface="Arial"/>
                <a:ea typeface="Helvetica Neue"/>
                <a:cs typeface="Helvetica Neue"/>
              </a:rPr>
              <a:t>‹Nr.›</a:t>
            </a:fld>
            <a:endParaRPr lang="de-DE" sz="700">
              <a:solidFill>
                <a:srgbClr val="3E3D40"/>
              </a:solidFill>
              <a:latin typeface="Arial"/>
              <a:ea typeface="Helvetica Neue"/>
              <a:cs typeface="Helvetica Neue"/>
            </a:endParaRPr>
          </a:p>
        </p:txBody>
      </p:sp>
      <p:pic>
        <p:nvPicPr>
          <p:cNvPr id="12" name="Grafik 11"/>
          <p:cNvPicPr>
            <a:picLocks noChangeAspect="1"/>
          </p:cNvPicPr>
          <p:nvPr userDrawn="1"/>
        </p:nvPicPr>
        <p:blipFill>
          <a:blip r:embed="rId8"/>
          <a:stretch/>
        </p:blipFill>
        <p:spPr bwMode="auto">
          <a:xfrm>
            <a:off x="8097045" y="4460329"/>
            <a:ext cx="716216" cy="468485"/>
          </a:xfrm>
          <a:prstGeom prst="rect">
            <a:avLst/>
          </a:prstGeom>
        </p:spPr>
      </p:pic>
      <p:sp>
        <p:nvSpPr>
          <p:cNvPr id="17" name="Textfeld 16"/>
          <p:cNvSpPr txBox="1"/>
          <p:nvPr userDrawn="1"/>
        </p:nvSpPr>
        <p:spPr bwMode="auto">
          <a:xfrm>
            <a:off x="661480" y="4760416"/>
            <a:ext cx="3698647" cy="215444"/>
          </a:xfrm>
          <a:prstGeom prst="rect">
            <a:avLst/>
          </a:prstGeom>
          <a:noFill/>
        </p:spPr>
        <p:txBody>
          <a:bodyPr wrap="square" rtlCol="0">
            <a:spAutoFit/>
          </a:bodyPr>
          <a:lstStyle/>
          <a:p>
            <a:pPr>
              <a:defRPr/>
            </a:pPr>
            <a:r>
              <a:rPr lang="en-GB" sz="800">
                <a:solidFill>
                  <a:schemeClr val="bg1"/>
                </a:solidFill>
              </a:rPr>
              <a:t>AUSTRIAN CENTRE OF INDUSTRIAL BIOTECHNOLOGY</a:t>
            </a:r>
            <a:endParaRPr/>
          </a:p>
        </p:txBody>
      </p:sp>
      <p:sp>
        <p:nvSpPr>
          <p:cNvPr id="11" name="Textfeld 10"/>
          <p:cNvSpPr txBox="1"/>
          <p:nvPr userDrawn="1"/>
        </p:nvSpPr>
        <p:spPr bwMode="auto">
          <a:xfrm>
            <a:off x="6083576" y="4763078"/>
            <a:ext cx="1906859" cy="215444"/>
          </a:xfrm>
          <a:prstGeom prst="rect">
            <a:avLst/>
          </a:prstGeom>
          <a:noFill/>
        </p:spPr>
        <p:txBody>
          <a:bodyPr wrap="square" rtlCol="0">
            <a:spAutoFit/>
          </a:bodyPr>
          <a:lstStyle/>
          <a:p>
            <a:pPr>
              <a:defRPr/>
            </a:pPr>
            <a:r>
              <a:rPr lang="en-GB" sz="800">
                <a:solidFill>
                  <a:schemeClr val="bg1"/>
                </a:solidFill>
              </a:rPr>
              <a:t>INNOVATIONS FROM NATURE</a:t>
            </a:r>
            <a:endParaRP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Lst>
  <p:txStyles>
    <p:titleStyle>
      <a:lvl1pPr algn="l" defTabSz="685800">
        <a:lnSpc>
          <a:spcPct val="90000"/>
        </a:lnSpc>
        <a:spcBef>
          <a:spcPts val="0"/>
        </a:spcBef>
        <a:buNone/>
        <a:defRPr sz="3300">
          <a:solidFill>
            <a:srgbClr val="00AEB5"/>
          </a:solidFill>
          <a:latin typeface="Helvetica Neue"/>
          <a:ea typeface="Helvetica Neue"/>
          <a:cs typeface="Helvetica Neue"/>
        </a:defRPr>
      </a:lvl1pPr>
    </p:titleStyle>
    <p:bodyStyle>
      <a:lvl1pPr marL="171450" indent="-171450" algn="l" defTabSz="685800">
        <a:lnSpc>
          <a:spcPct val="90000"/>
        </a:lnSpc>
        <a:spcBef>
          <a:spcPts val="750"/>
        </a:spcBef>
        <a:buFont typeface="Arial"/>
        <a:buChar char="•"/>
        <a:defRPr sz="2100">
          <a:solidFill>
            <a:srgbClr val="3E3D40"/>
          </a:solidFill>
          <a:latin typeface="Helvetica Neue"/>
          <a:ea typeface="Helvetica Neue"/>
          <a:cs typeface="Helvetica Neue"/>
        </a:defRPr>
      </a:lvl1pPr>
      <a:lvl2pPr marL="514350" indent="-171450" algn="l" defTabSz="685800">
        <a:lnSpc>
          <a:spcPct val="90000"/>
        </a:lnSpc>
        <a:spcBef>
          <a:spcPts val="375"/>
        </a:spcBef>
        <a:buFont typeface="Arial"/>
        <a:buChar char="•"/>
        <a:defRPr sz="1800">
          <a:solidFill>
            <a:srgbClr val="3E3D40"/>
          </a:solidFill>
          <a:latin typeface="Helvetica Neue"/>
          <a:ea typeface="Helvetica Neue"/>
          <a:cs typeface="Helvetica Neue"/>
        </a:defRPr>
      </a:lvl2pPr>
      <a:lvl3pPr marL="857250" indent="-171450" algn="l" defTabSz="685800">
        <a:lnSpc>
          <a:spcPct val="90000"/>
        </a:lnSpc>
        <a:spcBef>
          <a:spcPts val="375"/>
        </a:spcBef>
        <a:buFont typeface="Arial"/>
        <a:buChar char="•"/>
        <a:defRPr sz="1500">
          <a:solidFill>
            <a:srgbClr val="3E3D40"/>
          </a:solidFill>
          <a:latin typeface="Helvetica Neue"/>
          <a:ea typeface="Helvetica Neue"/>
          <a:cs typeface="Helvetica Neue"/>
        </a:defRPr>
      </a:lvl3pPr>
      <a:lvl4pPr marL="12001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4pPr>
      <a:lvl5pPr marL="15430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7" name="Grafik 6" descr="Ein Bild, das Essen enthält.&#10;&#10;Automatisch generierte Beschreibung"/>
          <p:cNvPicPr>
            <a:picLocks noChangeAspect="1"/>
          </p:cNvPicPr>
          <p:nvPr userDrawn="1"/>
        </p:nvPicPr>
        <p:blipFill>
          <a:blip r:embed="rId4"/>
          <a:srcRect t="3122" b="6878"/>
          <a:stretch/>
        </p:blipFill>
        <p:spPr bwMode="auto">
          <a:xfrm rot="10800000">
            <a:off x="0" y="-3"/>
            <a:ext cx="9144000" cy="5143502"/>
          </a:xfrm>
          <a:prstGeom prst="rect">
            <a:avLst/>
          </a:prstGeom>
        </p:spPr>
      </p:pic>
      <p:sp>
        <p:nvSpPr>
          <p:cNvPr id="3" name="Oval 2"/>
          <p:cNvSpPr/>
          <p:nvPr userDrawn="1"/>
        </p:nvSpPr>
        <p:spPr bwMode="auto">
          <a:xfrm>
            <a:off x="3371429" y="1371178"/>
            <a:ext cx="2401142" cy="240114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Tree>
  </p:cSld>
  <p:clrMap bg1="lt1" tx1="dk1" bg2="lt2" tx2="dk2" accent1="accent1" accent2="accent2" accent3="accent3" accent4="accent4" accent5="accent5" accent6="accent6" hlink="hlink" folHlink="folHlink"/>
  <p:sldLayoutIdLst>
    <p:sldLayoutId id="2147483658" r:id="rId1"/>
    <p:sldLayoutId id="2147483659" r:id="rId2"/>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sp>
        <p:nvSpPr>
          <p:cNvPr id="8" name="Rechteck 7"/>
          <p:cNvSpPr/>
          <p:nvPr userDrawn="1"/>
        </p:nvSpPr>
        <p:spPr bwMode="auto">
          <a:xfrm>
            <a:off x="0" y="4795200"/>
            <a:ext cx="4360127" cy="151200"/>
          </a:xfrm>
          <a:prstGeom prst="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Textfeld 7"/>
          <p:cNvSpPr txBox="1">
            <a:spLocks noChangeArrowheads="1"/>
          </p:cNvSpPr>
          <p:nvPr userDrawn="1"/>
        </p:nvSpPr>
        <p:spPr bwMode="auto">
          <a:xfrm>
            <a:off x="661480" y="4946036"/>
            <a:ext cx="2457341" cy="200055"/>
          </a:xfrm>
          <a:prstGeom prst="rect">
            <a:avLst/>
          </a:prstGeom>
          <a:noFill/>
          <a:ln>
            <a:noFill/>
          </a:ln>
        </p:spPr>
        <p:txBody>
          <a:bodyPr>
            <a:spAutoFit/>
          </a:bodyPr>
          <a:lstStyle>
            <a:lvl1pPr>
              <a:defRPr sz="1300">
                <a:solidFill>
                  <a:schemeClr val="tx1"/>
                </a:solidFill>
                <a:latin typeface="Calibri"/>
              </a:defRPr>
            </a:lvl1pPr>
            <a:lvl2pPr marL="742950" indent="-285750">
              <a:defRPr sz="1300">
                <a:solidFill>
                  <a:schemeClr val="tx1"/>
                </a:solidFill>
                <a:latin typeface="Calibri"/>
              </a:defRPr>
            </a:lvl2pPr>
            <a:lvl3pPr marL="1143000" indent="-228600">
              <a:defRPr sz="1300">
                <a:solidFill>
                  <a:schemeClr val="tx1"/>
                </a:solidFill>
                <a:latin typeface="Calibri"/>
              </a:defRPr>
            </a:lvl3pPr>
            <a:lvl4pPr marL="1600200" indent="-228600">
              <a:defRPr sz="1300">
                <a:solidFill>
                  <a:schemeClr val="tx1"/>
                </a:solidFill>
                <a:latin typeface="Calibri"/>
              </a:defRPr>
            </a:lvl4pPr>
            <a:lvl5pPr marL="2057400" indent="-228600">
              <a:defRPr sz="1300">
                <a:solidFill>
                  <a:schemeClr val="tx1"/>
                </a:solidFill>
                <a:latin typeface="Calibri"/>
              </a:defRPr>
            </a:lvl5pPr>
            <a:lvl6pPr marL="2514600" indent="-228600" defTabSz="685800">
              <a:spcBef>
                <a:spcPts val="0"/>
              </a:spcBef>
              <a:spcAft>
                <a:spcPts val="0"/>
              </a:spcAft>
              <a:defRPr sz="1300">
                <a:solidFill>
                  <a:schemeClr val="tx1"/>
                </a:solidFill>
                <a:latin typeface="Calibri"/>
              </a:defRPr>
            </a:lvl6pPr>
            <a:lvl7pPr marL="2971800" indent="-228600" defTabSz="685800">
              <a:spcBef>
                <a:spcPts val="0"/>
              </a:spcBef>
              <a:spcAft>
                <a:spcPts val="0"/>
              </a:spcAft>
              <a:defRPr sz="1300">
                <a:solidFill>
                  <a:schemeClr val="tx1"/>
                </a:solidFill>
                <a:latin typeface="Calibri"/>
              </a:defRPr>
            </a:lvl7pPr>
            <a:lvl8pPr marL="3429000" indent="-228600" defTabSz="685800">
              <a:spcBef>
                <a:spcPts val="0"/>
              </a:spcBef>
              <a:spcAft>
                <a:spcPts val="0"/>
              </a:spcAft>
              <a:defRPr sz="1300">
                <a:solidFill>
                  <a:schemeClr val="tx1"/>
                </a:solidFill>
                <a:latin typeface="Calibri"/>
              </a:defRPr>
            </a:lvl8pPr>
            <a:lvl9pPr marL="3886200" indent="-228600" defTabSz="685800">
              <a:spcBef>
                <a:spcPts val="0"/>
              </a:spcBef>
              <a:spcAft>
                <a:spcPts val="0"/>
              </a:spcAft>
              <a:defRPr sz="1300">
                <a:solidFill>
                  <a:schemeClr val="tx1"/>
                </a:solidFill>
                <a:latin typeface="Calibri"/>
              </a:defRPr>
            </a:lvl9pPr>
          </a:lstStyle>
          <a:p>
            <a:pPr>
              <a:defRPr/>
            </a:pPr>
            <a:fld id="{927141CD-1DBD-7F4A-9F70-78EA2CAFC4ED}" type="slidenum">
              <a:rPr lang="de-DE" sz="700">
                <a:solidFill>
                  <a:srgbClr val="3E3D40"/>
                </a:solidFill>
                <a:latin typeface="Arial"/>
                <a:ea typeface="Helvetica Neue"/>
                <a:cs typeface="Helvetica Neue"/>
              </a:rPr>
              <a:t>‹Nr.›</a:t>
            </a:fld>
            <a:endParaRPr lang="de-DE" sz="700">
              <a:solidFill>
                <a:srgbClr val="3E3D40"/>
              </a:solidFill>
              <a:latin typeface="Arial"/>
              <a:ea typeface="Helvetica Neue"/>
              <a:cs typeface="Helvetica Neue"/>
            </a:endParaRPr>
          </a:p>
        </p:txBody>
      </p:sp>
      <p:pic>
        <p:nvPicPr>
          <p:cNvPr id="12" name="Grafik 11"/>
          <p:cNvPicPr>
            <a:picLocks noChangeAspect="1"/>
          </p:cNvPicPr>
          <p:nvPr userDrawn="1"/>
        </p:nvPicPr>
        <p:blipFill>
          <a:blip r:embed="rId3"/>
          <a:stretch/>
        </p:blipFill>
        <p:spPr bwMode="auto">
          <a:xfrm>
            <a:off x="8097045" y="4460329"/>
            <a:ext cx="716216" cy="468485"/>
          </a:xfrm>
          <a:prstGeom prst="rect">
            <a:avLst/>
          </a:prstGeom>
        </p:spPr>
      </p:pic>
      <p:pic>
        <p:nvPicPr>
          <p:cNvPr id="5" name="Grafik 4"/>
          <p:cNvPicPr>
            <a:picLocks noChangeAspect="1"/>
          </p:cNvPicPr>
          <p:nvPr userDrawn="1"/>
        </p:nvPicPr>
        <p:blipFill>
          <a:blip r:embed="rId4"/>
          <a:stretch/>
        </p:blipFill>
        <p:spPr bwMode="auto">
          <a:xfrm>
            <a:off x="4275038" y="4795200"/>
            <a:ext cx="3715397" cy="152597"/>
          </a:xfrm>
          <a:prstGeom prst="rect">
            <a:avLst/>
          </a:prstGeom>
        </p:spPr>
      </p:pic>
      <p:sp>
        <p:nvSpPr>
          <p:cNvPr id="6" name="Textfeld 5"/>
          <p:cNvSpPr txBox="1"/>
          <p:nvPr userDrawn="1"/>
        </p:nvSpPr>
        <p:spPr bwMode="auto">
          <a:xfrm>
            <a:off x="6083576" y="4763078"/>
            <a:ext cx="1906859" cy="215444"/>
          </a:xfrm>
          <a:prstGeom prst="rect">
            <a:avLst/>
          </a:prstGeom>
          <a:noFill/>
        </p:spPr>
        <p:txBody>
          <a:bodyPr wrap="square" rtlCol="0">
            <a:spAutoFit/>
          </a:bodyPr>
          <a:lstStyle/>
          <a:p>
            <a:pPr>
              <a:defRPr/>
            </a:pPr>
            <a:r>
              <a:rPr lang="en-GB" sz="800">
                <a:solidFill>
                  <a:schemeClr val="bg1"/>
                </a:solidFill>
              </a:rPr>
              <a:t>INNOVATIONS FROM NATURE</a:t>
            </a:r>
            <a:endParaRPr/>
          </a:p>
        </p:txBody>
      </p:sp>
    </p:spTree>
  </p:cSld>
  <p:clrMap bg1="lt1" tx1="dk1" bg2="lt2" tx2="dk2" accent1="accent1" accent2="accent2" accent3="accent3" accent4="accent4" accent5="accent5" accent6="accent6" hlink="hlink" folHlink="folHlink"/>
  <p:sldLayoutIdLst>
    <p:sldLayoutId id="2147483661" r:id="rId1"/>
  </p:sldLayoutIdLst>
  <p:txStyles>
    <p:titleStyle>
      <a:lvl1pPr algn="l" defTabSz="685800">
        <a:lnSpc>
          <a:spcPct val="90000"/>
        </a:lnSpc>
        <a:spcBef>
          <a:spcPts val="0"/>
        </a:spcBef>
        <a:buNone/>
        <a:defRPr sz="3300">
          <a:solidFill>
            <a:srgbClr val="00AEB5"/>
          </a:solidFill>
          <a:latin typeface="Helvetica Neue"/>
          <a:ea typeface="Helvetica Neue"/>
          <a:cs typeface="Helvetica Neue"/>
        </a:defRPr>
      </a:lvl1pPr>
    </p:titleStyle>
    <p:bodyStyle>
      <a:lvl1pPr marL="171450" indent="-171450" algn="l" defTabSz="685800">
        <a:lnSpc>
          <a:spcPct val="90000"/>
        </a:lnSpc>
        <a:spcBef>
          <a:spcPts val="750"/>
        </a:spcBef>
        <a:buFont typeface="Arial"/>
        <a:buChar char="•"/>
        <a:defRPr sz="2100">
          <a:solidFill>
            <a:srgbClr val="3E3D40"/>
          </a:solidFill>
          <a:latin typeface="Helvetica Neue"/>
          <a:ea typeface="Helvetica Neue"/>
          <a:cs typeface="Helvetica Neue"/>
        </a:defRPr>
      </a:lvl1pPr>
      <a:lvl2pPr marL="514350" indent="-171450" algn="l" defTabSz="685800">
        <a:lnSpc>
          <a:spcPct val="90000"/>
        </a:lnSpc>
        <a:spcBef>
          <a:spcPts val="375"/>
        </a:spcBef>
        <a:buFont typeface="Arial"/>
        <a:buChar char="•"/>
        <a:defRPr sz="1800">
          <a:solidFill>
            <a:srgbClr val="3E3D40"/>
          </a:solidFill>
          <a:latin typeface="Helvetica Neue"/>
          <a:ea typeface="Helvetica Neue"/>
          <a:cs typeface="Helvetica Neue"/>
        </a:defRPr>
      </a:lvl2pPr>
      <a:lvl3pPr marL="857250" indent="-171450" algn="l" defTabSz="685800">
        <a:lnSpc>
          <a:spcPct val="90000"/>
        </a:lnSpc>
        <a:spcBef>
          <a:spcPts val="375"/>
        </a:spcBef>
        <a:buFont typeface="Arial"/>
        <a:buChar char="•"/>
        <a:defRPr sz="1500">
          <a:solidFill>
            <a:srgbClr val="3E3D40"/>
          </a:solidFill>
          <a:latin typeface="Helvetica Neue"/>
          <a:ea typeface="Helvetica Neue"/>
          <a:cs typeface="Helvetica Neue"/>
        </a:defRPr>
      </a:lvl3pPr>
      <a:lvl4pPr marL="12001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4pPr>
      <a:lvl5pPr marL="15430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9" name="Grafik 8"/>
          <p:cNvPicPr>
            <a:picLocks noChangeAspect="1"/>
          </p:cNvPicPr>
          <p:nvPr userDrawn="1"/>
        </p:nvPicPr>
        <p:blipFill>
          <a:blip r:embed="rId3"/>
          <a:stretch/>
        </p:blipFill>
        <p:spPr bwMode="auto">
          <a:xfrm>
            <a:off x="4319638" y="4793742"/>
            <a:ext cx="3670797" cy="151200"/>
          </a:xfrm>
          <a:prstGeom prst="rect">
            <a:avLst/>
          </a:prstGeom>
        </p:spPr>
      </p:pic>
      <p:sp>
        <p:nvSpPr>
          <p:cNvPr id="8" name="Rechteck 7"/>
          <p:cNvSpPr/>
          <p:nvPr userDrawn="1"/>
        </p:nvSpPr>
        <p:spPr bwMode="auto">
          <a:xfrm>
            <a:off x="0" y="4795200"/>
            <a:ext cx="4360127" cy="151200"/>
          </a:xfrm>
          <a:prstGeom prst="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Textfeld 7"/>
          <p:cNvSpPr txBox="1">
            <a:spLocks noChangeArrowheads="1"/>
          </p:cNvSpPr>
          <p:nvPr userDrawn="1"/>
        </p:nvSpPr>
        <p:spPr bwMode="auto">
          <a:xfrm>
            <a:off x="661480" y="4946036"/>
            <a:ext cx="2457341" cy="200055"/>
          </a:xfrm>
          <a:prstGeom prst="rect">
            <a:avLst/>
          </a:prstGeom>
          <a:noFill/>
          <a:ln>
            <a:noFill/>
          </a:ln>
        </p:spPr>
        <p:txBody>
          <a:bodyPr>
            <a:spAutoFit/>
          </a:bodyPr>
          <a:lstStyle>
            <a:lvl1pPr>
              <a:defRPr sz="1300">
                <a:solidFill>
                  <a:schemeClr val="tx1"/>
                </a:solidFill>
                <a:latin typeface="Calibri"/>
              </a:defRPr>
            </a:lvl1pPr>
            <a:lvl2pPr marL="742950" indent="-285750">
              <a:defRPr sz="1300">
                <a:solidFill>
                  <a:schemeClr val="tx1"/>
                </a:solidFill>
                <a:latin typeface="Calibri"/>
              </a:defRPr>
            </a:lvl2pPr>
            <a:lvl3pPr marL="1143000" indent="-228600">
              <a:defRPr sz="1300">
                <a:solidFill>
                  <a:schemeClr val="tx1"/>
                </a:solidFill>
                <a:latin typeface="Calibri"/>
              </a:defRPr>
            </a:lvl3pPr>
            <a:lvl4pPr marL="1600200" indent="-228600">
              <a:defRPr sz="1300">
                <a:solidFill>
                  <a:schemeClr val="tx1"/>
                </a:solidFill>
                <a:latin typeface="Calibri"/>
              </a:defRPr>
            </a:lvl4pPr>
            <a:lvl5pPr marL="2057400" indent="-228600">
              <a:defRPr sz="1300">
                <a:solidFill>
                  <a:schemeClr val="tx1"/>
                </a:solidFill>
                <a:latin typeface="Calibri"/>
              </a:defRPr>
            </a:lvl5pPr>
            <a:lvl6pPr marL="2514600" indent="-228600" defTabSz="685800">
              <a:spcBef>
                <a:spcPts val="0"/>
              </a:spcBef>
              <a:spcAft>
                <a:spcPts val="0"/>
              </a:spcAft>
              <a:defRPr sz="1300">
                <a:solidFill>
                  <a:schemeClr val="tx1"/>
                </a:solidFill>
                <a:latin typeface="Calibri"/>
              </a:defRPr>
            </a:lvl6pPr>
            <a:lvl7pPr marL="2971800" indent="-228600" defTabSz="685800">
              <a:spcBef>
                <a:spcPts val="0"/>
              </a:spcBef>
              <a:spcAft>
                <a:spcPts val="0"/>
              </a:spcAft>
              <a:defRPr sz="1300">
                <a:solidFill>
                  <a:schemeClr val="tx1"/>
                </a:solidFill>
                <a:latin typeface="Calibri"/>
              </a:defRPr>
            </a:lvl7pPr>
            <a:lvl8pPr marL="3429000" indent="-228600" defTabSz="685800">
              <a:spcBef>
                <a:spcPts val="0"/>
              </a:spcBef>
              <a:spcAft>
                <a:spcPts val="0"/>
              </a:spcAft>
              <a:defRPr sz="1300">
                <a:solidFill>
                  <a:schemeClr val="tx1"/>
                </a:solidFill>
                <a:latin typeface="Calibri"/>
              </a:defRPr>
            </a:lvl8pPr>
            <a:lvl9pPr marL="3886200" indent="-228600" defTabSz="685800">
              <a:spcBef>
                <a:spcPts val="0"/>
              </a:spcBef>
              <a:spcAft>
                <a:spcPts val="0"/>
              </a:spcAft>
              <a:defRPr sz="1300">
                <a:solidFill>
                  <a:schemeClr val="tx1"/>
                </a:solidFill>
                <a:latin typeface="Calibri"/>
              </a:defRPr>
            </a:lvl9pPr>
          </a:lstStyle>
          <a:p>
            <a:pPr>
              <a:defRPr/>
            </a:pPr>
            <a:fld id="{927141CD-1DBD-7F4A-9F70-78EA2CAFC4ED}" type="slidenum">
              <a:rPr lang="de-DE" sz="700">
                <a:solidFill>
                  <a:srgbClr val="3E3D40"/>
                </a:solidFill>
                <a:latin typeface="Arial"/>
                <a:ea typeface="Helvetica Neue"/>
                <a:cs typeface="Helvetica Neue"/>
              </a:rPr>
              <a:t>‹Nr.›</a:t>
            </a:fld>
            <a:endParaRPr lang="de-DE" sz="700">
              <a:solidFill>
                <a:srgbClr val="3E3D40"/>
              </a:solidFill>
              <a:latin typeface="Arial"/>
              <a:ea typeface="Helvetica Neue"/>
              <a:cs typeface="Helvetica Neue"/>
            </a:endParaRPr>
          </a:p>
        </p:txBody>
      </p:sp>
      <p:pic>
        <p:nvPicPr>
          <p:cNvPr id="12" name="Grafik 11"/>
          <p:cNvPicPr>
            <a:picLocks noChangeAspect="1"/>
          </p:cNvPicPr>
          <p:nvPr userDrawn="1"/>
        </p:nvPicPr>
        <p:blipFill>
          <a:blip r:embed="rId4"/>
          <a:stretch/>
        </p:blipFill>
        <p:spPr bwMode="auto">
          <a:xfrm>
            <a:off x="8097045" y="4460329"/>
            <a:ext cx="716216" cy="468485"/>
          </a:xfrm>
          <a:prstGeom prst="rect">
            <a:avLst/>
          </a:prstGeom>
        </p:spPr>
      </p:pic>
      <p:sp>
        <p:nvSpPr>
          <p:cNvPr id="17" name="Textfeld 16"/>
          <p:cNvSpPr txBox="1"/>
          <p:nvPr userDrawn="1"/>
        </p:nvSpPr>
        <p:spPr bwMode="auto">
          <a:xfrm>
            <a:off x="661480" y="4768472"/>
            <a:ext cx="3698647" cy="215444"/>
          </a:xfrm>
          <a:prstGeom prst="rect">
            <a:avLst/>
          </a:prstGeom>
          <a:noFill/>
        </p:spPr>
        <p:txBody>
          <a:bodyPr wrap="square" rtlCol="0">
            <a:spAutoFit/>
          </a:bodyPr>
          <a:lstStyle/>
          <a:p>
            <a:pPr>
              <a:defRPr/>
            </a:pPr>
            <a:r>
              <a:rPr lang="en-GB" sz="800">
                <a:solidFill>
                  <a:schemeClr val="bg1"/>
                </a:solidFill>
              </a:rPr>
              <a:t>AUSTRIAN CENTRE OF INDUSTRIAL BIOTECHNOLOGY</a:t>
            </a:r>
            <a:endParaRPr/>
          </a:p>
        </p:txBody>
      </p:sp>
      <p:sp>
        <p:nvSpPr>
          <p:cNvPr id="11" name="Textfeld 10"/>
          <p:cNvSpPr txBox="1"/>
          <p:nvPr userDrawn="1"/>
        </p:nvSpPr>
        <p:spPr bwMode="auto">
          <a:xfrm>
            <a:off x="6083576" y="4763078"/>
            <a:ext cx="1906859" cy="215444"/>
          </a:xfrm>
          <a:prstGeom prst="rect">
            <a:avLst/>
          </a:prstGeom>
          <a:noFill/>
        </p:spPr>
        <p:txBody>
          <a:bodyPr wrap="square" rtlCol="0">
            <a:spAutoFit/>
          </a:bodyPr>
          <a:lstStyle/>
          <a:p>
            <a:pPr>
              <a:defRPr/>
            </a:pPr>
            <a:r>
              <a:rPr lang="en-GB" sz="800">
                <a:solidFill>
                  <a:schemeClr val="bg1"/>
                </a:solidFill>
              </a:rPr>
              <a:t>INNOVATIONS FROM NATURE</a:t>
            </a:r>
            <a:endParaRPr/>
          </a:p>
        </p:txBody>
      </p:sp>
      <p:sp>
        <p:nvSpPr>
          <p:cNvPr id="13" name="Abgerundetes Rechteck 12"/>
          <p:cNvSpPr/>
          <p:nvPr userDrawn="1"/>
        </p:nvSpPr>
        <p:spPr bwMode="auto">
          <a:xfrm>
            <a:off x="1042869" y="954026"/>
            <a:ext cx="7035592" cy="2313830"/>
          </a:xfrm>
          <a:prstGeom prst="roundRect">
            <a:avLst>
              <a:gd name="adj" fmla="val 16667"/>
            </a:avLst>
          </a:prstGeom>
          <a:solidFill>
            <a:schemeClr val="bg1"/>
          </a:solidFill>
          <a:ln w="9525">
            <a:solidFill>
              <a:srgbClr val="00AEB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pic>
        <p:nvPicPr>
          <p:cNvPr id="14" name="Grafik 13"/>
          <p:cNvPicPr>
            <a:picLocks noChangeAspect="1"/>
          </p:cNvPicPr>
          <p:nvPr userDrawn="1"/>
        </p:nvPicPr>
        <p:blipFill>
          <a:blip r:embed="rId5"/>
          <a:stretch/>
        </p:blipFill>
        <p:spPr bwMode="auto">
          <a:xfrm>
            <a:off x="7384923" y="2694281"/>
            <a:ext cx="1065600" cy="1065600"/>
          </a:xfrm>
          <a:prstGeom prst="rect">
            <a:avLst/>
          </a:prstGeom>
        </p:spPr>
      </p:pic>
      <p:pic>
        <p:nvPicPr>
          <p:cNvPr id="15" name="Grafik 14"/>
          <p:cNvPicPr>
            <a:picLocks noChangeAspect="1"/>
          </p:cNvPicPr>
          <p:nvPr userDrawn="1"/>
        </p:nvPicPr>
        <p:blipFill>
          <a:blip r:embed="rId5"/>
          <a:stretch/>
        </p:blipFill>
        <p:spPr bwMode="auto">
          <a:xfrm rot="10800000">
            <a:off x="716147" y="460804"/>
            <a:ext cx="1065600" cy="1065600"/>
          </a:xfrm>
          <a:prstGeom prst="rect">
            <a:avLst/>
          </a:prstGeom>
        </p:spPr>
      </p:pic>
    </p:spTree>
  </p:cSld>
  <p:clrMap bg1="lt1" tx1="dk1" bg2="lt2" tx2="dk2" accent1="accent1" accent2="accent2" accent3="accent3" accent4="accent4" accent5="accent5" accent6="accent6" hlink="hlink" folHlink="folHlink"/>
  <p:sldLayoutIdLst>
    <p:sldLayoutId id="2147483663" r:id="rId1"/>
  </p:sldLayoutIdLst>
  <p:txStyles>
    <p:titleStyle>
      <a:lvl1pPr algn="l" defTabSz="685800">
        <a:lnSpc>
          <a:spcPct val="90000"/>
        </a:lnSpc>
        <a:spcBef>
          <a:spcPts val="0"/>
        </a:spcBef>
        <a:buNone/>
        <a:defRPr sz="3300">
          <a:solidFill>
            <a:srgbClr val="00AEB5"/>
          </a:solidFill>
          <a:latin typeface="Helvetica Neue"/>
          <a:ea typeface="Helvetica Neue"/>
          <a:cs typeface="Helvetica Neue"/>
        </a:defRPr>
      </a:lvl1pPr>
    </p:titleStyle>
    <p:bodyStyle>
      <a:lvl1pPr marL="171450" indent="-171450" algn="l" defTabSz="685800">
        <a:lnSpc>
          <a:spcPct val="90000"/>
        </a:lnSpc>
        <a:spcBef>
          <a:spcPts val="750"/>
        </a:spcBef>
        <a:buFont typeface="Arial"/>
        <a:buChar char="•"/>
        <a:defRPr sz="2100">
          <a:solidFill>
            <a:srgbClr val="3E3D40"/>
          </a:solidFill>
          <a:latin typeface="Helvetica Neue"/>
          <a:ea typeface="Helvetica Neue"/>
          <a:cs typeface="Helvetica Neue"/>
        </a:defRPr>
      </a:lvl1pPr>
      <a:lvl2pPr marL="514350" indent="-171450" algn="l" defTabSz="685800">
        <a:lnSpc>
          <a:spcPct val="90000"/>
        </a:lnSpc>
        <a:spcBef>
          <a:spcPts val="375"/>
        </a:spcBef>
        <a:buFont typeface="Arial"/>
        <a:buChar char="•"/>
        <a:defRPr sz="1800">
          <a:solidFill>
            <a:srgbClr val="3E3D40"/>
          </a:solidFill>
          <a:latin typeface="Helvetica Neue"/>
          <a:ea typeface="Helvetica Neue"/>
          <a:cs typeface="Helvetica Neue"/>
        </a:defRPr>
      </a:lvl2pPr>
      <a:lvl3pPr marL="857250" indent="-171450" algn="l" defTabSz="685800">
        <a:lnSpc>
          <a:spcPct val="90000"/>
        </a:lnSpc>
        <a:spcBef>
          <a:spcPts val="375"/>
        </a:spcBef>
        <a:buFont typeface="Arial"/>
        <a:buChar char="•"/>
        <a:defRPr sz="1500">
          <a:solidFill>
            <a:srgbClr val="3E3D40"/>
          </a:solidFill>
          <a:latin typeface="Helvetica Neue"/>
          <a:ea typeface="Helvetica Neue"/>
          <a:cs typeface="Helvetica Neue"/>
        </a:defRPr>
      </a:lvl3pPr>
      <a:lvl4pPr marL="12001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4pPr>
      <a:lvl5pPr marL="15430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7" name="Grafik 6" descr="Ein Bild, das Essen enthält.&#10;&#10;Automatisch generierte Beschreibung"/>
          <p:cNvPicPr>
            <a:picLocks noChangeAspect="1"/>
          </p:cNvPicPr>
          <p:nvPr userDrawn="1"/>
        </p:nvPicPr>
        <p:blipFill>
          <a:blip r:embed="rId6"/>
          <a:srcRect t="3122" b="6878"/>
          <a:stretch/>
        </p:blipFill>
        <p:spPr bwMode="auto">
          <a:xfrm rot="10800000">
            <a:off x="0" y="-3"/>
            <a:ext cx="9144000" cy="5143502"/>
          </a:xfrm>
          <a:prstGeom prst="rect">
            <a:avLst/>
          </a:prstGeom>
        </p:spPr>
      </p:pic>
      <p:sp>
        <p:nvSpPr>
          <p:cNvPr id="3" name="Oval 2"/>
          <p:cNvSpPr/>
          <p:nvPr userDrawn="1"/>
        </p:nvSpPr>
        <p:spPr bwMode="auto">
          <a:xfrm>
            <a:off x="3371429" y="1371178"/>
            <a:ext cx="2401142" cy="2401142"/>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pic>
        <p:nvPicPr>
          <p:cNvPr id="8" name="Grafik 7"/>
          <p:cNvPicPr>
            <a:picLocks noChangeAspect="1"/>
          </p:cNvPicPr>
          <p:nvPr userDrawn="1"/>
        </p:nvPicPr>
        <p:blipFill>
          <a:blip r:embed="rId7"/>
          <a:stretch/>
        </p:blipFill>
        <p:spPr bwMode="auto">
          <a:xfrm>
            <a:off x="3891775" y="1365602"/>
            <a:ext cx="1962615" cy="1283769"/>
          </a:xfrm>
          <a:prstGeom prst="rect">
            <a:avLst/>
          </a:prstGeom>
        </p:spPr>
      </p:pic>
    </p:spTree>
  </p:cSld>
  <p:clrMap bg1="lt1" tx1="dk1" bg2="lt2" tx2="dk2" accent1="accent1" accent2="accent2" accent3="accent3" accent4="accent4" accent5="accent5" accent6="accent6" hlink="hlink" folHlink="folHlink"/>
  <p:sldLayoutIdLst>
    <p:sldLayoutId id="2147483665" r:id="rId1"/>
    <p:sldLayoutId id="2147483666" r:id="rId2"/>
    <p:sldLayoutId id="2147483667" r:id="rId3"/>
    <p:sldLayoutId id="2147483668" r:id="rId4"/>
  </p:sldLayoutIdLst>
  <p:txStyles>
    <p:titleStyle>
      <a:lvl1pPr algn="l" defTabSz="914400">
        <a:lnSpc>
          <a:spcPct val="90000"/>
        </a:lnSpc>
        <a:spcBef>
          <a:spcPts val="0"/>
        </a:spcBef>
        <a:buNone/>
        <a:defRPr sz="4400">
          <a:solidFill>
            <a:schemeClr val="tx1"/>
          </a:solidFill>
          <a:latin typeface="+mj-lt"/>
          <a:ea typeface="+mj-ea"/>
          <a:cs typeface="+mj-cs"/>
        </a:defRPr>
      </a:lvl1pPr>
    </p:titleStyle>
    <p:body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p:bodyStyle>
    <p:otherStyle>
      <a:defPPr>
        <a:defRPr lang="de-DE"/>
      </a:defPPr>
      <a:lvl1pPr marL="0" algn="l" defTabSz="914400">
        <a:defRPr sz="1800">
          <a:solidFill>
            <a:schemeClr val="tx1"/>
          </a:solidFill>
          <a:latin typeface="+mn-lt"/>
          <a:ea typeface="+mn-ea"/>
          <a:cs typeface="+mn-cs"/>
        </a:defRPr>
      </a:lvl1pPr>
      <a:lvl2pPr marL="457200" algn="l" defTabSz="914400">
        <a:defRPr sz="1800">
          <a:solidFill>
            <a:schemeClr val="tx1"/>
          </a:solidFill>
          <a:latin typeface="+mn-lt"/>
          <a:ea typeface="+mn-ea"/>
          <a:cs typeface="+mn-cs"/>
        </a:defRPr>
      </a:lvl2pPr>
      <a:lvl3pPr marL="914400" algn="l" defTabSz="914400">
        <a:defRPr sz="1800">
          <a:solidFill>
            <a:schemeClr val="tx1"/>
          </a:solidFill>
          <a:latin typeface="+mn-lt"/>
          <a:ea typeface="+mn-ea"/>
          <a:cs typeface="+mn-cs"/>
        </a:defRPr>
      </a:lvl3pPr>
      <a:lvl4pPr marL="1371600" algn="l" defTabSz="914400">
        <a:defRPr sz="1800">
          <a:solidFill>
            <a:schemeClr val="tx1"/>
          </a:solidFill>
          <a:latin typeface="+mn-lt"/>
          <a:ea typeface="+mn-ea"/>
          <a:cs typeface="+mn-cs"/>
        </a:defRPr>
      </a:lvl4pPr>
      <a:lvl5pPr marL="1828800" algn="l" defTabSz="914400">
        <a:defRPr sz="1800">
          <a:solidFill>
            <a:schemeClr val="tx1"/>
          </a:solidFill>
          <a:latin typeface="+mn-lt"/>
          <a:ea typeface="+mn-ea"/>
          <a:cs typeface="+mn-cs"/>
        </a:defRPr>
      </a:lvl5pPr>
      <a:lvl6pPr marL="2286000" algn="l" defTabSz="914400">
        <a:defRPr sz="1800">
          <a:solidFill>
            <a:schemeClr val="tx1"/>
          </a:solidFill>
          <a:latin typeface="+mn-lt"/>
          <a:ea typeface="+mn-ea"/>
          <a:cs typeface="+mn-cs"/>
        </a:defRPr>
      </a:lvl6pPr>
      <a:lvl7pPr marL="2743200" algn="l" defTabSz="914400">
        <a:defRPr sz="1800">
          <a:solidFill>
            <a:schemeClr val="tx1"/>
          </a:solidFill>
          <a:latin typeface="+mn-lt"/>
          <a:ea typeface="+mn-ea"/>
          <a:cs typeface="+mn-cs"/>
        </a:defRPr>
      </a:lvl7pPr>
      <a:lvl8pPr marL="3200400" algn="l" defTabSz="914400">
        <a:defRPr sz="1800">
          <a:solidFill>
            <a:schemeClr val="tx1"/>
          </a:solidFill>
          <a:latin typeface="+mn-lt"/>
          <a:ea typeface="+mn-ea"/>
          <a:cs typeface="+mn-cs"/>
        </a:defRPr>
      </a:lvl8pPr>
      <a:lvl9pPr marL="3657600" algn="l" defTabSz="914400">
        <a:defRPr sz="18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9" name="Grafik 8" descr="Ein Bild, das Decke, drinnen, Person, Boden enthält.&#10;&#10;Automatisch generierte Beschreibung"/>
          <p:cNvPicPr>
            <a:picLocks noChangeAspect="1"/>
          </p:cNvPicPr>
          <p:nvPr userDrawn="1"/>
        </p:nvPicPr>
        <p:blipFill>
          <a:blip r:embed="rId3"/>
          <a:srcRect t="4376" r="9587"/>
          <a:stretch/>
        </p:blipFill>
        <p:spPr bwMode="auto">
          <a:xfrm>
            <a:off x="0" y="0"/>
            <a:ext cx="9144000" cy="5143500"/>
          </a:xfrm>
          <a:prstGeom prst="rect">
            <a:avLst/>
          </a:prstGeom>
        </p:spPr>
      </p:pic>
      <p:sp>
        <p:nvSpPr>
          <p:cNvPr id="15" name="Rechteck 14"/>
          <p:cNvSpPr/>
          <p:nvPr userDrawn="1"/>
        </p:nvSpPr>
        <p:spPr bwMode="auto">
          <a:xfrm>
            <a:off x="5312546" y="0"/>
            <a:ext cx="2562020" cy="5150327"/>
          </a:xfrm>
          <a:prstGeom prst="rect">
            <a:avLst/>
          </a:prstGeom>
          <a:solidFill>
            <a:schemeClr val="bg1">
              <a:alpha val="88852"/>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pic>
        <p:nvPicPr>
          <p:cNvPr id="21" name="Grafik 20"/>
          <p:cNvPicPr>
            <a:picLocks noChangeAspect="1"/>
          </p:cNvPicPr>
          <p:nvPr userDrawn="1"/>
        </p:nvPicPr>
        <p:blipFill>
          <a:blip r:embed="rId4"/>
          <a:stretch/>
        </p:blipFill>
        <p:spPr bwMode="auto">
          <a:xfrm>
            <a:off x="4319638" y="4793742"/>
            <a:ext cx="3670797" cy="151200"/>
          </a:xfrm>
          <a:prstGeom prst="rect">
            <a:avLst/>
          </a:prstGeom>
        </p:spPr>
      </p:pic>
      <p:sp>
        <p:nvSpPr>
          <p:cNvPr id="8" name="Rechteck 7"/>
          <p:cNvSpPr/>
          <p:nvPr userDrawn="1"/>
        </p:nvSpPr>
        <p:spPr bwMode="auto">
          <a:xfrm>
            <a:off x="0" y="4795200"/>
            <a:ext cx="4360127" cy="151200"/>
          </a:xfrm>
          <a:prstGeom prst="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Textfeld 7"/>
          <p:cNvSpPr txBox="1">
            <a:spLocks noChangeArrowheads="1"/>
          </p:cNvSpPr>
          <p:nvPr userDrawn="1"/>
        </p:nvSpPr>
        <p:spPr bwMode="auto">
          <a:xfrm>
            <a:off x="661480" y="4946036"/>
            <a:ext cx="2457341" cy="200055"/>
          </a:xfrm>
          <a:prstGeom prst="rect">
            <a:avLst/>
          </a:prstGeom>
          <a:noFill/>
          <a:ln>
            <a:noFill/>
          </a:ln>
        </p:spPr>
        <p:txBody>
          <a:bodyPr>
            <a:spAutoFit/>
          </a:bodyPr>
          <a:lstStyle>
            <a:lvl1pPr>
              <a:defRPr sz="1300">
                <a:solidFill>
                  <a:schemeClr val="tx1"/>
                </a:solidFill>
                <a:latin typeface="Calibri"/>
              </a:defRPr>
            </a:lvl1pPr>
            <a:lvl2pPr marL="742950" indent="-285750">
              <a:defRPr sz="1300">
                <a:solidFill>
                  <a:schemeClr val="tx1"/>
                </a:solidFill>
                <a:latin typeface="Calibri"/>
              </a:defRPr>
            </a:lvl2pPr>
            <a:lvl3pPr marL="1143000" indent="-228600">
              <a:defRPr sz="1300">
                <a:solidFill>
                  <a:schemeClr val="tx1"/>
                </a:solidFill>
                <a:latin typeface="Calibri"/>
              </a:defRPr>
            </a:lvl3pPr>
            <a:lvl4pPr marL="1600200" indent="-228600">
              <a:defRPr sz="1300">
                <a:solidFill>
                  <a:schemeClr val="tx1"/>
                </a:solidFill>
                <a:latin typeface="Calibri"/>
              </a:defRPr>
            </a:lvl4pPr>
            <a:lvl5pPr marL="2057400" indent="-228600">
              <a:defRPr sz="1300">
                <a:solidFill>
                  <a:schemeClr val="tx1"/>
                </a:solidFill>
                <a:latin typeface="Calibri"/>
              </a:defRPr>
            </a:lvl5pPr>
            <a:lvl6pPr marL="2514600" indent="-228600" defTabSz="685800">
              <a:spcBef>
                <a:spcPts val="0"/>
              </a:spcBef>
              <a:spcAft>
                <a:spcPts val="0"/>
              </a:spcAft>
              <a:defRPr sz="1300">
                <a:solidFill>
                  <a:schemeClr val="tx1"/>
                </a:solidFill>
                <a:latin typeface="Calibri"/>
              </a:defRPr>
            </a:lvl6pPr>
            <a:lvl7pPr marL="2971800" indent="-228600" defTabSz="685800">
              <a:spcBef>
                <a:spcPts val="0"/>
              </a:spcBef>
              <a:spcAft>
                <a:spcPts val="0"/>
              </a:spcAft>
              <a:defRPr sz="1300">
                <a:solidFill>
                  <a:schemeClr val="tx1"/>
                </a:solidFill>
                <a:latin typeface="Calibri"/>
              </a:defRPr>
            </a:lvl7pPr>
            <a:lvl8pPr marL="3429000" indent="-228600" defTabSz="685800">
              <a:spcBef>
                <a:spcPts val="0"/>
              </a:spcBef>
              <a:spcAft>
                <a:spcPts val="0"/>
              </a:spcAft>
              <a:defRPr sz="1300">
                <a:solidFill>
                  <a:schemeClr val="tx1"/>
                </a:solidFill>
                <a:latin typeface="Calibri"/>
              </a:defRPr>
            </a:lvl8pPr>
            <a:lvl9pPr marL="3886200" indent="-228600" defTabSz="685800">
              <a:spcBef>
                <a:spcPts val="0"/>
              </a:spcBef>
              <a:spcAft>
                <a:spcPts val="0"/>
              </a:spcAft>
              <a:defRPr sz="1300">
                <a:solidFill>
                  <a:schemeClr val="tx1"/>
                </a:solidFill>
                <a:latin typeface="Calibri"/>
              </a:defRPr>
            </a:lvl9pPr>
          </a:lstStyle>
          <a:p>
            <a:pPr>
              <a:defRPr/>
            </a:pPr>
            <a:fld id="{927141CD-1DBD-7F4A-9F70-78EA2CAFC4ED}" type="slidenum">
              <a:rPr lang="de-DE" sz="700">
                <a:solidFill>
                  <a:srgbClr val="3E3D40"/>
                </a:solidFill>
                <a:latin typeface="Arial"/>
                <a:ea typeface="Helvetica Neue"/>
                <a:cs typeface="Helvetica Neue"/>
              </a:rPr>
              <a:t>‹Nr.›</a:t>
            </a:fld>
            <a:endParaRPr lang="de-DE" sz="700">
              <a:solidFill>
                <a:srgbClr val="3E3D40"/>
              </a:solidFill>
              <a:latin typeface="Arial"/>
              <a:ea typeface="Helvetica Neue"/>
              <a:cs typeface="Helvetica Neue"/>
            </a:endParaRPr>
          </a:p>
        </p:txBody>
      </p:sp>
      <p:sp>
        <p:nvSpPr>
          <p:cNvPr id="6" name="Textfeld 5"/>
          <p:cNvSpPr txBox="1"/>
          <p:nvPr userDrawn="1"/>
        </p:nvSpPr>
        <p:spPr bwMode="auto">
          <a:xfrm>
            <a:off x="6083576" y="4763078"/>
            <a:ext cx="1906859" cy="215444"/>
          </a:xfrm>
          <a:prstGeom prst="rect">
            <a:avLst/>
          </a:prstGeom>
          <a:noFill/>
        </p:spPr>
        <p:txBody>
          <a:bodyPr wrap="square" rtlCol="0">
            <a:spAutoFit/>
          </a:bodyPr>
          <a:lstStyle/>
          <a:p>
            <a:pPr>
              <a:defRPr/>
            </a:pPr>
            <a:r>
              <a:rPr lang="en-GB" sz="800">
                <a:solidFill>
                  <a:schemeClr val="bg1"/>
                </a:solidFill>
              </a:rPr>
              <a:t>INNOVATIONS FROM NATURE</a:t>
            </a:r>
            <a:endParaRPr/>
          </a:p>
        </p:txBody>
      </p:sp>
      <p:sp>
        <p:nvSpPr>
          <p:cNvPr id="17" name="Textfeld 16"/>
          <p:cNvSpPr txBox="1"/>
          <p:nvPr userDrawn="1"/>
        </p:nvSpPr>
        <p:spPr bwMode="auto">
          <a:xfrm>
            <a:off x="661480" y="4768472"/>
            <a:ext cx="3698647" cy="215444"/>
          </a:xfrm>
          <a:prstGeom prst="rect">
            <a:avLst/>
          </a:prstGeom>
          <a:noFill/>
        </p:spPr>
        <p:txBody>
          <a:bodyPr wrap="square" rtlCol="0">
            <a:spAutoFit/>
          </a:bodyPr>
          <a:lstStyle/>
          <a:p>
            <a:pPr>
              <a:defRPr/>
            </a:pPr>
            <a:r>
              <a:rPr lang="en-GB" sz="800">
                <a:solidFill>
                  <a:schemeClr val="bg1"/>
                </a:solidFill>
              </a:rPr>
              <a:t>AUSTRIAN CENTRE OF INDUSTRIAL BIOTECHNOLOGY</a:t>
            </a:r>
            <a:endParaRPr/>
          </a:p>
        </p:txBody>
      </p:sp>
      <p:sp>
        <p:nvSpPr>
          <p:cNvPr id="13" name="Rechteck 12"/>
          <p:cNvSpPr/>
          <p:nvPr userDrawn="1"/>
        </p:nvSpPr>
        <p:spPr bwMode="auto">
          <a:xfrm>
            <a:off x="5809854" y="2135788"/>
            <a:ext cx="5212566" cy="1438855"/>
          </a:xfrm>
          <a:prstGeom prst="rect">
            <a:avLst/>
          </a:prstGeom>
        </p:spPr>
        <p:txBody>
          <a:bodyPr wrap="square">
            <a:spAutoFit/>
          </a:bodyPr>
          <a:lstStyle/>
          <a:p>
            <a:pPr>
              <a:lnSpc>
                <a:spcPts val="2080"/>
              </a:lnSpc>
              <a:defRPr/>
            </a:pPr>
            <a:r>
              <a:rPr lang="en-GB">
                <a:solidFill>
                  <a:srgbClr val="4D4D4C"/>
                </a:solidFill>
                <a:latin typeface="Helvetica"/>
                <a:ea typeface="ＭＳ Ｐゴシック"/>
                <a:cs typeface="Helvetica"/>
              </a:rPr>
              <a:t>European</a:t>
            </a:r>
            <a:endParaRPr/>
          </a:p>
          <a:p>
            <a:pPr>
              <a:lnSpc>
                <a:spcPts val="2080"/>
              </a:lnSpc>
              <a:defRPr/>
            </a:pPr>
            <a:r>
              <a:rPr lang="en-GB">
                <a:solidFill>
                  <a:srgbClr val="4D4D4C"/>
                </a:solidFill>
                <a:latin typeface="Helvetica"/>
                <a:ea typeface="ＭＳ Ｐゴシック"/>
                <a:cs typeface="Helvetica"/>
              </a:rPr>
              <a:t>Summit</a:t>
            </a:r>
            <a:endParaRPr/>
          </a:p>
          <a:p>
            <a:pPr>
              <a:lnSpc>
                <a:spcPts val="2080"/>
              </a:lnSpc>
              <a:defRPr/>
            </a:pPr>
            <a:r>
              <a:rPr lang="en-GB">
                <a:solidFill>
                  <a:srgbClr val="4D4D4C"/>
                </a:solidFill>
                <a:latin typeface="Helvetica"/>
                <a:ea typeface="ＭＳ Ｐゴシック"/>
                <a:cs typeface="Helvetica"/>
              </a:rPr>
              <a:t>of Industrial</a:t>
            </a:r>
            <a:endParaRPr/>
          </a:p>
          <a:p>
            <a:pPr>
              <a:lnSpc>
                <a:spcPts val="2080"/>
              </a:lnSpc>
              <a:defRPr/>
            </a:pPr>
            <a:r>
              <a:rPr lang="en-GB">
                <a:solidFill>
                  <a:srgbClr val="4D4D4C"/>
                </a:solidFill>
                <a:latin typeface="Helvetica"/>
                <a:ea typeface="ＭＳ Ｐゴシック"/>
                <a:cs typeface="Helvetica"/>
              </a:rPr>
              <a:t>Biotechnology</a:t>
            </a:r>
            <a:endParaRPr/>
          </a:p>
          <a:p>
            <a:pPr>
              <a:lnSpc>
                <a:spcPts val="2080"/>
              </a:lnSpc>
              <a:defRPr/>
            </a:pPr>
            <a:endParaRPr lang="en-GB">
              <a:solidFill>
                <a:srgbClr val="4D4D4C"/>
              </a:solidFill>
              <a:latin typeface="Helvetica"/>
              <a:ea typeface="ＭＳ Ｐゴシック"/>
              <a:cs typeface="Helvetica"/>
            </a:endParaRPr>
          </a:p>
        </p:txBody>
      </p:sp>
      <p:pic>
        <p:nvPicPr>
          <p:cNvPr id="16" name="Grafik 15"/>
          <p:cNvPicPr>
            <a:picLocks noChangeAspect="1"/>
          </p:cNvPicPr>
          <p:nvPr userDrawn="1"/>
        </p:nvPicPr>
        <p:blipFill>
          <a:blip r:embed="rId5"/>
          <a:stretch/>
        </p:blipFill>
        <p:spPr bwMode="auto">
          <a:xfrm>
            <a:off x="5848350" y="640388"/>
            <a:ext cx="1474284" cy="1234467"/>
          </a:xfrm>
          <a:prstGeom prst="rect">
            <a:avLst/>
          </a:prstGeom>
        </p:spPr>
      </p:pic>
      <p:pic>
        <p:nvPicPr>
          <p:cNvPr id="18" name="Grafik 17"/>
          <p:cNvPicPr>
            <a:picLocks noChangeAspect="1"/>
          </p:cNvPicPr>
          <p:nvPr userDrawn="1"/>
        </p:nvPicPr>
        <p:blipFill>
          <a:blip r:embed="rId6"/>
          <a:stretch/>
        </p:blipFill>
        <p:spPr bwMode="auto">
          <a:xfrm>
            <a:off x="8097045" y="4474969"/>
            <a:ext cx="716216" cy="469973"/>
          </a:xfrm>
          <a:prstGeom prst="rect">
            <a:avLst/>
          </a:prstGeom>
        </p:spPr>
      </p:pic>
    </p:spTree>
  </p:cSld>
  <p:clrMap bg1="lt1" tx1="dk1" bg2="lt2" tx2="dk2" accent1="accent1" accent2="accent2" accent3="accent3" accent4="accent4" accent5="accent5" accent6="accent6" hlink="hlink" folHlink="folHlink"/>
  <p:sldLayoutIdLst>
    <p:sldLayoutId id="2147483670" r:id="rId1"/>
  </p:sldLayoutIdLst>
  <p:txStyles>
    <p:titleStyle>
      <a:lvl1pPr algn="l" defTabSz="685800">
        <a:lnSpc>
          <a:spcPct val="90000"/>
        </a:lnSpc>
        <a:spcBef>
          <a:spcPts val="0"/>
        </a:spcBef>
        <a:buNone/>
        <a:defRPr sz="3300">
          <a:solidFill>
            <a:srgbClr val="00AEB5"/>
          </a:solidFill>
          <a:latin typeface="Helvetica Neue"/>
          <a:ea typeface="Helvetica Neue"/>
          <a:cs typeface="Helvetica Neue"/>
        </a:defRPr>
      </a:lvl1pPr>
    </p:titleStyle>
    <p:bodyStyle>
      <a:lvl1pPr marL="171450" indent="-171450" algn="l" defTabSz="685800">
        <a:lnSpc>
          <a:spcPct val="90000"/>
        </a:lnSpc>
        <a:spcBef>
          <a:spcPts val="750"/>
        </a:spcBef>
        <a:buFont typeface="Arial"/>
        <a:buChar char="•"/>
        <a:defRPr sz="2100">
          <a:solidFill>
            <a:srgbClr val="3E3D40"/>
          </a:solidFill>
          <a:latin typeface="Helvetica Neue"/>
          <a:ea typeface="Helvetica Neue"/>
          <a:cs typeface="Helvetica Neue"/>
        </a:defRPr>
      </a:lvl1pPr>
      <a:lvl2pPr marL="514350" indent="-171450" algn="l" defTabSz="685800">
        <a:lnSpc>
          <a:spcPct val="90000"/>
        </a:lnSpc>
        <a:spcBef>
          <a:spcPts val="375"/>
        </a:spcBef>
        <a:buFont typeface="Arial"/>
        <a:buChar char="•"/>
        <a:defRPr sz="1800">
          <a:solidFill>
            <a:srgbClr val="3E3D40"/>
          </a:solidFill>
          <a:latin typeface="Helvetica Neue"/>
          <a:ea typeface="Helvetica Neue"/>
          <a:cs typeface="Helvetica Neue"/>
        </a:defRPr>
      </a:lvl2pPr>
      <a:lvl3pPr marL="857250" indent="-171450" algn="l" defTabSz="685800">
        <a:lnSpc>
          <a:spcPct val="90000"/>
        </a:lnSpc>
        <a:spcBef>
          <a:spcPts val="375"/>
        </a:spcBef>
        <a:buFont typeface="Arial"/>
        <a:buChar char="•"/>
        <a:defRPr sz="1500">
          <a:solidFill>
            <a:srgbClr val="3E3D40"/>
          </a:solidFill>
          <a:latin typeface="Helvetica Neue"/>
          <a:ea typeface="Helvetica Neue"/>
          <a:cs typeface="Helvetica Neue"/>
        </a:defRPr>
      </a:lvl3pPr>
      <a:lvl4pPr marL="12001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4pPr>
      <a:lvl5pPr marL="15430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bwMode="auto">
        <a:xfrm>
          <a:off x="0" y="0"/>
          <a:ext cx="0" cy="0"/>
          <a:chOff x="0" y="0"/>
          <a:chExt cx="0" cy="0"/>
        </a:xfrm>
      </p:grpSpPr>
      <p:pic>
        <p:nvPicPr>
          <p:cNvPr id="2" name="Grafik 1" descr="Ein Bild, das Cartoon, Screenshot, Anime enthält.&#10;&#10;Automatisch generierte Beschreibung"/>
          <p:cNvPicPr>
            <a:picLocks noChangeAspect="1"/>
          </p:cNvPicPr>
          <p:nvPr userDrawn="1"/>
        </p:nvPicPr>
        <p:blipFill>
          <a:blip r:embed="rId3"/>
          <a:stretch/>
        </p:blipFill>
        <p:spPr bwMode="auto">
          <a:xfrm>
            <a:off x="-171637" y="-1"/>
            <a:ext cx="12619649" cy="5143499"/>
          </a:xfrm>
          <a:prstGeom prst="rect">
            <a:avLst/>
          </a:prstGeom>
        </p:spPr>
      </p:pic>
      <p:sp>
        <p:nvSpPr>
          <p:cNvPr id="16" name="Rechteck 15"/>
          <p:cNvSpPr/>
          <p:nvPr userDrawn="1"/>
        </p:nvSpPr>
        <p:spPr bwMode="auto">
          <a:xfrm>
            <a:off x="1564647" y="0"/>
            <a:ext cx="2562020" cy="5143500"/>
          </a:xfrm>
          <a:prstGeom prst="rect">
            <a:avLst/>
          </a:prstGeom>
          <a:solidFill>
            <a:schemeClr val="bg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pic>
        <p:nvPicPr>
          <p:cNvPr id="21" name="Grafik 20"/>
          <p:cNvPicPr>
            <a:picLocks noChangeAspect="1"/>
          </p:cNvPicPr>
          <p:nvPr userDrawn="1"/>
        </p:nvPicPr>
        <p:blipFill>
          <a:blip r:embed="rId4"/>
          <a:stretch/>
        </p:blipFill>
        <p:spPr bwMode="auto">
          <a:xfrm>
            <a:off x="4319638" y="4793742"/>
            <a:ext cx="3670797" cy="151200"/>
          </a:xfrm>
          <a:prstGeom prst="rect">
            <a:avLst/>
          </a:prstGeom>
        </p:spPr>
      </p:pic>
      <p:sp>
        <p:nvSpPr>
          <p:cNvPr id="8" name="Rechteck 7"/>
          <p:cNvSpPr/>
          <p:nvPr userDrawn="1"/>
        </p:nvSpPr>
        <p:spPr bwMode="auto">
          <a:xfrm>
            <a:off x="0" y="4795200"/>
            <a:ext cx="4360127" cy="151200"/>
          </a:xfrm>
          <a:prstGeom prst="rect">
            <a:avLst/>
          </a:prstGeom>
          <a:solidFill>
            <a:srgbClr val="BED73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Textfeld 7"/>
          <p:cNvSpPr txBox="1">
            <a:spLocks noChangeArrowheads="1"/>
          </p:cNvSpPr>
          <p:nvPr userDrawn="1"/>
        </p:nvSpPr>
        <p:spPr bwMode="auto">
          <a:xfrm>
            <a:off x="661480" y="4946036"/>
            <a:ext cx="2457341" cy="200055"/>
          </a:xfrm>
          <a:prstGeom prst="rect">
            <a:avLst/>
          </a:prstGeom>
          <a:noFill/>
          <a:ln>
            <a:noFill/>
          </a:ln>
        </p:spPr>
        <p:txBody>
          <a:bodyPr>
            <a:spAutoFit/>
          </a:bodyPr>
          <a:lstStyle>
            <a:lvl1pPr>
              <a:defRPr sz="1300">
                <a:solidFill>
                  <a:schemeClr val="tx1"/>
                </a:solidFill>
                <a:latin typeface="Calibri"/>
              </a:defRPr>
            </a:lvl1pPr>
            <a:lvl2pPr marL="742950" indent="-285750">
              <a:defRPr sz="1300">
                <a:solidFill>
                  <a:schemeClr val="tx1"/>
                </a:solidFill>
                <a:latin typeface="Calibri"/>
              </a:defRPr>
            </a:lvl2pPr>
            <a:lvl3pPr marL="1143000" indent="-228600">
              <a:defRPr sz="1300">
                <a:solidFill>
                  <a:schemeClr val="tx1"/>
                </a:solidFill>
                <a:latin typeface="Calibri"/>
              </a:defRPr>
            </a:lvl3pPr>
            <a:lvl4pPr marL="1600200" indent="-228600">
              <a:defRPr sz="1300">
                <a:solidFill>
                  <a:schemeClr val="tx1"/>
                </a:solidFill>
                <a:latin typeface="Calibri"/>
              </a:defRPr>
            </a:lvl4pPr>
            <a:lvl5pPr marL="2057400" indent="-228600">
              <a:defRPr sz="1300">
                <a:solidFill>
                  <a:schemeClr val="tx1"/>
                </a:solidFill>
                <a:latin typeface="Calibri"/>
              </a:defRPr>
            </a:lvl5pPr>
            <a:lvl6pPr marL="2514600" indent="-228600" defTabSz="685800">
              <a:spcBef>
                <a:spcPts val="0"/>
              </a:spcBef>
              <a:spcAft>
                <a:spcPts val="0"/>
              </a:spcAft>
              <a:defRPr sz="1300">
                <a:solidFill>
                  <a:schemeClr val="tx1"/>
                </a:solidFill>
                <a:latin typeface="Calibri"/>
              </a:defRPr>
            </a:lvl6pPr>
            <a:lvl7pPr marL="2971800" indent="-228600" defTabSz="685800">
              <a:spcBef>
                <a:spcPts val="0"/>
              </a:spcBef>
              <a:spcAft>
                <a:spcPts val="0"/>
              </a:spcAft>
              <a:defRPr sz="1300">
                <a:solidFill>
                  <a:schemeClr val="tx1"/>
                </a:solidFill>
                <a:latin typeface="Calibri"/>
              </a:defRPr>
            </a:lvl7pPr>
            <a:lvl8pPr marL="3429000" indent="-228600" defTabSz="685800">
              <a:spcBef>
                <a:spcPts val="0"/>
              </a:spcBef>
              <a:spcAft>
                <a:spcPts val="0"/>
              </a:spcAft>
              <a:defRPr sz="1300">
                <a:solidFill>
                  <a:schemeClr val="tx1"/>
                </a:solidFill>
                <a:latin typeface="Calibri"/>
              </a:defRPr>
            </a:lvl8pPr>
            <a:lvl9pPr marL="3886200" indent="-228600" defTabSz="685800">
              <a:spcBef>
                <a:spcPts val="0"/>
              </a:spcBef>
              <a:spcAft>
                <a:spcPts val="0"/>
              </a:spcAft>
              <a:defRPr sz="1300">
                <a:solidFill>
                  <a:schemeClr val="tx1"/>
                </a:solidFill>
                <a:latin typeface="Calibri"/>
              </a:defRPr>
            </a:lvl9pPr>
          </a:lstStyle>
          <a:p>
            <a:pPr>
              <a:defRPr/>
            </a:pPr>
            <a:fld id="{927141CD-1DBD-7F4A-9F70-78EA2CAFC4ED}" type="slidenum">
              <a:rPr lang="de-DE" sz="700">
                <a:solidFill>
                  <a:srgbClr val="3E3D40"/>
                </a:solidFill>
                <a:latin typeface="Arial"/>
                <a:ea typeface="Helvetica Neue"/>
                <a:cs typeface="Helvetica Neue"/>
              </a:rPr>
              <a:t>‹Nr.›</a:t>
            </a:fld>
            <a:endParaRPr lang="de-DE" sz="700">
              <a:solidFill>
                <a:srgbClr val="3E3D40"/>
              </a:solidFill>
              <a:latin typeface="Arial"/>
              <a:ea typeface="Helvetica Neue"/>
              <a:cs typeface="Helvetica Neue"/>
            </a:endParaRPr>
          </a:p>
        </p:txBody>
      </p:sp>
      <p:sp>
        <p:nvSpPr>
          <p:cNvPr id="6" name="Textfeld 5"/>
          <p:cNvSpPr txBox="1"/>
          <p:nvPr userDrawn="1"/>
        </p:nvSpPr>
        <p:spPr bwMode="auto">
          <a:xfrm>
            <a:off x="6083576" y="4763078"/>
            <a:ext cx="1906859" cy="215444"/>
          </a:xfrm>
          <a:prstGeom prst="rect">
            <a:avLst/>
          </a:prstGeom>
          <a:noFill/>
        </p:spPr>
        <p:txBody>
          <a:bodyPr wrap="square" rtlCol="0">
            <a:spAutoFit/>
          </a:bodyPr>
          <a:lstStyle/>
          <a:p>
            <a:pPr>
              <a:defRPr/>
            </a:pPr>
            <a:r>
              <a:rPr lang="en-GB" sz="800">
                <a:solidFill>
                  <a:schemeClr val="bg1"/>
                </a:solidFill>
              </a:rPr>
              <a:t>INNOVATIONS FROM NATURE</a:t>
            </a:r>
            <a:endParaRPr/>
          </a:p>
        </p:txBody>
      </p:sp>
      <p:sp>
        <p:nvSpPr>
          <p:cNvPr id="17" name="Textfeld 16"/>
          <p:cNvSpPr txBox="1"/>
          <p:nvPr userDrawn="1"/>
        </p:nvSpPr>
        <p:spPr bwMode="auto">
          <a:xfrm>
            <a:off x="661480" y="4768472"/>
            <a:ext cx="3698647" cy="215444"/>
          </a:xfrm>
          <a:prstGeom prst="rect">
            <a:avLst/>
          </a:prstGeom>
          <a:noFill/>
        </p:spPr>
        <p:txBody>
          <a:bodyPr wrap="square" rtlCol="0">
            <a:spAutoFit/>
          </a:bodyPr>
          <a:lstStyle/>
          <a:p>
            <a:pPr>
              <a:defRPr/>
            </a:pPr>
            <a:r>
              <a:rPr lang="en-GB" sz="800">
                <a:solidFill>
                  <a:schemeClr val="bg1"/>
                </a:solidFill>
              </a:rPr>
              <a:t>AUSTRIAN CENTRE OF INDUSTRIAL BIOTECHNOLOGY</a:t>
            </a:r>
            <a:endParaRPr/>
          </a:p>
        </p:txBody>
      </p:sp>
      <p:pic>
        <p:nvPicPr>
          <p:cNvPr id="18" name="Grafik 17"/>
          <p:cNvPicPr>
            <a:picLocks noChangeAspect="1"/>
          </p:cNvPicPr>
          <p:nvPr userDrawn="1"/>
        </p:nvPicPr>
        <p:blipFill>
          <a:blip r:embed="rId5"/>
          <a:stretch/>
        </p:blipFill>
        <p:spPr bwMode="auto">
          <a:xfrm>
            <a:off x="8097045" y="4474969"/>
            <a:ext cx="716216" cy="469973"/>
          </a:xfrm>
          <a:prstGeom prst="rect">
            <a:avLst/>
          </a:prstGeom>
        </p:spPr>
      </p:pic>
      <p:pic>
        <p:nvPicPr>
          <p:cNvPr id="3" name="Grafik 2"/>
          <p:cNvPicPr>
            <a:picLocks noChangeAspect="1"/>
          </p:cNvPicPr>
          <p:nvPr userDrawn="1"/>
        </p:nvPicPr>
        <p:blipFill>
          <a:blip r:embed="rId6"/>
          <a:stretch/>
        </p:blipFill>
        <p:spPr bwMode="auto">
          <a:xfrm>
            <a:off x="2116181" y="340711"/>
            <a:ext cx="1458951" cy="1434635"/>
          </a:xfrm>
          <a:prstGeom prst="rect">
            <a:avLst/>
          </a:prstGeom>
        </p:spPr>
      </p:pic>
    </p:spTree>
  </p:cSld>
  <p:clrMap bg1="lt1" tx1="dk1" bg2="lt2" tx2="dk2" accent1="accent1" accent2="accent2" accent3="accent3" accent4="accent4" accent5="accent5" accent6="accent6" hlink="hlink" folHlink="folHlink"/>
  <p:sldLayoutIdLst>
    <p:sldLayoutId id="2147483672" r:id="rId1"/>
  </p:sldLayoutIdLst>
  <p:txStyles>
    <p:titleStyle>
      <a:lvl1pPr algn="l" defTabSz="685800">
        <a:lnSpc>
          <a:spcPct val="90000"/>
        </a:lnSpc>
        <a:spcBef>
          <a:spcPts val="0"/>
        </a:spcBef>
        <a:buNone/>
        <a:defRPr sz="3300">
          <a:solidFill>
            <a:srgbClr val="00AEB5"/>
          </a:solidFill>
          <a:latin typeface="Helvetica Neue"/>
          <a:ea typeface="Helvetica Neue"/>
          <a:cs typeface="Helvetica Neue"/>
        </a:defRPr>
      </a:lvl1pPr>
    </p:titleStyle>
    <p:bodyStyle>
      <a:lvl1pPr marL="171450" indent="-171450" algn="l" defTabSz="685800">
        <a:lnSpc>
          <a:spcPct val="90000"/>
        </a:lnSpc>
        <a:spcBef>
          <a:spcPts val="750"/>
        </a:spcBef>
        <a:buFont typeface="Arial"/>
        <a:buChar char="•"/>
        <a:defRPr sz="2100">
          <a:solidFill>
            <a:srgbClr val="3E3D40"/>
          </a:solidFill>
          <a:latin typeface="Helvetica Neue"/>
          <a:ea typeface="Helvetica Neue"/>
          <a:cs typeface="Helvetica Neue"/>
        </a:defRPr>
      </a:lvl1pPr>
      <a:lvl2pPr marL="514350" indent="-171450" algn="l" defTabSz="685800">
        <a:lnSpc>
          <a:spcPct val="90000"/>
        </a:lnSpc>
        <a:spcBef>
          <a:spcPts val="375"/>
        </a:spcBef>
        <a:buFont typeface="Arial"/>
        <a:buChar char="•"/>
        <a:defRPr sz="1800">
          <a:solidFill>
            <a:srgbClr val="3E3D40"/>
          </a:solidFill>
          <a:latin typeface="Helvetica Neue"/>
          <a:ea typeface="Helvetica Neue"/>
          <a:cs typeface="Helvetica Neue"/>
        </a:defRPr>
      </a:lvl2pPr>
      <a:lvl3pPr marL="857250" indent="-171450" algn="l" defTabSz="685800">
        <a:lnSpc>
          <a:spcPct val="90000"/>
        </a:lnSpc>
        <a:spcBef>
          <a:spcPts val="375"/>
        </a:spcBef>
        <a:buFont typeface="Arial"/>
        <a:buChar char="•"/>
        <a:defRPr sz="1500">
          <a:solidFill>
            <a:srgbClr val="3E3D40"/>
          </a:solidFill>
          <a:latin typeface="Helvetica Neue"/>
          <a:ea typeface="Helvetica Neue"/>
          <a:cs typeface="Helvetica Neue"/>
        </a:defRPr>
      </a:lvl3pPr>
      <a:lvl4pPr marL="12001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4pPr>
      <a:lvl5pPr marL="1543050" indent="-171450" algn="l" defTabSz="685800">
        <a:lnSpc>
          <a:spcPct val="90000"/>
        </a:lnSpc>
        <a:spcBef>
          <a:spcPts val="375"/>
        </a:spcBef>
        <a:buFont typeface="Arial"/>
        <a:buChar char="•"/>
        <a:defRPr sz="1350">
          <a:solidFill>
            <a:srgbClr val="3E3D40"/>
          </a:solidFill>
          <a:latin typeface="Helvetica Neue"/>
          <a:ea typeface="Helvetica Neue"/>
          <a:cs typeface="Helvetica Neue"/>
        </a:defRPr>
      </a:lvl5pPr>
      <a:lvl6pPr marL="1885950" indent="-171450" algn="l" defTabSz="685800">
        <a:lnSpc>
          <a:spcPct val="90000"/>
        </a:lnSpc>
        <a:spcBef>
          <a:spcPts val="375"/>
        </a:spcBef>
        <a:buFont typeface="Arial"/>
        <a:buChar char="•"/>
        <a:defRPr sz="1350">
          <a:solidFill>
            <a:schemeClr val="tx1"/>
          </a:solidFill>
          <a:latin typeface="+mn-lt"/>
          <a:ea typeface="+mn-ea"/>
          <a:cs typeface="+mn-cs"/>
        </a:defRPr>
      </a:lvl6pPr>
      <a:lvl7pPr marL="2228850" indent="-171450" algn="l" defTabSz="685800">
        <a:lnSpc>
          <a:spcPct val="90000"/>
        </a:lnSpc>
        <a:spcBef>
          <a:spcPts val="375"/>
        </a:spcBef>
        <a:buFont typeface="Arial"/>
        <a:buChar char="•"/>
        <a:defRPr sz="1350">
          <a:solidFill>
            <a:schemeClr val="tx1"/>
          </a:solidFill>
          <a:latin typeface="+mn-lt"/>
          <a:ea typeface="+mn-ea"/>
          <a:cs typeface="+mn-cs"/>
        </a:defRPr>
      </a:lvl7pPr>
      <a:lvl8pPr marL="2571750" indent="-171450" algn="l" defTabSz="685800">
        <a:lnSpc>
          <a:spcPct val="90000"/>
        </a:lnSpc>
        <a:spcBef>
          <a:spcPts val="375"/>
        </a:spcBef>
        <a:buFont typeface="Arial"/>
        <a:buChar char="•"/>
        <a:defRPr sz="1350">
          <a:solidFill>
            <a:schemeClr val="tx1"/>
          </a:solidFill>
          <a:latin typeface="+mn-lt"/>
          <a:ea typeface="+mn-ea"/>
          <a:cs typeface="+mn-cs"/>
        </a:defRPr>
      </a:lvl8pPr>
      <a:lvl9pPr marL="2914650" indent="-171450" algn="l" defTabSz="685800">
        <a:lnSpc>
          <a:spcPct val="90000"/>
        </a:lnSpc>
        <a:spcBef>
          <a:spcPts val="375"/>
        </a:spcBef>
        <a:buFont typeface="Arial"/>
        <a:buChar char="•"/>
        <a:defRPr sz="1350">
          <a:solidFill>
            <a:schemeClr val="tx1"/>
          </a:solidFill>
          <a:latin typeface="+mn-lt"/>
          <a:ea typeface="+mn-ea"/>
          <a:cs typeface="+mn-cs"/>
        </a:defRPr>
      </a:lvl9pPr>
    </p:bodyStyle>
    <p:otherStyle>
      <a:defPPr>
        <a:defRPr lang="en-US"/>
      </a:defPPr>
      <a:lvl1pPr marL="0" algn="l" defTabSz="685800">
        <a:defRPr sz="1350">
          <a:solidFill>
            <a:schemeClr val="tx1"/>
          </a:solidFill>
          <a:latin typeface="+mn-lt"/>
          <a:ea typeface="+mn-ea"/>
          <a:cs typeface="+mn-cs"/>
        </a:defRPr>
      </a:lvl1pPr>
      <a:lvl2pPr marL="342900" algn="l" defTabSz="685800">
        <a:defRPr sz="1350">
          <a:solidFill>
            <a:schemeClr val="tx1"/>
          </a:solidFill>
          <a:latin typeface="+mn-lt"/>
          <a:ea typeface="+mn-ea"/>
          <a:cs typeface="+mn-cs"/>
        </a:defRPr>
      </a:lvl2pPr>
      <a:lvl3pPr marL="685800" algn="l" defTabSz="685800">
        <a:defRPr sz="1350">
          <a:solidFill>
            <a:schemeClr val="tx1"/>
          </a:solidFill>
          <a:latin typeface="+mn-lt"/>
          <a:ea typeface="+mn-ea"/>
          <a:cs typeface="+mn-cs"/>
        </a:defRPr>
      </a:lvl3pPr>
      <a:lvl4pPr marL="1028700" algn="l" defTabSz="685800">
        <a:defRPr sz="1350">
          <a:solidFill>
            <a:schemeClr val="tx1"/>
          </a:solidFill>
          <a:latin typeface="+mn-lt"/>
          <a:ea typeface="+mn-ea"/>
          <a:cs typeface="+mn-cs"/>
        </a:defRPr>
      </a:lvl4pPr>
      <a:lvl5pPr marL="1371600" algn="l" defTabSz="685800">
        <a:defRPr sz="1350">
          <a:solidFill>
            <a:schemeClr val="tx1"/>
          </a:solidFill>
          <a:latin typeface="+mn-lt"/>
          <a:ea typeface="+mn-ea"/>
          <a:cs typeface="+mn-cs"/>
        </a:defRPr>
      </a:lvl5pPr>
      <a:lvl6pPr marL="1714500" algn="l" defTabSz="685800">
        <a:defRPr sz="1350">
          <a:solidFill>
            <a:schemeClr val="tx1"/>
          </a:solidFill>
          <a:latin typeface="+mn-lt"/>
          <a:ea typeface="+mn-ea"/>
          <a:cs typeface="+mn-cs"/>
        </a:defRPr>
      </a:lvl6pPr>
      <a:lvl7pPr marL="2057400" algn="l" defTabSz="685800">
        <a:defRPr sz="1350">
          <a:solidFill>
            <a:schemeClr val="tx1"/>
          </a:solidFill>
          <a:latin typeface="+mn-lt"/>
          <a:ea typeface="+mn-ea"/>
          <a:cs typeface="+mn-cs"/>
        </a:defRPr>
      </a:lvl7pPr>
      <a:lvl8pPr marL="2400300" algn="l" defTabSz="685800">
        <a:defRPr sz="1350">
          <a:solidFill>
            <a:schemeClr val="tx1"/>
          </a:solidFill>
          <a:latin typeface="+mn-lt"/>
          <a:ea typeface="+mn-ea"/>
          <a:cs typeface="+mn-cs"/>
        </a:defRPr>
      </a:lvl8pPr>
      <a:lvl9pPr marL="2743200" algn="l" defTabSz="685800">
        <a:defRPr sz="135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Layout" Target="../slideLayouts/slideLayout5.xml"/><Relationship Id="rId2" Type="http://schemas.openxmlformats.org/officeDocument/2006/relationships/video" Target="../media/media1.mp4"/><Relationship Id="rId1" Type="http://schemas.microsoft.com/office/2007/relationships/media" Target="../media/media1.mp4"/><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6.png"/><Relationship Id="rId1" Type="http://schemas.openxmlformats.org/officeDocument/2006/relationships/slideLayout" Target="../slideLayouts/slideLayout3.xml"/><Relationship Id="rId6" Type="http://schemas.openxmlformats.org/officeDocument/2006/relationships/image" Target="../media/image28.png"/><Relationship Id="rId5" Type="http://schemas.openxmlformats.org/officeDocument/2006/relationships/image" Target="../media/image32.png"/><Relationship Id="rId4" Type="http://schemas.openxmlformats.org/officeDocument/2006/relationships/image" Target="../media/image31.png"/></Relationships>
</file>

<file path=ppt/slides/_rels/slide15.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34.jp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jpg"/><Relationship Id="rId1" Type="http://schemas.openxmlformats.org/officeDocument/2006/relationships/slideLayout" Target="../slideLayouts/slideLayout4.xml"/><Relationship Id="rId4" Type="http://schemas.openxmlformats.org/officeDocument/2006/relationships/image" Target="../media/image37.png"/></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jpg"/><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46.jpg"/><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image" Target="../media/image47.png"/><Relationship Id="rId1" Type="http://schemas.openxmlformats.org/officeDocument/2006/relationships/slideLayout" Target="../slideLayouts/slideLayout5.xml"/><Relationship Id="rId6" Type="http://schemas.openxmlformats.org/officeDocument/2006/relationships/image" Target="../media/image37.png"/><Relationship Id="rId5" Type="http://schemas.openxmlformats.org/officeDocument/2006/relationships/image" Target="../media/image50.jp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2.jpg"/><Relationship Id="rId2" Type="http://schemas.openxmlformats.org/officeDocument/2006/relationships/image" Target="../media/image51.png"/><Relationship Id="rId1" Type="http://schemas.openxmlformats.org/officeDocument/2006/relationships/slideLayout" Target="../slideLayouts/slideLayout5.xml"/><Relationship Id="rId4" Type="http://schemas.openxmlformats.org/officeDocument/2006/relationships/image" Target="../media/image53.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jpg"/><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 Id="rId5" Type="http://schemas.openxmlformats.org/officeDocument/2006/relationships/image" Target="../media/image62.png"/><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3.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4.png"/><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3" Type="http://schemas.openxmlformats.org/officeDocument/2006/relationships/image" Target="../media/image65.emf"/><Relationship Id="rId2" Type="http://schemas.openxmlformats.org/officeDocument/2006/relationships/chart" Target="../charts/chart1.xml"/><Relationship Id="rId1" Type="http://schemas.openxmlformats.org/officeDocument/2006/relationships/slideLayout" Target="../slideLayouts/slideLayout3.xml"/><Relationship Id="rId4" Type="http://schemas.openxmlformats.org/officeDocument/2006/relationships/image" Target="../media/image62.png"/></Relationships>
</file>

<file path=ppt/slides/_rels/slide36.xml.rels><?xml version="1.0" encoding="UTF-8" standalone="yes"?>
<Relationships xmlns="http://schemas.openxmlformats.org/package/2006/relationships"><Relationship Id="rId3" Type="http://schemas.openxmlformats.org/officeDocument/2006/relationships/image" Target="../media/image67.jpg"/><Relationship Id="rId2" Type="http://schemas.openxmlformats.org/officeDocument/2006/relationships/image" Target="../media/image66.jpg"/><Relationship Id="rId1" Type="http://schemas.openxmlformats.org/officeDocument/2006/relationships/slideLayout" Target="../slideLayouts/slideLayout5.xml"/><Relationship Id="rId5" Type="http://schemas.openxmlformats.org/officeDocument/2006/relationships/image" Target="../media/image62.png"/><Relationship Id="rId4" Type="http://schemas.openxmlformats.org/officeDocument/2006/relationships/image" Target="../media/image68.jpg"/></Relationships>
</file>

<file path=ppt/slides/_rels/slide37.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5.xml"/></Relationships>
</file>

<file path=ppt/slides/_rels/slide38.xml.rels><?xml version="1.0" encoding="UTF-8" standalone="yes"?>
<Relationships xmlns="http://schemas.openxmlformats.org/package/2006/relationships"><Relationship Id="rId8" Type="http://schemas.openxmlformats.org/officeDocument/2006/relationships/image" Target="../media/image76.png"/><Relationship Id="rId13" Type="http://schemas.openxmlformats.org/officeDocument/2006/relationships/image" Target="../media/image81.png"/><Relationship Id="rId18" Type="http://schemas.openxmlformats.org/officeDocument/2006/relationships/image" Target="../media/image85.jpg"/><Relationship Id="rId3" Type="http://schemas.openxmlformats.org/officeDocument/2006/relationships/image" Target="../media/image71.png"/><Relationship Id="rId7" Type="http://schemas.openxmlformats.org/officeDocument/2006/relationships/image" Target="../media/image75.png"/><Relationship Id="rId12" Type="http://schemas.openxmlformats.org/officeDocument/2006/relationships/image" Target="../media/image80.png"/><Relationship Id="rId17" Type="http://schemas.openxmlformats.org/officeDocument/2006/relationships/image" Target="../media/image84.jpg"/><Relationship Id="rId2" Type="http://schemas.openxmlformats.org/officeDocument/2006/relationships/image" Target="../media/image70.png"/><Relationship Id="rId16" Type="http://schemas.openxmlformats.org/officeDocument/2006/relationships/image" Target="../media/image62.png"/><Relationship Id="rId1" Type="http://schemas.openxmlformats.org/officeDocument/2006/relationships/slideLayout" Target="../slideLayouts/slideLayout5.xml"/><Relationship Id="rId6" Type="http://schemas.openxmlformats.org/officeDocument/2006/relationships/image" Target="../media/image74.png"/><Relationship Id="rId11" Type="http://schemas.openxmlformats.org/officeDocument/2006/relationships/image" Target="../media/image79.jpg"/><Relationship Id="rId5" Type="http://schemas.openxmlformats.org/officeDocument/2006/relationships/image" Target="../media/image73.png"/><Relationship Id="rId15" Type="http://schemas.openxmlformats.org/officeDocument/2006/relationships/image" Target="../media/image83.png"/><Relationship Id="rId10" Type="http://schemas.openxmlformats.org/officeDocument/2006/relationships/image" Target="../media/image78.png"/><Relationship Id="rId4" Type="http://schemas.openxmlformats.org/officeDocument/2006/relationships/image" Target="../media/image72.png"/><Relationship Id="rId9" Type="http://schemas.openxmlformats.org/officeDocument/2006/relationships/image" Target="../media/image77.png"/><Relationship Id="rId14" Type="http://schemas.openxmlformats.org/officeDocument/2006/relationships/image" Target="../media/image82.png"/></Relationships>
</file>

<file path=ppt/slides/_rels/slide39.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5.xml"/><Relationship Id="rId6" Type="http://schemas.openxmlformats.org/officeDocument/2006/relationships/image" Target="../media/image90.png"/><Relationship Id="rId5" Type="http://schemas.openxmlformats.org/officeDocument/2006/relationships/image" Target="../media/image89.png"/><Relationship Id="rId10" Type="http://schemas.openxmlformats.org/officeDocument/2006/relationships/image" Target="../media/image57.png"/><Relationship Id="rId4" Type="http://schemas.openxmlformats.org/officeDocument/2006/relationships/image" Target="../media/image88.jpg"/><Relationship Id="rId9" Type="http://schemas.openxmlformats.org/officeDocument/2006/relationships/hyperlink" Target="https://doi.org/10.1007/s11367-022-02128-8"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8" Type="http://schemas.openxmlformats.org/officeDocument/2006/relationships/hyperlink" Target="https://doi.org/10.1007/s11367-022-02128-8" TargetMode="External"/><Relationship Id="rId3" Type="http://schemas.openxmlformats.org/officeDocument/2006/relationships/image" Target="../media/image87.png"/><Relationship Id="rId7" Type="http://schemas.openxmlformats.org/officeDocument/2006/relationships/image" Target="../media/image91.png"/><Relationship Id="rId2" Type="http://schemas.openxmlformats.org/officeDocument/2006/relationships/image" Target="../media/image86.png"/><Relationship Id="rId1" Type="http://schemas.openxmlformats.org/officeDocument/2006/relationships/slideLayout" Target="../slideLayouts/slideLayout5.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jpg"/><Relationship Id="rId9" Type="http://schemas.openxmlformats.org/officeDocument/2006/relationships/image" Target="../media/image57.png"/></Relationships>
</file>

<file path=ppt/slides/_rels/slide41.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94.png"/><Relationship Id="rId7" Type="http://schemas.openxmlformats.org/officeDocument/2006/relationships/image" Target="../media/image97.png"/><Relationship Id="rId12" Type="http://schemas.openxmlformats.org/officeDocument/2006/relationships/image" Target="../media/image62.png"/><Relationship Id="rId2" Type="http://schemas.openxmlformats.org/officeDocument/2006/relationships/image" Target="../media/image93.png"/><Relationship Id="rId1" Type="http://schemas.openxmlformats.org/officeDocument/2006/relationships/slideLayout" Target="../slideLayouts/slideLayout5.xml"/><Relationship Id="rId6" Type="http://schemas.openxmlformats.org/officeDocument/2006/relationships/image" Target="../media/image96.png"/><Relationship Id="rId11" Type="http://schemas.openxmlformats.org/officeDocument/2006/relationships/hyperlink" Target="https://doi.org/10.1007/s11367-022-02128-8" TargetMode="External"/><Relationship Id="rId5" Type="http://schemas.openxmlformats.org/officeDocument/2006/relationships/image" Target="../media/image95.png"/><Relationship Id="rId10" Type="http://schemas.openxmlformats.org/officeDocument/2006/relationships/image" Target="../media/image100.png"/><Relationship Id="rId4" Type="http://schemas.openxmlformats.org/officeDocument/2006/relationships/image" Target="../media/image88.jpg"/><Relationship Id="rId9" Type="http://schemas.openxmlformats.org/officeDocument/2006/relationships/image" Target="../media/image99.png"/></Relationships>
</file>

<file path=ppt/slides/_rels/slide42.xml.rels><?xml version="1.0" encoding="UTF-8" standalone="yes"?>
<Relationships xmlns="http://schemas.openxmlformats.org/package/2006/relationships"><Relationship Id="rId3" Type="http://schemas.openxmlformats.org/officeDocument/2006/relationships/image" Target="../media/image98.png"/><Relationship Id="rId7" Type="http://schemas.openxmlformats.org/officeDocument/2006/relationships/image" Target="../media/image62.png"/><Relationship Id="rId2" Type="http://schemas.openxmlformats.org/officeDocument/2006/relationships/image" Target="../media/image101.png"/><Relationship Id="rId1" Type="http://schemas.openxmlformats.org/officeDocument/2006/relationships/slideLayout" Target="../slideLayouts/slideLayout5.xml"/><Relationship Id="rId6" Type="http://schemas.openxmlformats.org/officeDocument/2006/relationships/image" Target="../media/image104.jpg"/><Relationship Id="rId5" Type="http://schemas.openxmlformats.org/officeDocument/2006/relationships/image" Target="../media/image103.png"/><Relationship Id="rId4" Type="http://schemas.openxmlformats.org/officeDocument/2006/relationships/image" Target="../media/image102.png"/></Relationships>
</file>

<file path=ppt/slides/_rels/slide4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24.png"/></Relationships>
</file>

<file path=ppt/slides/_rels/slide44.xml.rels><?xml version="1.0" encoding="UTF-8" standalone="yes"?>
<Relationships xmlns="http://schemas.openxmlformats.org/package/2006/relationships"><Relationship Id="rId8" Type="http://schemas.openxmlformats.org/officeDocument/2006/relationships/image" Target="../media/image111.png"/><Relationship Id="rId3" Type="http://schemas.openxmlformats.org/officeDocument/2006/relationships/image" Target="../media/image106.png"/><Relationship Id="rId7" Type="http://schemas.openxmlformats.org/officeDocument/2006/relationships/image" Target="../media/image110.png"/><Relationship Id="rId2" Type="http://schemas.openxmlformats.org/officeDocument/2006/relationships/image" Target="../media/image105.png"/><Relationship Id="rId1" Type="http://schemas.openxmlformats.org/officeDocument/2006/relationships/slideLayout" Target="../slideLayouts/slideLayout10.xml"/><Relationship Id="rId6" Type="http://schemas.openxmlformats.org/officeDocument/2006/relationships/image" Target="../media/image109.png"/><Relationship Id="rId5" Type="http://schemas.openxmlformats.org/officeDocument/2006/relationships/image" Target="../media/image108.png"/><Relationship Id="rId10" Type="http://schemas.openxmlformats.org/officeDocument/2006/relationships/image" Target="../media/image113.png"/><Relationship Id="rId4" Type="http://schemas.openxmlformats.org/officeDocument/2006/relationships/image" Target="../media/image107.png"/><Relationship Id="rId9" Type="http://schemas.openxmlformats.org/officeDocument/2006/relationships/image" Target="../media/image11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8.xml.rels><?xml version="1.0" encoding="UTF-8" standalone="yes"?>
<Relationships xmlns="http://schemas.openxmlformats.org/package/2006/relationships"><Relationship Id="rId2" Type="http://schemas.openxmlformats.org/officeDocument/2006/relationships/image" Target="../media/image114.png"/><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image" Target="../media/image115.png"/><Relationship Id="rId1" Type="http://schemas.openxmlformats.org/officeDocument/2006/relationships/slideLayout" Target="../slideLayouts/slideLayout5.xml"/><Relationship Id="rId4" Type="http://schemas.openxmlformats.org/officeDocument/2006/relationships/image" Target="../media/image117.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hyperlink" Target="https://lifeisscience.at/" TargetMode="External"/><Relationship Id="rId1" Type="http://schemas.openxmlformats.org/officeDocument/2006/relationships/slideLayout" Target="../slideLayouts/slideLayout17.xml"/></Relationships>
</file>

<file path=ppt/slides/_rels/slide51.xml.rels><?xml version="1.0" encoding="UTF-8" standalone="yes"?>
<Relationships xmlns="http://schemas.openxmlformats.org/package/2006/relationships"><Relationship Id="rId8" Type="http://schemas.openxmlformats.org/officeDocument/2006/relationships/image" Target="../media/image124.png"/><Relationship Id="rId3" Type="http://schemas.openxmlformats.org/officeDocument/2006/relationships/image" Target="../media/image119.jpg"/><Relationship Id="rId7" Type="http://schemas.openxmlformats.org/officeDocument/2006/relationships/image" Target="../media/image123.jpg"/><Relationship Id="rId2" Type="http://schemas.openxmlformats.org/officeDocument/2006/relationships/image" Target="../media/image118.jpg"/><Relationship Id="rId1" Type="http://schemas.openxmlformats.org/officeDocument/2006/relationships/slideLayout" Target="../slideLayouts/slideLayout3.xml"/><Relationship Id="rId6" Type="http://schemas.openxmlformats.org/officeDocument/2006/relationships/image" Target="../media/image122.jpg"/><Relationship Id="rId5" Type="http://schemas.openxmlformats.org/officeDocument/2006/relationships/image" Target="../media/image121.jpg"/><Relationship Id="rId10" Type="http://schemas.openxmlformats.org/officeDocument/2006/relationships/hyperlink" Target="http://www.lifeisscience.at/" TargetMode="External"/><Relationship Id="rId4" Type="http://schemas.openxmlformats.org/officeDocument/2006/relationships/image" Target="../media/image120.png"/><Relationship Id="rId9" Type="http://schemas.openxmlformats.org/officeDocument/2006/relationships/image" Target="../media/image125.jpg"/></Relationships>
</file>

<file path=ppt/slides/_rels/slide52.xml.rels><?xml version="1.0" encoding="UTF-8" standalone="yes"?>
<Relationships xmlns="http://schemas.openxmlformats.org/package/2006/relationships"><Relationship Id="rId8" Type="http://schemas.openxmlformats.org/officeDocument/2006/relationships/image" Target="../media/image128.png"/><Relationship Id="rId13" Type="http://schemas.openxmlformats.org/officeDocument/2006/relationships/hyperlink" Target="http://www.acib.at/" TargetMode="External"/><Relationship Id="rId3" Type="http://schemas.openxmlformats.org/officeDocument/2006/relationships/hyperlink" Target="https://www.youtube.com/@acibGmbH" TargetMode="External"/><Relationship Id="rId7" Type="http://schemas.openxmlformats.org/officeDocument/2006/relationships/hyperlink" Target="https://www.linkedin.com/company/acib-gmbh/" TargetMode="External"/><Relationship Id="rId12" Type="http://schemas.openxmlformats.org/officeDocument/2006/relationships/hyperlink" Target="https://podcasters.spotify.com/pod/show/acib" TargetMode="External"/><Relationship Id="rId17" Type="http://schemas.openxmlformats.org/officeDocument/2006/relationships/image" Target="../media/image132.png"/><Relationship Id="rId2" Type="http://schemas.openxmlformats.org/officeDocument/2006/relationships/hyperlink" Target="http://www.acib.at/blog" TargetMode="External"/><Relationship Id="rId16" Type="http://schemas.openxmlformats.org/officeDocument/2006/relationships/image" Target="../media/image131.png"/><Relationship Id="rId1" Type="http://schemas.openxmlformats.org/officeDocument/2006/relationships/slideLayout" Target="../slideLayouts/slideLayout3.xml"/><Relationship Id="rId6" Type="http://schemas.openxmlformats.org/officeDocument/2006/relationships/image" Target="../media/image127.png"/><Relationship Id="rId11" Type="http://schemas.openxmlformats.org/officeDocument/2006/relationships/image" Target="../media/image130.png"/><Relationship Id="rId5" Type="http://schemas.openxmlformats.org/officeDocument/2006/relationships/hyperlink" Target="https://www.facebook.com/acibgmbh/" TargetMode="External"/><Relationship Id="rId15" Type="http://schemas.openxmlformats.org/officeDocument/2006/relationships/hyperlink" Target="mailto:katharinaschwaiger@acib.at" TargetMode="External"/><Relationship Id="rId10" Type="http://schemas.openxmlformats.org/officeDocument/2006/relationships/image" Target="../media/image129.jpg"/><Relationship Id="rId4" Type="http://schemas.openxmlformats.org/officeDocument/2006/relationships/image" Target="../media/image126.png"/><Relationship Id="rId9" Type="http://schemas.openxmlformats.org/officeDocument/2006/relationships/hyperlink" Target="https://www.instagram.com/acib_news/" TargetMode="External"/><Relationship Id="rId14" Type="http://schemas.openxmlformats.org/officeDocument/2006/relationships/hyperlink" Target="http://www.lifeisscience.at/" TargetMode="External"/></Relationships>
</file>

<file path=ppt/slides/_rels/slide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3.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g"/><Relationship Id="rId1" Type="http://schemas.openxmlformats.org/officeDocument/2006/relationships/slideLayout" Target="../slideLayouts/slideLayout5.xml"/><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platzhalter 1"/>
          <p:cNvSpPr>
            <a:spLocks noGrp="1"/>
          </p:cNvSpPr>
          <p:nvPr>
            <p:ph type="body" sz="quarter" idx="11"/>
          </p:nvPr>
        </p:nvSpPr>
        <p:spPr bwMode="auto">
          <a:xfrm>
            <a:off x="3324792" y="1157867"/>
            <a:ext cx="5842284" cy="1977639"/>
          </a:xfrm>
          <a:prstGeom prst="rect">
            <a:avLst/>
          </a:prstGeom>
        </p:spPr>
        <p:txBody>
          <a:bodyPr/>
          <a:lstStyle/>
          <a:p>
            <a:pPr>
              <a:defRPr/>
            </a:pPr>
            <a:r>
              <a:rPr lang="de-DE" sz="2400" b="1"/>
              <a:t>NACHHALTIGKEIT </a:t>
            </a:r>
            <a:endParaRPr/>
          </a:p>
          <a:p>
            <a:pPr>
              <a:defRPr/>
            </a:pPr>
            <a:r>
              <a:rPr lang="de-DE" sz="2400"/>
              <a:t>und </a:t>
            </a:r>
            <a:endParaRPr/>
          </a:p>
          <a:p>
            <a:pPr>
              <a:defRPr/>
            </a:pPr>
            <a:r>
              <a:rPr lang="de-DE" sz="2400" b="1"/>
              <a:t>BIOTECHNOLOGIE</a:t>
            </a:r>
            <a:endParaRPr/>
          </a:p>
        </p:txBody>
      </p:sp>
      <p:sp>
        <p:nvSpPr>
          <p:cNvPr id="11" name="Textplatzhalter 10"/>
          <p:cNvSpPr>
            <a:spLocks noGrp="1"/>
          </p:cNvSpPr>
          <p:nvPr>
            <p:ph type="body" sz="quarter" idx="14"/>
          </p:nvPr>
        </p:nvSpPr>
        <p:spPr bwMode="auto">
          <a:xfrm>
            <a:off x="3324792" y="2861800"/>
            <a:ext cx="3536220" cy="418673"/>
          </a:xfrm>
        </p:spPr>
        <p:txBody>
          <a:bodyPr/>
          <a:lstStyle/>
          <a:p>
            <a:pPr>
              <a:defRPr/>
            </a:pPr>
            <a:r>
              <a:rPr lang="de-DE"/>
              <a:t>Dr. Katharina SCHWAIGER</a:t>
            </a:r>
            <a:endParaRPr lang="de-AT"/>
          </a:p>
        </p:txBody>
      </p:sp>
      <p:sp>
        <p:nvSpPr>
          <p:cNvPr id="13" name="Textplatzhalter 12"/>
          <p:cNvSpPr>
            <a:spLocks noGrp="1"/>
          </p:cNvSpPr>
          <p:nvPr>
            <p:ph type="body" sz="quarter" idx="15"/>
          </p:nvPr>
        </p:nvSpPr>
        <p:spPr bwMode="auto">
          <a:xfrm>
            <a:off x="3324792" y="3280473"/>
            <a:ext cx="3536220" cy="418673"/>
          </a:xfrm>
        </p:spPr>
        <p:txBody>
          <a:bodyPr/>
          <a:lstStyle/>
          <a:p>
            <a:pPr>
              <a:defRPr/>
            </a:pPr>
            <a:r>
              <a:rPr lang="de-DE"/>
              <a:t>Wissenschaftskommunikatorin bei acib GmbH</a:t>
            </a:r>
            <a:endParaRPr lang="de-AT"/>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0" y="294368"/>
            <a:ext cx="9144000" cy="523220"/>
          </a:xfrm>
          <a:prstGeom prst="rect">
            <a:avLst/>
          </a:prstGeom>
          <a:noFill/>
        </p:spPr>
        <p:txBody>
          <a:bodyPr wrap="square">
            <a:spAutoFit/>
          </a:bodyPr>
          <a:lstStyle/>
          <a:p>
            <a:pPr algn="ctr">
              <a:defRPr/>
            </a:pPr>
            <a:r>
              <a:rPr lang="de-DE" sz="2800" b="1"/>
              <a:t>Was ist Biotechnologie?</a:t>
            </a:r>
            <a:endParaRPr lang="de-AT" sz="2800" b="1"/>
          </a:p>
        </p:txBody>
      </p:sp>
      <p:pic>
        <p:nvPicPr>
          <p:cNvPr id="3" name="197486-905015022_small">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4"/>
          <a:stretch/>
        </p:blipFill>
        <p:spPr bwMode="auto">
          <a:xfrm>
            <a:off x="3690292" y="940986"/>
            <a:ext cx="5173050" cy="2909841"/>
          </a:xfrm>
          <a:prstGeom prst="rect">
            <a:avLst/>
          </a:prstGeom>
        </p:spPr>
      </p:pic>
      <p:sp>
        <p:nvSpPr>
          <p:cNvPr id="4" name="Textfeld 3"/>
          <p:cNvSpPr txBox="1"/>
          <p:nvPr/>
        </p:nvSpPr>
        <p:spPr bwMode="auto">
          <a:xfrm>
            <a:off x="349564" y="1088907"/>
            <a:ext cx="3621386" cy="2862322"/>
          </a:xfrm>
          <a:prstGeom prst="rect">
            <a:avLst/>
          </a:prstGeom>
          <a:noFill/>
        </p:spPr>
        <p:txBody>
          <a:bodyPr wrap="square" rtlCol="0">
            <a:spAutoFit/>
          </a:bodyPr>
          <a:lstStyle/>
          <a:p>
            <a:pPr marL="285750" indent="-285750">
              <a:spcBef>
                <a:spcPts val="1200"/>
              </a:spcBef>
              <a:buFont typeface="Arial"/>
              <a:buChar char="•"/>
              <a:defRPr/>
            </a:pPr>
            <a:r>
              <a:rPr lang="de-DE" sz="1600"/>
              <a:t>Interdisziplinär</a:t>
            </a:r>
            <a:endParaRPr/>
          </a:p>
          <a:p>
            <a:pPr marL="285750" indent="-285750">
              <a:spcBef>
                <a:spcPts val="1200"/>
              </a:spcBef>
              <a:buFont typeface="Arial"/>
              <a:buChar char="•"/>
              <a:defRPr/>
            </a:pPr>
            <a:r>
              <a:rPr lang="de-DE" sz="1600"/>
              <a:t>Kombiniert Erkenntnisse aus </a:t>
            </a:r>
            <a:r>
              <a:rPr lang="de-DE" sz="1600" b="1"/>
              <a:t>Biologie, Chemie </a:t>
            </a:r>
            <a:r>
              <a:rPr lang="de-DE" sz="1600"/>
              <a:t>und </a:t>
            </a:r>
            <a:r>
              <a:rPr lang="de-DE" sz="1600" b="1"/>
              <a:t>Ingenieurswissenschaften</a:t>
            </a:r>
            <a:r>
              <a:rPr lang="de-DE" sz="1600"/>
              <a:t>. </a:t>
            </a:r>
            <a:endParaRPr/>
          </a:p>
          <a:p>
            <a:pPr marL="285750" indent="-285750">
              <a:spcBef>
                <a:spcPts val="1200"/>
              </a:spcBef>
              <a:buFont typeface="Arial"/>
              <a:buChar char="•"/>
              <a:defRPr/>
            </a:pPr>
            <a:r>
              <a:rPr lang="de-DE" sz="1600"/>
              <a:t>Nutzt </a:t>
            </a:r>
            <a:r>
              <a:rPr lang="de-DE" sz="1600" b="1"/>
              <a:t>biologische Systeme</a:t>
            </a:r>
            <a:r>
              <a:rPr lang="de-DE" sz="1600"/>
              <a:t>, Organismen oder deren Bestandteile, um Produkte zu entwickeln oder Prozesse zu optimieren. </a:t>
            </a:r>
            <a:endParaRPr/>
          </a:p>
          <a:p>
            <a:pPr marL="285750" indent="-285750">
              <a:buFont typeface="Arial"/>
              <a:buChar char="•"/>
              <a:defRPr/>
            </a:pPr>
            <a:endParaRPr lang="de-AT" sz="1600"/>
          </a:p>
        </p:txBody>
      </p:sp>
      <p:sp>
        <p:nvSpPr>
          <p:cNvPr id="5" name="Textfeld 4"/>
          <p:cNvSpPr txBox="1"/>
          <p:nvPr/>
        </p:nvSpPr>
        <p:spPr bwMode="auto">
          <a:xfrm>
            <a:off x="1711106" y="4074627"/>
            <a:ext cx="6781044" cy="584775"/>
          </a:xfrm>
          <a:prstGeom prst="rect">
            <a:avLst/>
          </a:prstGeom>
          <a:noFill/>
        </p:spPr>
        <p:txBody>
          <a:bodyPr wrap="square" rtlCol="0">
            <a:spAutoFit/>
          </a:bodyPr>
          <a:lstStyle/>
          <a:p>
            <a:pPr>
              <a:defRPr/>
            </a:pPr>
            <a:r>
              <a:rPr lang="de-DE" sz="1600" b="1">
                <a:solidFill>
                  <a:schemeClr val="accent6"/>
                </a:solidFill>
              </a:rPr>
              <a:t>Reaktionsbedingungen sind umweltfreundlicher, weniger toxische Nebenprodukte, weniger Energie sowie Rohstoffe werden benötigt.</a:t>
            </a:r>
            <a:endParaRPr lang="de-AT" sz="1600" b="1">
              <a:solidFill>
                <a:schemeClr val="accent6"/>
              </a:solidFill>
            </a:endParaRPr>
          </a:p>
        </p:txBody>
      </p:sp>
      <p:sp>
        <p:nvSpPr>
          <p:cNvPr id="7" name="Pfeil: nach rechts 6"/>
          <p:cNvSpPr/>
          <p:nvPr/>
        </p:nvSpPr>
        <p:spPr bwMode="auto">
          <a:xfrm>
            <a:off x="765357" y="4173209"/>
            <a:ext cx="785498" cy="310171"/>
          </a:xfrm>
          <a:prstGeom prst="rightArrow">
            <a:avLst>
              <a:gd name="adj1" fmla="val 5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8921" fill="hold"/>
                                        <p:tgtEl>
                                          <p:spTgt spid="3"/>
                                        </p:tgtEl>
                                      </p:cBhvr>
                                    </p:cmd>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video>
              <p:cMediaNode vol="80000">
                <p:cTn id="25" fill="hold" display="0">
                  <p:stCondLst>
                    <p:cond delay="indefinite"/>
                  </p:stCondLst>
                </p:cTn>
                <p:tgtEl>
                  <p:spTgt spid="3"/>
                </p:tgtEl>
              </p:cMediaNode>
            </p:video>
            <p:seq concurrent="1" nextAc="seek">
              <p:cTn id="26" restart="whenNotActive" fill="hold" evtFilter="cancelBubble" nodeType="interactiveSeq">
                <p:stCondLst>
                  <p:cond evt="onClick" delay="0">
                    <p:tgtEl>
                      <p:spTgt spid="3"/>
                    </p:tgtEl>
                  </p:cond>
                </p:stCondLst>
                <p:endSync evt="end" delay="0">
                  <p:rtn val="all"/>
                </p:endSync>
                <p:childTnLst>
                  <p:par>
                    <p:cTn id="27" fill="hold">
                      <p:stCondLst>
                        <p:cond delay="0"/>
                      </p:stCondLst>
                      <p:childTnLst>
                        <p:par>
                          <p:cTn id="28" fill="hold">
                            <p:stCondLst>
                              <p:cond delay="0"/>
                            </p:stCondLst>
                            <p:childTnLst>
                              <p:par>
                                <p:cTn id="29" presetID="2" presetClass="mediacall" presetSubtype="0" fill="hold" nodeType="clickEffect">
                                  <p:stCondLst>
                                    <p:cond delay="0"/>
                                  </p:stCondLst>
                                  <p:childTnLst>
                                    <p:cmd type="call" cmd="togglePause">
                                      <p:cBhvr>
                                        <p:cTn id="30"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3371429" y="1833456"/>
            <a:ext cx="2401142" cy="923330"/>
          </a:xfrm>
          <a:prstGeom prst="rect">
            <a:avLst/>
          </a:prstGeom>
          <a:noFill/>
        </p:spPr>
        <p:txBody>
          <a:bodyPr wrap="square" rtlCol="0">
            <a:spAutoFit/>
          </a:bodyPr>
          <a:lstStyle/>
          <a:p>
            <a:pPr algn="ctr">
              <a:defRPr/>
            </a:pPr>
            <a:r>
              <a:rPr lang="en-GB" sz="5400" b="1">
                <a:solidFill>
                  <a:srgbClr val="00AEB5"/>
                </a:solidFill>
                <a:latin typeface="Arial"/>
                <a:cs typeface="Arial"/>
              </a:rPr>
              <a:t>02</a:t>
            </a:r>
            <a:endParaRPr lang="en-GB" sz="3200" b="1">
              <a:solidFill>
                <a:srgbClr val="00AEB5"/>
              </a:solidFill>
              <a:latin typeface="Arial"/>
              <a:cs typeface="Arial"/>
            </a:endParaRPr>
          </a:p>
        </p:txBody>
      </p:sp>
      <p:sp>
        <p:nvSpPr>
          <p:cNvPr id="3" name="Rechteck 2"/>
          <p:cNvSpPr/>
          <p:nvPr/>
        </p:nvSpPr>
        <p:spPr bwMode="auto">
          <a:xfrm>
            <a:off x="3371428" y="2684373"/>
            <a:ext cx="2401142" cy="605294"/>
          </a:xfrm>
          <a:prstGeom prst="rect">
            <a:avLst/>
          </a:prstGeom>
        </p:spPr>
        <p:txBody>
          <a:bodyPr wrap="square">
            <a:spAutoFit/>
          </a:bodyPr>
          <a:lstStyle/>
          <a:p>
            <a:pPr algn="ctr">
              <a:lnSpc>
                <a:spcPts val="1960"/>
              </a:lnSpc>
              <a:defRPr/>
            </a:pPr>
            <a:r>
              <a:rPr lang="en-GB" sz="1800" b="1" cap="all">
                <a:solidFill>
                  <a:srgbClr val="4D4D4C"/>
                </a:solidFill>
                <a:latin typeface="Arial"/>
                <a:cs typeface="Arial"/>
              </a:rPr>
              <a:t>Biokatalyse </a:t>
            </a:r>
            <a:r>
              <a:rPr lang="en-GB" sz="1800" cap="all">
                <a:solidFill>
                  <a:srgbClr val="4D4D4C"/>
                </a:solidFill>
                <a:latin typeface="Arial"/>
                <a:cs typeface="Arial"/>
              </a:rPr>
              <a:t>und </a:t>
            </a:r>
            <a:r>
              <a:rPr lang="en-GB" sz="1800" b="1" cap="all">
                <a:solidFill>
                  <a:srgbClr val="4D4D4C"/>
                </a:solidFill>
                <a:latin typeface="Arial"/>
                <a:cs typeface="Arial"/>
              </a:rPr>
              <a:t>Green Chemistry</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Grafik 4"/>
          <p:cNvPicPr>
            <a:picLocks noChangeAspect="1"/>
          </p:cNvPicPr>
          <p:nvPr/>
        </p:nvPicPr>
        <p:blipFill>
          <a:blip r:embed="rId2"/>
          <a:stretch/>
        </p:blipFill>
        <p:spPr bwMode="auto">
          <a:xfrm>
            <a:off x="-7455" y="1161927"/>
            <a:ext cx="560816" cy="2078763"/>
          </a:xfrm>
          <a:prstGeom prst="rect">
            <a:avLst/>
          </a:prstGeom>
        </p:spPr>
      </p:pic>
      <p:sp>
        <p:nvSpPr>
          <p:cNvPr id="19" name="Textfeld 18"/>
          <p:cNvSpPr txBox="1"/>
          <p:nvPr/>
        </p:nvSpPr>
        <p:spPr bwMode="auto">
          <a:xfrm>
            <a:off x="803730" y="4928056"/>
            <a:ext cx="8340270" cy="215444"/>
          </a:xfrm>
          <a:prstGeom prst="rect">
            <a:avLst/>
          </a:prstGeom>
          <a:noFill/>
        </p:spPr>
        <p:txBody>
          <a:bodyPr wrap="square">
            <a:spAutoFit/>
          </a:bodyPr>
          <a:lstStyle/>
          <a:p>
            <a:pPr>
              <a:defRPr/>
            </a:pPr>
            <a:r>
              <a:rPr lang="de-AT" sz="800">
                <a:latin typeface="Calibri"/>
                <a:ea typeface="Calibri"/>
              </a:rPr>
              <a:t>Pfeiffer, M.; Ribar, A.; Nidetzky, B. A Selective and Atom-Economic Rearrangement of Uridine by Cascade Biocatalysis for Production of Pseudouridine. </a:t>
            </a:r>
            <a:r>
              <a:rPr lang="de-AT" sz="800" i="1">
                <a:latin typeface="Calibri"/>
                <a:ea typeface="Calibri"/>
              </a:rPr>
              <a:t>Nat. Commun.</a:t>
            </a:r>
            <a:r>
              <a:rPr lang="de-AT" sz="800">
                <a:latin typeface="Calibri"/>
                <a:ea typeface="Calibri"/>
              </a:rPr>
              <a:t> </a:t>
            </a:r>
            <a:r>
              <a:rPr lang="de-AT" sz="800" b="1">
                <a:latin typeface="Calibri"/>
                <a:ea typeface="Calibri"/>
              </a:rPr>
              <a:t>2023</a:t>
            </a:r>
            <a:r>
              <a:rPr lang="de-AT" sz="800">
                <a:latin typeface="Calibri"/>
                <a:ea typeface="Calibri"/>
              </a:rPr>
              <a:t>, </a:t>
            </a:r>
            <a:r>
              <a:rPr lang="de-AT" sz="800" i="1">
                <a:latin typeface="Calibri"/>
                <a:ea typeface="Calibri"/>
              </a:rPr>
              <a:t>14</a:t>
            </a:r>
            <a:r>
              <a:rPr lang="de-AT" sz="800">
                <a:latin typeface="Calibri"/>
                <a:ea typeface="Calibri"/>
              </a:rPr>
              <a:t> (1), 2261. </a:t>
            </a:r>
            <a:endParaRPr lang="de-AT" sz="800"/>
          </a:p>
        </p:txBody>
      </p:sp>
      <p:sp>
        <p:nvSpPr>
          <p:cNvPr id="7" name="Textfeld 6"/>
          <p:cNvSpPr txBox="1"/>
          <p:nvPr/>
        </p:nvSpPr>
        <p:spPr bwMode="auto">
          <a:xfrm>
            <a:off x="562176" y="1390437"/>
            <a:ext cx="4534380" cy="2708434"/>
          </a:xfrm>
          <a:prstGeom prst="rect">
            <a:avLst/>
          </a:prstGeom>
          <a:noFill/>
        </p:spPr>
        <p:txBody>
          <a:bodyPr wrap="square" rtlCol="0">
            <a:spAutoFit/>
          </a:bodyPr>
          <a:lstStyle/>
          <a:p>
            <a:pPr marL="285750" indent="-285750">
              <a:spcAft>
                <a:spcPts val="1200"/>
              </a:spcAft>
              <a:buFont typeface="Arial"/>
              <a:buChar char="•"/>
              <a:defRPr/>
            </a:pPr>
            <a:r>
              <a:rPr lang="de-DE" sz="1200"/>
              <a:t>Pseudouridine ist ein </a:t>
            </a:r>
            <a:r>
              <a:rPr lang="de-DE" sz="1200" b="1"/>
              <a:t>modifizierter RNA Baustein</a:t>
            </a:r>
            <a:endParaRPr/>
          </a:p>
          <a:p>
            <a:pPr marL="285750" indent="-285750">
              <a:spcAft>
                <a:spcPts val="1200"/>
              </a:spcAft>
              <a:buFont typeface="Arial"/>
              <a:buChar char="•"/>
              <a:defRPr/>
            </a:pPr>
            <a:r>
              <a:rPr lang="de-DE" sz="1200"/>
              <a:t>Erhöht die </a:t>
            </a:r>
            <a:r>
              <a:rPr lang="de-DE" sz="1200" b="1"/>
              <a:t>Stabilität der RNA </a:t>
            </a:r>
            <a:r>
              <a:rPr lang="de-DE" sz="1200"/>
              <a:t>in der Zelle erheblich</a:t>
            </a:r>
            <a:endParaRPr/>
          </a:p>
          <a:p>
            <a:pPr marL="285750" indent="-285750">
              <a:spcAft>
                <a:spcPts val="1200"/>
              </a:spcAft>
              <a:buFont typeface="Arial"/>
              <a:buChar char="•"/>
              <a:defRPr/>
            </a:pPr>
            <a:r>
              <a:rPr lang="de-DE" sz="1200"/>
              <a:t>Sorgt für das </a:t>
            </a:r>
            <a:r>
              <a:rPr lang="de-DE" sz="1200" b="1"/>
              <a:t>Fine-Tuning der Immunreaktion</a:t>
            </a:r>
            <a:endParaRPr/>
          </a:p>
          <a:p>
            <a:pPr marL="285750" indent="-285750">
              <a:spcAft>
                <a:spcPts val="1200"/>
              </a:spcAft>
              <a:buFont typeface="Arial"/>
              <a:buChar char="•"/>
              <a:defRPr/>
            </a:pPr>
            <a:r>
              <a:rPr lang="de-DE" sz="1200" b="1"/>
              <a:t>~13 Milliarden Dosen mRNA-Impfstoffe </a:t>
            </a:r>
            <a:r>
              <a:rPr lang="de-DE" sz="1200"/>
              <a:t>wurden bereits an Menschen auf der ganzen Welt verabreicht</a:t>
            </a:r>
            <a:endParaRPr/>
          </a:p>
          <a:p>
            <a:pPr marL="285750" indent="-285750">
              <a:spcAft>
                <a:spcPts val="1200"/>
              </a:spcAft>
              <a:buFont typeface="Arial"/>
              <a:buChar char="•"/>
              <a:defRPr/>
            </a:pPr>
            <a:r>
              <a:rPr lang="de-DE" sz="1200"/>
              <a:t>über </a:t>
            </a:r>
            <a:r>
              <a:rPr lang="de-DE" sz="1200" b="1"/>
              <a:t>60 neue mRNA-Impfstoffe </a:t>
            </a:r>
            <a:r>
              <a:rPr lang="de-DE" sz="1200"/>
              <a:t>zur Behandlung von Krebs und Infektionskrankheiten befinden sich in klinischen Studien</a:t>
            </a:r>
            <a:endParaRPr/>
          </a:p>
          <a:p>
            <a:pPr marL="285750" indent="-285750">
              <a:spcAft>
                <a:spcPts val="1200"/>
              </a:spcAft>
              <a:buFont typeface="Arial"/>
              <a:buChar char="•"/>
              <a:defRPr/>
            </a:pPr>
            <a:r>
              <a:rPr lang="de-DE" sz="1200"/>
              <a:t>Potenzial zur </a:t>
            </a:r>
            <a:r>
              <a:rPr lang="de-DE" sz="1200" b="1"/>
              <a:t>Steigerung der Effizienz von Gene-Editing-Technologien </a:t>
            </a:r>
            <a:r>
              <a:rPr lang="de-DE" sz="1200"/>
              <a:t>wie CRISPR</a:t>
            </a:r>
            <a:endParaRPr lang="de-AT" sz="1200"/>
          </a:p>
        </p:txBody>
      </p:sp>
      <p:pic>
        <p:nvPicPr>
          <p:cNvPr id="10" name="Grafik 9" descr="Ein Bild, das Person, Finger, Nagel, Im Haus enthält.&#10;&#10;Automatisch generierte Beschreibung"/>
          <p:cNvPicPr>
            <a:picLocks noChangeAspect="1"/>
          </p:cNvPicPr>
          <p:nvPr/>
        </p:nvPicPr>
        <p:blipFill>
          <a:blip r:embed="rId3"/>
          <a:stretch/>
        </p:blipFill>
        <p:spPr bwMode="auto">
          <a:xfrm>
            <a:off x="5164146" y="1568938"/>
            <a:ext cx="3776680" cy="2124382"/>
          </a:xfrm>
          <a:prstGeom prst="rect">
            <a:avLst/>
          </a:prstGeom>
        </p:spPr>
      </p:pic>
      <p:sp>
        <p:nvSpPr>
          <p:cNvPr id="8" name="Titel 1"/>
          <p:cNvSpPr txBox="1"/>
          <p:nvPr/>
        </p:nvSpPr>
        <p:spPr bwMode="auto">
          <a:xfrm>
            <a:off x="1949301" y="183520"/>
            <a:ext cx="6869813"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de-DE" sz="3200"/>
              <a:t>Pseudouridin </a:t>
            </a:r>
            <a:r>
              <a:rPr lang="de-DE" sz="2400" b="0"/>
              <a:t>– der geheime Held der mRNA-Impstoffe</a:t>
            </a:r>
            <a:endParaRPr lang="de-AT" sz="3600" b="0"/>
          </a:p>
        </p:txBody>
      </p:sp>
      <p:sp>
        <p:nvSpPr>
          <p:cNvPr id="9" name="Textfeld 8"/>
          <p:cNvSpPr txBox="1"/>
          <p:nvPr/>
        </p:nvSpPr>
        <p:spPr bwMode="auto">
          <a:xfrm>
            <a:off x="4422612" y="691584"/>
            <a:ext cx="2905125" cy="276999"/>
          </a:xfrm>
          <a:prstGeom prst="rect">
            <a:avLst/>
          </a:prstGeom>
          <a:noFill/>
        </p:spPr>
        <p:txBody>
          <a:bodyPr wrap="square" rtlCol="0">
            <a:spAutoFit/>
          </a:bodyPr>
          <a:lstStyle/>
          <a:p>
            <a:pPr>
              <a:defRPr/>
            </a:pPr>
            <a:r>
              <a:rPr lang="de-DE" sz="1200" b="1">
                <a:solidFill>
                  <a:srgbClr val="39979E"/>
                </a:solidFill>
              </a:rPr>
              <a:t>Prof. Bernd Nidetzky, CSO acib</a:t>
            </a:r>
            <a:endParaRPr lang="de-AT" sz="1200" b="1">
              <a:solidFill>
                <a:srgbClr val="39979E"/>
              </a:solidFill>
            </a:endParaRPr>
          </a:p>
        </p:txBody>
      </p:sp>
      <p:sp>
        <p:nvSpPr>
          <p:cNvPr id="12" name="Pfeil: nach rechts 11"/>
          <p:cNvSpPr/>
          <p:nvPr/>
        </p:nvSpPr>
        <p:spPr bwMode="auto">
          <a:xfrm>
            <a:off x="451158" y="4205434"/>
            <a:ext cx="628398" cy="277946"/>
          </a:xfrm>
          <a:prstGeom prst="rightArrow">
            <a:avLst>
              <a:gd name="adj1" fmla="val 50000"/>
              <a:gd name="adj2" fmla="val 50000"/>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13" name="Textfeld 12"/>
          <p:cNvSpPr txBox="1"/>
          <p:nvPr/>
        </p:nvSpPr>
        <p:spPr bwMode="auto">
          <a:xfrm>
            <a:off x="1139979" y="4159741"/>
            <a:ext cx="7085593" cy="369332"/>
          </a:xfrm>
          <a:prstGeom prst="rect">
            <a:avLst/>
          </a:prstGeom>
          <a:noFill/>
        </p:spPr>
        <p:txBody>
          <a:bodyPr wrap="square" rtlCol="0">
            <a:spAutoFit/>
          </a:bodyPr>
          <a:lstStyle/>
          <a:p>
            <a:pPr>
              <a:defRPr/>
            </a:pPr>
            <a:r>
              <a:rPr lang="de-DE" b="1">
                <a:solidFill>
                  <a:schemeClr val="accent6"/>
                </a:solidFill>
              </a:rPr>
              <a:t>Die Nachfrage nach RNA-basierten Therapien steigt rapide an</a:t>
            </a:r>
            <a:endParaRPr lang="de-AT" b="1">
              <a:solidFill>
                <a:schemeClr val="accent6"/>
              </a:solidFill>
            </a:endParaRPr>
          </a:p>
        </p:txBody>
      </p:sp>
      <p:pic>
        <p:nvPicPr>
          <p:cNvPr id="3" name="Grafik 2"/>
          <p:cNvPicPr>
            <a:picLocks noChangeAspect="1"/>
          </p:cNvPicPr>
          <p:nvPr/>
        </p:nvPicPr>
        <p:blipFill>
          <a:blip r:embed="rId4"/>
          <a:stretch/>
        </p:blipFill>
        <p:spPr bwMode="auto">
          <a:xfrm>
            <a:off x="-7456" y="0"/>
            <a:ext cx="1441889" cy="12838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Grafik 4"/>
          <p:cNvPicPr>
            <a:picLocks noChangeAspect="1"/>
          </p:cNvPicPr>
          <p:nvPr/>
        </p:nvPicPr>
        <p:blipFill>
          <a:blip r:embed="rId2"/>
          <a:stretch/>
        </p:blipFill>
        <p:spPr bwMode="auto">
          <a:xfrm>
            <a:off x="-7455" y="1161927"/>
            <a:ext cx="560816" cy="2078763"/>
          </a:xfrm>
          <a:prstGeom prst="rect">
            <a:avLst/>
          </a:prstGeom>
        </p:spPr>
      </p:pic>
      <p:sp>
        <p:nvSpPr>
          <p:cNvPr id="7" name="Textfeld 6"/>
          <p:cNvSpPr txBox="1"/>
          <p:nvPr/>
        </p:nvSpPr>
        <p:spPr bwMode="auto">
          <a:xfrm>
            <a:off x="636456" y="1578133"/>
            <a:ext cx="4588112" cy="2708434"/>
          </a:xfrm>
          <a:prstGeom prst="rect">
            <a:avLst/>
          </a:prstGeom>
          <a:noFill/>
        </p:spPr>
        <p:txBody>
          <a:bodyPr wrap="square" rtlCol="0">
            <a:spAutoFit/>
          </a:bodyPr>
          <a:lstStyle/>
          <a:p>
            <a:pPr marL="285750" indent="-285750">
              <a:spcAft>
                <a:spcPts val="1200"/>
              </a:spcAft>
              <a:buFont typeface="Arial"/>
              <a:buChar char="•"/>
              <a:defRPr/>
            </a:pPr>
            <a:r>
              <a:rPr lang="de-DE" sz="1200"/>
              <a:t>1961: erste chemische Synthese von Pseudouridin</a:t>
            </a:r>
          </a:p>
          <a:p>
            <a:pPr marL="285750" indent="-285750">
              <a:spcAft>
                <a:spcPts val="1200"/>
              </a:spcAft>
              <a:buFont typeface="Arial"/>
              <a:buChar char="•"/>
              <a:defRPr/>
            </a:pPr>
            <a:r>
              <a:rPr lang="de-DE" sz="1200" b="1"/>
              <a:t>Verschiedenste Methoden</a:t>
            </a:r>
            <a:r>
              <a:rPr lang="de-DE" sz="1200"/>
              <a:t>: Rekonstruktion der Uracil Nukleobase oder Verknüpfung verschiedener Moleküle</a:t>
            </a:r>
            <a:endParaRPr/>
          </a:p>
          <a:p>
            <a:pPr marL="285750" indent="-285750">
              <a:spcAft>
                <a:spcPts val="1200"/>
              </a:spcAft>
              <a:buFont typeface="Arial"/>
              <a:buChar char="•"/>
              <a:defRPr/>
            </a:pPr>
            <a:r>
              <a:rPr lang="de-DE" sz="1200"/>
              <a:t>fortgeschrittenste chemische Synthese erzeugt Pseudouridin mit einer </a:t>
            </a:r>
            <a:r>
              <a:rPr lang="de-DE" sz="1200" b="1"/>
              <a:t>Ausbeute von 40 % in drei Schritten</a:t>
            </a:r>
            <a:endParaRPr/>
          </a:p>
          <a:p>
            <a:pPr marL="285750" indent="-285750">
              <a:spcAft>
                <a:spcPts val="1200"/>
              </a:spcAft>
              <a:buFont typeface="Arial"/>
              <a:buChar char="•"/>
              <a:defRPr/>
            </a:pPr>
            <a:r>
              <a:rPr lang="de-DE" sz="1200" b="1"/>
              <a:t>Erheblicher Energiebedarf </a:t>
            </a:r>
            <a:r>
              <a:rPr lang="de-DE" sz="1200"/>
              <a:t>aufgrund kryogener Bedingungen (-78 °C)</a:t>
            </a:r>
            <a:endParaRPr/>
          </a:p>
          <a:p>
            <a:pPr marL="285750" indent="-285750">
              <a:spcAft>
                <a:spcPts val="1200"/>
              </a:spcAft>
              <a:buFont typeface="Arial"/>
              <a:buChar char="•"/>
              <a:defRPr/>
            </a:pPr>
            <a:r>
              <a:rPr lang="de-DE" sz="1200"/>
              <a:t>Erfodernis von Schutzgruppenchemie verringert die Effizienz der Atomnutzung </a:t>
            </a:r>
            <a:endParaRPr/>
          </a:p>
          <a:p>
            <a:pPr marL="285750" indent="-285750">
              <a:spcAft>
                <a:spcPts val="1200"/>
              </a:spcAft>
              <a:buFont typeface="Arial"/>
              <a:buChar char="•"/>
              <a:defRPr/>
            </a:pPr>
            <a:r>
              <a:rPr lang="de-DE" sz="1200"/>
              <a:t>Verwendung umweltschädlicher Chemikalien</a:t>
            </a:r>
            <a:endParaRPr lang="de-AT" sz="1200"/>
          </a:p>
        </p:txBody>
      </p:sp>
      <p:sp>
        <p:nvSpPr>
          <p:cNvPr id="8" name="Titel 1"/>
          <p:cNvSpPr txBox="1"/>
          <p:nvPr/>
        </p:nvSpPr>
        <p:spPr bwMode="auto">
          <a:xfrm>
            <a:off x="1949301" y="183520"/>
            <a:ext cx="6869813"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de-DE" sz="3200"/>
              <a:t>Pseudouridine </a:t>
            </a:r>
            <a:r>
              <a:rPr lang="de-DE" sz="3200" b="0"/>
              <a:t>– chemische Produktion</a:t>
            </a:r>
            <a:endParaRPr lang="de-AT" sz="3600" b="0"/>
          </a:p>
        </p:txBody>
      </p:sp>
      <p:sp>
        <p:nvSpPr>
          <p:cNvPr id="12" name="Textfeld 11"/>
          <p:cNvSpPr txBox="1"/>
          <p:nvPr/>
        </p:nvSpPr>
        <p:spPr bwMode="auto">
          <a:xfrm>
            <a:off x="794282" y="4928056"/>
            <a:ext cx="8072500" cy="215444"/>
          </a:xfrm>
          <a:prstGeom prst="rect">
            <a:avLst/>
          </a:prstGeom>
          <a:noFill/>
        </p:spPr>
        <p:txBody>
          <a:bodyPr wrap="square">
            <a:spAutoFit/>
          </a:bodyPr>
          <a:lstStyle/>
          <a:p>
            <a:pPr>
              <a:defRPr/>
            </a:pPr>
            <a:r>
              <a:rPr lang="de-AT" sz="800"/>
              <a:t>Hanessian, S. &amp; Machaalani, R. A highly stereocontrolled and efficient synthesis of </a:t>
            </a:r>
            <a:r>
              <a:rPr lang="el-GR" sz="800"/>
              <a:t>α- </a:t>
            </a:r>
            <a:r>
              <a:rPr lang="de-AT" sz="800"/>
              <a:t>and </a:t>
            </a:r>
            <a:r>
              <a:rPr lang="el-GR" sz="800"/>
              <a:t>β-</a:t>
            </a:r>
            <a:r>
              <a:rPr lang="de-AT" sz="800"/>
              <a:t>pseudouridines. </a:t>
            </a:r>
            <a:r>
              <a:rPr lang="de-AT" sz="800" i="1"/>
              <a:t>Tetrahedron Lett.</a:t>
            </a:r>
            <a:r>
              <a:rPr lang="de-AT" sz="800"/>
              <a:t> </a:t>
            </a:r>
            <a:r>
              <a:rPr lang="de-AT" sz="800" b="1"/>
              <a:t>44</a:t>
            </a:r>
            <a:r>
              <a:rPr lang="de-AT" sz="800"/>
              <a:t>, 8321–8323 (2003).</a:t>
            </a:r>
            <a:endParaRPr/>
          </a:p>
        </p:txBody>
      </p:sp>
      <p:pic>
        <p:nvPicPr>
          <p:cNvPr id="14" name="Grafik 13" descr="Ein Bild, das Kunst enthält.&#10;&#10;KI-generierte Inhalte können fehlerhaft sein."/>
          <p:cNvPicPr>
            <a:picLocks noChangeAspect="1"/>
          </p:cNvPicPr>
          <p:nvPr/>
        </p:nvPicPr>
        <p:blipFill>
          <a:blip r:embed="rId3"/>
          <a:srcRect l="26313"/>
          <a:stretch/>
        </p:blipFill>
        <p:spPr bwMode="auto">
          <a:xfrm>
            <a:off x="5307663" y="1495028"/>
            <a:ext cx="3599743" cy="2791538"/>
          </a:xfrm>
          <a:prstGeom prst="rect">
            <a:avLst/>
          </a:prstGeom>
        </p:spPr>
      </p:pic>
      <p:sp>
        <p:nvSpPr>
          <p:cNvPr id="15" name="Textfeld 14"/>
          <p:cNvSpPr txBox="1"/>
          <p:nvPr/>
        </p:nvSpPr>
        <p:spPr bwMode="auto">
          <a:xfrm>
            <a:off x="5256793" y="4286567"/>
            <a:ext cx="2243704" cy="230832"/>
          </a:xfrm>
          <a:prstGeom prst="rect">
            <a:avLst/>
          </a:prstGeom>
          <a:noFill/>
        </p:spPr>
        <p:txBody>
          <a:bodyPr wrap="square" rtlCol="0">
            <a:spAutoFit/>
          </a:bodyPr>
          <a:lstStyle/>
          <a:p>
            <a:pPr>
              <a:defRPr/>
            </a:pPr>
            <a:r>
              <a:rPr lang="de-DE" sz="900"/>
              <a:t>Picture: DALL-E</a:t>
            </a:r>
            <a:endParaRPr lang="de-AT" sz="900"/>
          </a:p>
        </p:txBody>
      </p:sp>
      <p:pic>
        <p:nvPicPr>
          <p:cNvPr id="2" name="Grafik 1"/>
          <p:cNvPicPr>
            <a:picLocks noChangeAspect="1"/>
          </p:cNvPicPr>
          <p:nvPr/>
        </p:nvPicPr>
        <p:blipFill>
          <a:blip r:embed="rId4"/>
          <a:stretch/>
        </p:blipFill>
        <p:spPr bwMode="auto">
          <a:xfrm>
            <a:off x="-7455" y="0"/>
            <a:ext cx="1441889" cy="12838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Grafik 4"/>
          <p:cNvPicPr>
            <a:picLocks noChangeAspect="1"/>
          </p:cNvPicPr>
          <p:nvPr/>
        </p:nvPicPr>
        <p:blipFill>
          <a:blip r:embed="rId2"/>
          <a:stretch/>
        </p:blipFill>
        <p:spPr bwMode="auto">
          <a:xfrm>
            <a:off x="0" y="1117617"/>
            <a:ext cx="560816" cy="2078763"/>
          </a:xfrm>
          <a:prstGeom prst="rect">
            <a:avLst/>
          </a:prstGeom>
        </p:spPr>
      </p:pic>
      <p:sp>
        <p:nvSpPr>
          <p:cNvPr id="7" name="Textfeld 6"/>
          <p:cNvSpPr txBox="1"/>
          <p:nvPr/>
        </p:nvSpPr>
        <p:spPr bwMode="auto">
          <a:xfrm>
            <a:off x="1885014" y="3019795"/>
            <a:ext cx="6891005" cy="1815882"/>
          </a:xfrm>
          <a:prstGeom prst="rect">
            <a:avLst/>
          </a:prstGeom>
          <a:noFill/>
        </p:spPr>
        <p:txBody>
          <a:bodyPr wrap="square" rtlCol="0">
            <a:spAutoFit/>
          </a:bodyPr>
          <a:lstStyle/>
          <a:p>
            <a:pPr marL="171450" indent="-171450">
              <a:spcAft>
                <a:spcPts val="1200"/>
              </a:spcAft>
              <a:buFont typeface="Arial"/>
              <a:buChar char="•"/>
              <a:defRPr/>
            </a:pPr>
            <a:r>
              <a:rPr lang="de-DE" sz="1200"/>
              <a:t>Hocheffiziente Ein-Topf-N-C-Umlagerung von U</a:t>
            </a:r>
            <a:endParaRPr/>
          </a:p>
          <a:p>
            <a:pPr marL="171450" indent="-171450">
              <a:spcAft>
                <a:spcPts val="1200"/>
              </a:spcAft>
              <a:buFont typeface="Arial"/>
              <a:buChar char="•"/>
              <a:defRPr/>
            </a:pPr>
            <a:r>
              <a:rPr lang="de-DE" sz="1200"/>
              <a:t>Atomökonomische und selektive Umwandlung</a:t>
            </a:r>
            <a:endParaRPr/>
          </a:p>
          <a:p>
            <a:pPr marL="171450" indent="-171450">
              <a:spcAft>
                <a:spcPts val="1200"/>
              </a:spcAft>
              <a:buFont typeface="Arial"/>
              <a:buChar char="•"/>
              <a:defRPr/>
            </a:pPr>
            <a:r>
              <a:rPr lang="de-DE" sz="1200" b="1"/>
              <a:t>In-situ-Kristallisation</a:t>
            </a:r>
            <a:r>
              <a:rPr lang="de-DE" sz="1200"/>
              <a:t> des Ψ zur Isolierung des reinen Produkts </a:t>
            </a:r>
            <a:r>
              <a:rPr lang="de-DE" sz="1200" b="1"/>
              <a:t>≥ 90% Ausbeute</a:t>
            </a:r>
            <a:endParaRPr/>
          </a:p>
          <a:p>
            <a:pPr marL="171450" indent="-171450">
              <a:spcAft>
                <a:spcPts val="1200"/>
              </a:spcAft>
              <a:buFont typeface="Arial"/>
              <a:buChar char="•"/>
              <a:defRPr/>
            </a:pPr>
            <a:r>
              <a:rPr lang="de-DE" sz="1200"/>
              <a:t>Gram-Maßstab ergibt extrem kleinen </a:t>
            </a:r>
            <a:r>
              <a:rPr lang="de-DE" sz="1200" b="1"/>
              <a:t>E-Faktor von ~3 </a:t>
            </a:r>
            <a:r>
              <a:rPr lang="de-DE" sz="1200"/>
              <a:t>(~25 in der Pharmaindustrie)</a:t>
            </a:r>
            <a:endParaRPr/>
          </a:p>
          <a:p>
            <a:pPr marL="171450" indent="-171450">
              <a:spcAft>
                <a:spcPts val="1200"/>
              </a:spcAft>
              <a:buFont typeface="Arial"/>
              <a:buChar char="•"/>
              <a:defRPr/>
            </a:pPr>
            <a:r>
              <a:rPr lang="de-DE" sz="1200"/>
              <a:t>Die Massenintensität des gesamten Prozesses beträgt ~4,5 (10 bis weit über 100 in der Pharmaindustrie)</a:t>
            </a:r>
            <a:endParaRPr/>
          </a:p>
        </p:txBody>
      </p:sp>
      <p:sp>
        <p:nvSpPr>
          <p:cNvPr id="8" name="Titel 1"/>
          <p:cNvSpPr txBox="1"/>
          <p:nvPr/>
        </p:nvSpPr>
        <p:spPr bwMode="auto">
          <a:xfrm>
            <a:off x="1949301" y="183520"/>
            <a:ext cx="6869813"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de-DE" sz="3200"/>
              <a:t>Pseudouridine </a:t>
            </a:r>
            <a:r>
              <a:rPr lang="de-DE" sz="3200" b="0"/>
              <a:t>– </a:t>
            </a:r>
            <a:r>
              <a:rPr lang="de-AT" sz="3200" b="0"/>
              <a:t>“Dream Reaction”</a:t>
            </a:r>
            <a:endParaRPr/>
          </a:p>
          <a:p>
            <a:pPr>
              <a:defRPr/>
            </a:pPr>
            <a:endParaRPr lang="de-AT" sz="3600" b="0"/>
          </a:p>
        </p:txBody>
      </p:sp>
      <p:sp>
        <p:nvSpPr>
          <p:cNvPr id="9" name="Textfeld 8"/>
          <p:cNvSpPr txBox="1"/>
          <p:nvPr/>
        </p:nvSpPr>
        <p:spPr bwMode="auto">
          <a:xfrm>
            <a:off x="1949301" y="718433"/>
            <a:ext cx="2905125" cy="276999"/>
          </a:xfrm>
          <a:prstGeom prst="rect">
            <a:avLst/>
          </a:prstGeom>
          <a:noFill/>
        </p:spPr>
        <p:txBody>
          <a:bodyPr wrap="square" rtlCol="0">
            <a:spAutoFit/>
          </a:bodyPr>
          <a:lstStyle/>
          <a:p>
            <a:pPr>
              <a:defRPr/>
            </a:pPr>
            <a:r>
              <a:rPr lang="de-DE" sz="1200" b="1">
                <a:solidFill>
                  <a:srgbClr val="39979E"/>
                </a:solidFill>
              </a:rPr>
              <a:t>Prof. Bernd Nidetzky, CSO acib</a:t>
            </a:r>
            <a:endParaRPr lang="de-AT" sz="1200" b="1">
              <a:solidFill>
                <a:srgbClr val="39979E"/>
              </a:solidFill>
            </a:endParaRPr>
          </a:p>
        </p:txBody>
      </p:sp>
      <p:pic>
        <p:nvPicPr>
          <p:cNvPr id="10" name="Grafik 9"/>
          <p:cNvPicPr>
            <a:picLocks noChangeAspect="1"/>
          </p:cNvPicPr>
          <p:nvPr/>
        </p:nvPicPr>
        <p:blipFill>
          <a:blip r:embed="rId3"/>
          <a:stretch/>
        </p:blipFill>
        <p:spPr bwMode="auto">
          <a:xfrm>
            <a:off x="1949301" y="1058159"/>
            <a:ext cx="6826718" cy="1994939"/>
          </a:xfrm>
          <a:prstGeom prst="rect">
            <a:avLst/>
          </a:prstGeom>
        </p:spPr>
      </p:pic>
      <p:sp>
        <p:nvSpPr>
          <p:cNvPr id="13" name="Textfeld 12"/>
          <p:cNvSpPr txBox="1"/>
          <p:nvPr/>
        </p:nvSpPr>
        <p:spPr bwMode="auto">
          <a:xfrm>
            <a:off x="803730" y="4928056"/>
            <a:ext cx="8340270" cy="215444"/>
          </a:xfrm>
          <a:prstGeom prst="rect">
            <a:avLst/>
          </a:prstGeom>
          <a:noFill/>
        </p:spPr>
        <p:txBody>
          <a:bodyPr wrap="square">
            <a:spAutoFit/>
          </a:bodyPr>
          <a:lstStyle/>
          <a:p>
            <a:pPr>
              <a:defRPr/>
            </a:pPr>
            <a:r>
              <a:rPr lang="de-AT" sz="800">
                <a:latin typeface="Calibri"/>
                <a:ea typeface="Calibri"/>
              </a:rPr>
              <a:t>Pfeiffer, M.; Ribar, A.; Nidetzky, B. A Selective and Atom-Economic Rearrangement of Uridine by Cascade Biocatalysis for Production of Pseudouridine. </a:t>
            </a:r>
            <a:r>
              <a:rPr lang="de-AT" sz="800" i="1">
                <a:latin typeface="Calibri"/>
                <a:ea typeface="Calibri"/>
              </a:rPr>
              <a:t>Nat. Commun.</a:t>
            </a:r>
            <a:r>
              <a:rPr lang="de-AT" sz="800">
                <a:latin typeface="Calibri"/>
                <a:ea typeface="Calibri"/>
              </a:rPr>
              <a:t> </a:t>
            </a:r>
            <a:r>
              <a:rPr lang="de-AT" sz="800" b="1">
                <a:latin typeface="Calibri"/>
                <a:ea typeface="Calibri"/>
              </a:rPr>
              <a:t>2023</a:t>
            </a:r>
            <a:r>
              <a:rPr lang="de-AT" sz="800">
                <a:latin typeface="Calibri"/>
                <a:ea typeface="Calibri"/>
              </a:rPr>
              <a:t>, </a:t>
            </a:r>
            <a:r>
              <a:rPr lang="de-AT" sz="800" i="1">
                <a:latin typeface="Calibri"/>
                <a:ea typeface="Calibri"/>
              </a:rPr>
              <a:t>14</a:t>
            </a:r>
            <a:r>
              <a:rPr lang="de-AT" sz="800">
                <a:latin typeface="Calibri"/>
                <a:ea typeface="Calibri"/>
              </a:rPr>
              <a:t> (1), 2261. </a:t>
            </a:r>
            <a:endParaRPr lang="de-AT" sz="800"/>
          </a:p>
        </p:txBody>
      </p:sp>
      <p:pic>
        <p:nvPicPr>
          <p:cNvPr id="16" name="Grafik 15" descr="Ein Bild, das Text, Reihe, Diagramm, Schrift enthält.&#10;&#10;Automatisch generierte Beschreibung"/>
          <p:cNvPicPr>
            <a:picLocks noChangeAspect="1"/>
          </p:cNvPicPr>
          <p:nvPr/>
        </p:nvPicPr>
        <p:blipFill>
          <a:blip r:embed="rId4"/>
          <a:srcRect l="88651"/>
          <a:stretch/>
        </p:blipFill>
        <p:spPr bwMode="auto">
          <a:xfrm>
            <a:off x="761071" y="1414365"/>
            <a:ext cx="987975" cy="2946721"/>
          </a:xfrm>
          <a:prstGeom prst="rect">
            <a:avLst/>
          </a:prstGeom>
        </p:spPr>
      </p:pic>
      <p:pic>
        <p:nvPicPr>
          <p:cNvPr id="18" name="Grafik 17"/>
          <p:cNvPicPr>
            <a:picLocks noChangeAspect="1"/>
          </p:cNvPicPr>
          <p:nvPr/>
        </p:nvPicPr>
        <p:blipFill>
          <a:blip r:embed="rId5"/>
          <a:stretch/>
        </p:blipFill>
        <p:spPr bwMode="auto">
          <a:xfrm>
            <a:off x="7935542" y="3053098"/>
            <a:ext cx="807268" cy="807268"/>
          </a:xfrm>
          <a:prstGeom prst="rect">
            <a:avLst/>
          </a:prstGeom>
        </p:spPr>
      </p:pic>
      <p:pic>
        <p:nvPicPr>
          <p:cNvPr id="2" name="Grafik 1"/>
          <p:cNvPicPr>
            <a:picLocks noChangeAspect="1"/>
          </p:cNvPicPr>
          <p:nvPr/>
        </p:nvPicPr>
        <p:blipFill>
          <a:blip r:embed="rId6"/>
          <a:stretch/>
        </p:blipFill>
        <p:spPr bwMode="auto">
          <a:xfrm>
            <a:off x="-7456" y="0"/>
            <a:ext cx="1441889" cy="12838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1" name="Grafik 4"/>
          <p:cNvPicPr>
            <a:picLocks noChangeAspect="1"/>
          </p:cNvPicPr>
          <p:nvPr/>
        </p:nvPicPr>
        <p:blipFill>
          <a:blip r:embed="rId2"/>
          <a:stretch/>
        </p:blipFill>
        <p:spPr bwMode="auto">
          <a:xfrm>
            <a:off x="0" y="1117617"/>
            <a:ext cx="560816" cy="2078763"/>
          </a:xfrm>
          <a:prstGeom prst="rect">
            <a:avLst/>
          </a:prstGeom>
        </p:spPr>
      </p:pic>
      <p:sp>
        <p:nvSpPr>
          <p:cNvPr id="8" name="Titel 1"/>
          <p:cNvSpPr txBox="1"/>
          <p:nvPr/>
        </p:nvSpPr>
        <p:spPr bwMode="auto">
          <a:xfrm>
            <a:off x="1949301" y="183520"/>
            <a:ext cx="6869813"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de-DE" sz="3200"/>
              <a:t>Pseudouridine </a:t>
            </a:r>
            <a:r>
              <a:rPr lang="de-DE" sz="3200" b="0"/>
              <a:t>– </a:t>
            </a:r>
            <a:r>
              <a:rPr lang="de-AT" sz="3200" b="0"/>
              <a:t>“Dream Reaction”</a:t>
            </a:r>
            <a:endParaRPr/>
          </a:p>
          <a:p>
            <a:pPr>
              <a:defRPr/>
            </a:pPr>
            <a:endParaRPr lang="de-AT" sz="3600" b="0"/>
          </a:p>
        </p:txBody>
      </p:sp>
      <p:sp>
        <p:nvSpPr>
          <p:cNvPr id="9" name="Textfeld 8"/>
          <p:cNvSpPr txBox="1"/>
          <p:nvPr/>
        </p:nvSpPr>
        <p:spPr bwMode="auto">
          <a:xfrm>
            <a:off x="1949301" y="718433"/>
            <a:ext cx="2905125" cy="276999"/>
          </a:xfrm>
          <a:prstGeom prst="rect">
            <a:avLst/>
          </a:prstGeom>
          <a:noFill/>
        </p:spPr>
        <p:txBody>
          <a:bodyPr wrap="square" rtlCol="0">
            <a:spAutoFit/>
          </a:bodyPr>
          <a:lstStyle/>
          <a:p>
            <a:pPr>
              <a:defRPr/>
            </a:pPr>
            <a:r>
              <a:rPr lang="de-DE" sz="1200" b="1">
                <a:solidFill>
                  <a:srgbClr val="39979E"/>
                </a:solidFill>
              </a:rPr>
              <a:t>Prof. Bernd Nidetzky, CSO acib</a:t>
            </a:r>
            <a:endParaRPr lang="de-AT" sz="1200" b="1">
              <a:solidFill>
                <a:srgbClr val="39979E"/>
              </a:solidFill>
            </a:endParaRPr>
          </a:p>
        </p:txBody>
      </p:sp>
      <p:sp>
        <p:nvSpPr>
          <p:cNvPr id="13" name="Textfeld 12"/>
          <p:cNvSpPr txBox="1"/>
          <p:nvPr/>
        </p:nvSpPr>
        <p:spPr bwMode="auto">
          <a:xfrm>
            <a:off x="803730" y="4928150"/>
            <a:ext cx="8340270" cy="230832"/>
          </a:xfrm>
          <a:prstGeom prst="rect">
            <a:avLst/>
          </a:prstGeom>
          <a:noFill/>
        </p:spPr>
        <p:txBody>
          <a:bodyPr wrap="square">
            <a:spAutoFit/>
          </a:bodyPr>
          <a:lstStyle/>
          <a:p>
            <a:pPr>
              <a:defRPr/>
            </a:pPr>
            <a:r>
              <a:rPr lang="de-AT" sz="900">
                <a:latin typeface="Calibri"/>
                <a:ea typeface="Calibri"/>
              </a:rPr>
              <a:t>http://www.scienceslam.at/</a:t>
            </a:r>
            <a:endParaRPr lang="de-AT" sz="900"/>
          </a:p>
        </p:txBody>
      </p:sp>
      <p:pic>
        <p:nvPicPr>
          <p:cNvPr id="14" name="Grafik 13" descr="Ein Bild, das Kleidung, Person, Mann, Menschliches Gesicht enthält.&#10;&#10;KI-generierte Inhalte können fehlerhaft sein."/>
          <p:cNvPicPr>
            <a:picLocks noChangeAspect="1"/>
          </p:cNvPicPr>
          <p:nvPr/>
        </p:nvPicPr>
        <p:blipFill>
          <a:blip r:embed="rId3"/>
          <a:stretch/>
        </p:blipFill>
        <p:spPr bwMode="auto">
          <a:xfrm>
            <a:off x="3754439" y="1049441"/>
            <a:ext cx="5064675" cy="3375626"/>
          </a:xfrm>
          <a:prstGeom prst="rect">
            <a:avLst/>
          </a:prstGeom>
        </p:spPr>
      </p:pic>
      <p:sp>
        <p:nvSpPr>
          <p:cNvPr id="15" name="Textfeld 14"/>
          <p:cNvSpPr txBox="1"/>
          <p:nvPr/>
        </p:nvSpPr>
        <p:spPr bwMode="auto">
          <a:xfrm>
            <a:off x="702791" y="1477990"/>
            <a:ext cx="2800604" cy="2862322"/>
          </a:xfrm>
          <a:prstGeom prst="rect">
            <a:avLst/>
          </a:prstGeom>
          <a:noFill/>
        </p:spPr>
        <p:txBody>
          <a:bodyPr wrap="square" rtlCol="0">
            <a:spAutoFit/>
          </a:bodyPr>
          <a:lstStyle/>
          <a:p>
            <a:pPr>
              <a:defRPr/>
            </a:pPr>
            <a:r>
              <a:rPr lang="de-DE"/>
              <a:t>Dr. Martin Pfeiffer, </a:t>
            </a:r>
            <a:endParaRPr/>
          </a:p>
          <a:p>
            <a:pPr>
              <a:defRPr/>
            </a:pPr>
            <a:r>
              <a:rPr lang="de-DE"/>
              <a:t>Institut für Biotechnologie und Bioprozesstechnik, </a:t>
            </a:r>
            <a:endParaRPr/>
          </a:p>
          <a:p>
            <a:pPr>
              <a:defRPr/>
            </a:pPr>
            <a:r>
              <a:rPr lang="de-DE"/>
              <a:t>TU Graz</a:t>
            </a:r>
            <a:endParaRPr/>
          </a:p>
          <a:p>
            <a:pPr>
              <a:defRPr/>
            </a:pPr>
            <a:endParaRPr lang="de-DE"/>
          </a:p>
          <a:p>
            <a:pPr>
              <a:defRPr/>
            </a:pPr>
            <a:r>
              <a:rPr lang="de-DE"/>
              <a:t>Science Slam Staatsmeister 2024</a:t>
            </a:r>
            <a:endParaRPr/>
          </a:p>
          <a:p>
            <a:pPr>
              <a:defRPr/>
            </a:pPr>
            <a:endParaRPr lang="de-AT"/>
          </a:p>
          <a:p>
            <a:pPr>
              <a:defRPr/>
            </a:pPr>
            <a:r>
              <a:rPr lang="de-AT"/>
              <a:t>Youtube Video: </a:t>
            </a:r>
            <a:endParaRPr/>
          </a:p>
          <a:p>
            <a:pPr>
              <a:defRPr/>
            </a:pPr>
            <a:endParaRPr lang="de-DE"/>
          </a:p>
        </p:txBody>
      </p:sp>
      <p:sp>
        <p:nvSpPr>
          <p:cNvPr id="18" name="Textfeld 17"/>
          <p:cNvSpPr txBox="1"/>
          <p:nvPr/>
        </p:nvSpPr>
        <p:spPr bwMode="auto">
          <a:xfrm>
            <a:off x="702791" y="3975956"/>
            <a:ext cx="3119550" cy="707886"/>
          </a:xfrm>
          <a:prstGeom prst="rect">
            <a:avLst/>
          </a:prstGeom>
          <a:noFill/>
        </p:spPr>
        <p:txBody>
          <a:bodyPr wrap="square">
            <a:spAutoFit/>
          </a:bodyPr>
          <a:lstStyle/>
          <a:p>
            <a:pPr>
              <a:defRPr/>
            </a:pPr>
            <a:r>
              <a:rPr lang="de-AT" sz="2000">
                <a:latin typeface="Calibri"/>
                <a:cs typeface="Calibri"/>
              </a:rPr>
              <a:t>https://www.youtube.com/watch?v=63Mb2Ca5lGI</a:t>
            </a:r>
            <a:endParaRPr/>
          </a:p>
        </p:txBody>
      </p:sp>
      <p:pic>
        <p:nvPicPr>
          <p:cNvPr id="2" name="Grafik 1"/>
          <p:cNvPicPr>
            <a:picLocks noChangeAspect="1"/>
          </p:cNvPicPr>
          <p:nvPr/>
        </p:nvPicPr>
        <p:blipFill>
          <a:blip r:embed="rId4"/>
          <a:stretch/>
        </p:blipFill>
        <p:spPr bwMode="auto">
          <a:xfrm>
            <a:off x="-7456" y="0"/>
            <a:ext cx="1441889" cy="1283874"/>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5" name="Titel 1"/>
          <p:cNvSpPr txBox="1"/>
          <p:nvPr/>
        </p:nvSpPr>
        <p:spPr bwMode="auto">
          <a:xfrm>
            <a:off x="1836512" y="361554"/>
            <a:ext cx="6869813"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de-DE" sz="3200"/>
              <a:t>Green Chemistry vs. Biokatalyse</a:t>
            </a:r>
            <a:endParaRPr lang="de-AT" sz="3200" b="0"/>
          </a:p>
          <a:p>
            <a:pPr>
              <a:defRPr/>
            </a:pPr>
            <a:endParaRPr lang="de-AT" sz="3600" b="0"/>
          </a:p>
        </p:txBody>
      </p:sp>
      <p:graphicFrame>
        <p:nvGraphicFramePr>
          <p:cNvPr id="7" name="Tabelle 6"/>
          <p:cNvGraphicFramePr>
            <a:graphicFrameLocks noGrp="1"/>
          </p:cNvGraphicFramePr>
          <p:nvPr/>
        </p:nvGraphicFramePr>
        <p:xfrm>
          <a:off x="616314" y="1393756"/>
          <a:ext cx="7967767" cy="3157523"/>
        </p:xfrm>
        <a:graphic>
          <a:graphicData uri="http://schemas.openxmlformats.org/drawingml/2006/table">
            <a:tbl>
              <a:tblPr/>
              <a:tblGrid>
                <a:gridCol w="530841">
                  <a:extLst>
                    <a:ext uri="{9D8B030D-6E8A-4147-A177-3AD203B41FA5}">
                      <a16:colId xmlns:a16="http://schemas.microsoft.com/office/drawing/2014/main" val="20000"/>
                    </a:ext>
                  </a:extLst>
                </a:gridCol>
                <a:gridCol w="3871974">
                  <a:extLst>
                    <a:ext uri="{9D8B030D-6E8A-4147-A177-3AD203B41FA5}">
                      <a16:colId xmlns:a16="http://schemas.microsoft.com/office/drawing/2014/main" val="20001"/>
                    </a:ext>
                  </a:extLst>
                </a:gridCol>
                <a:gridCol w="3564952">
                  <a:extLst>
                    <a:ext uri="{9D8B030D-6E8A-4147-A177-3AD203B41FA5}">
                      <a16:colId xmlns:a16="http://schemas.microsoft.com/office/drawing/2014/main" val="20002"/>
                    </a:ext>
                  </a:extLst>
                </a:gridCol>
              </a:tblGrid>
              <a:tr h="241112">
                <a:tc gridSpan="2">
                  <a:txBody>
                    <a:bodyPr/>
                    <a:lstStyle/>
                    <a:p>
                      <a:pPr algn="ctr">
                        <a:defRPr/>
                      </a:pPr>
                      <a:r>
                        <a:rPr lang="en-US" sz="1100" b="1">
                          <a:solidFill>
                            <a:schemeClr val="bg1"/>
                          </a:solidFill>
                          <a:latin typeface="Calibri"/>
                          <a:cs typeface="Calibri"/>
                        </a:rPr>
                        <a:t>Green Chemistry Prinzip</a:t>
                      </a:r>
                    </a:p>
                  </a:txBody>
                  <a:tcPr marL="67439" marR="67439" marT="33719" marB="33719">
                    <a:lnL w="12700" algn="ctr">
                      <a:noFill/>
                    </a:lnL>
                    <a:lnR w="12700" algn="ctr">
                      <a:noFill/>
                    </a:lnR>
                    <a:lnT w="12700" algn="ctr">
                      <a:solidFill>
                        <a:sysClr val="windowText" lastClr="000000"/>
                      </a:solidFill>
                    </a:lnT>
                    <a:lnB w="12700" algn="ctr">
                      <a:solidFill>
                        <a:sysClr val="windowText" lastClr="000000"/>
                      </a:solidFill>
                    </a:lnB>
                    <a:solidFill>
                      <a:srgbClr val="BED72F"/>
                    </a:solidFill>
                  </a:tcPr>
                </a:tc>
                <a:tc hMerge="1">
                  <a:txBody>
                    <a:bodyPr/>
                    <a:lstStyle/>
                    <a:p>
                      <a:endParaRPr/>
                    </a:p>
                  </a:txBody>
                  <a:tcPr/>
                </a:tc>
                <a:tc>
                  <a:txBody>
                    <a:bodyPr/>
                    <a:lstStyle/>
                    <a:p>
                      <a:pPr algn="ctr">
                        <a:defRPr/>
                      </a:pPr>
                      <a:r>
                        <a:rPr lang="en-US" sz="1100" b="1">
                          <a:solidFill>
                            <a:schemeClr val="bg1"/>
                          </a:solidFill>
                          <a:latin typeface="Calibri"/>
                          <a:cs typeface="Calibri"/>
                        </a:rPr>
                        <a:t>Biokatalyse</a:t>
                      </a:r>
                    </a:p>
                  </a:txBody>
                  <a:tcPr marL="67439" marR="67439" marT="33719" marB="33719">
                    <a:lnL w="12700" algn="ctr">
                      <a:noFill/>
                    </a:lnL>
                    <a:lnR w="12700" algn="ctr">
                      <a:noFill/>
                    </a:lnR>
                    <a:lnT w="12700" algn="ctr">
                      <a:solidFill>
                        <a:sysClr val="windowText" lastClr="000000"/>
                      </a:solidFill>
                    </a:lnT>
                    <a:lnB w="12700" algn="ctr">
                      <a:solidFill>
                        <a:sysClr val="windowText" lastClr="000000"/>
                      </a:solidFill>
                    </a:lnB>
                    <a:solidFill>
                      <a:srgbClr val="BED72F"/>
                    </a:solidFill>
                  </a:tcPr>
                </a:tc>
                <a:extLst>
                  <a:ext uri="{0D108BD9-81ED-4DB2-BD59-A6C34878D82A}">
                    <a16:rowId xmlns:a16="http://schemas.microsoft.com/office/drawing/2014/main" val="10000"/>
                  </a:ext>
                </a:extLst>
              </a:tr>
              <a:tr h="241112">
                <a:tc>
                  <a:txBody>
                    <a:bodyPr/>
                    <a:lstStyle/>
                    <a:p>
                      <a:pPr algn="l">
                        <a:defRPr/>
                      </a:pPr>
                      <a:r>
                        <a:rPr lang="en-US" sz="1100">
                          <a:latin typeface="Calibri"/>
                          <a:cs typeface="Calibri"/>
                        </a:rPr>
                        <a:t>1</a:t>
                      </a:r>
                      <a:endParaRPr/>
                    </a:p>
                  </a:txBody>
                  <a:tcPr marL="67439" marR="67439" marT="33719" marB="33719">
                    <a:lnL w="12700" algn="ctr">
                      <a:noFill/>
                    </a:lnL>
                    <a:lnR w="12700" algn="ctr">
                      <a:noFill/>
                    </a:lnR>
                    <a:lnT w="12700" algn="ctr">
                      <a:solidFill>
                        <a:sysClr val="windowText" lastClr="000000"/>
                      </a:solidFill>
                    </a:lnT>
                    <a:lnB w="12700" algn="ctr">
                      <a:noFill/>
                    </a:lnB>
                    <a:noFill/>
                  </a:tcPr>
                </a:tc>
                <a:tc>
                  <a:txBody>
                    <a:bodyPr/>
                    <a:lstStyle/>
                    <a:p>
                      <a:pPr algn="l">
                        <a:defRPr/>
                      </a:pPr>
                      <a:r>
                        <a:rPr lang="en-US" sz="1100">
                          <a:latin typeface="Calibri"/>
                          <a:cs typeface="Calibri"/>
                        </a:rPr>
                        <a:t>Abfallvermeidung</a:t>
                      </a:r>
                    </a:p>
                  </a:txBody>
                  <a:tcPr marL="67439" marR="67439" marT="33719" marB="33719">
                    <a:lnL w="12700" algn="ctr">
                      <a:noFill/>
                    </a:lnL>
                    <a:lnR w="12700" algn="ctr">
                      <a:noFill/>
                    </a:lnR>
                    <a:lnT w="12700" algn="ctr">
                      <a:solidFill>
                        <a:sysClr val="windowText" lastClr="000000"/>
                      </a:solidFill>
                    </a:lnT>
                    <a:lnB w="12700" algn="ctr">
                      <a:noFill/>
                    </a:lnB>
                    <a:noFill/>
                  </a:tcPr>
                </a:tc>
                <a:tc>
                  <a:txBody>
                    <a:bodyPr/>
                    <a:lstStyle/>
                    <a:p>
                      <a:pPr algn="l">
                        <a:defRPr/>
                      </a:pPr>
                      <a:r>
                        <a:rPr lang="de-AT" sz="1100">
                          <a:latin typeface="Calibri"/>
                          <a:cs typeface="Calibri"/>
                        </a:rPr>
                        <a:t>Deutlich reduzierte Abfallmengen</a:t>
                      </a:r>
                      <a:endParaRPr lang="en-US" sz="1100">
                        <a:latin typeface="Calibri"/>
                        <a:cs typeface="Calibri"/>
                      </a:endParaRPr>
                    </a:p>
                  </a:txBody>
                  <a:tcPr marL="67439" marR="67439" marT="33719" marB="33719">
                    <a:lnL w="12700" algn="ctr">
                      <a:noFill/>
                    </a:lnL>
                    <a:lnR w="12700" algn="ctr">
                      <a:noFill/>
                    </a:lnR>
                    <a:lnT w="12700" algn="ctr">
                      <a:solidFill>
                        <a:sysClr val="windowText" lastClr="000000"/>
                      </a:solidFill>
                    </a:lnT>
                    <a:lnB w="12700" algn="ctr">
                      <a:noFill/>
                    </a:lnB>
                    <a:noFill/>
                  </a:tcPr>
                </a:tc>
                <a:extLst>
                  <a:ext uri="{0D108BD9-81ED-4DB2-BD59-A6C34878D82A}">
                    <a16:rowId xmlns:a16="http://schemas.microsoft.com/office/drawing/2014/main" val="10001"/>
                  </a:ext>
                </a:extLst>
              </a:tr>
              <a:tr h="241112">
                <a:tc>
                  <a:txBody>
                    <a:bodyPr/>
                    <a:lstStyle/>
                    <a:p>
                      <a:pPr algn="l">
                        <a:defRPr/>
                      </a:pPr>
                      <a:r>
                        <a:rPr lang="en-US" sz="1100">
                          <a:latin typeface="Calibri"/>
                          <a:cs typeface="Calibri"/>
                        </a:rPr>
                        <a:t>2</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Atomökonomie</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Mehr atom- und schritteffizient</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2"/>
                  </a:ext>
                </a:extLst>
              </a:tr>
              <a:tr h="241112">
                <a:tc>
                  <a:txBody>
                    <a:bodyPr/>
                    <a:lstStyle/>
                    <a:p>
                      <a:pPr algn="l">
                        <a:defRPr/>
                      </a:pPr>
                      <a:r>
                        <a:rPr lang="en-US" sz="1100">
                          <a:latin typeface="Calibri"/>
                          <a:cs typeface="Calibri"/>
                        </a:rPr>
                        <a:t>3</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Weniger gefährliche Synthesen</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Allgemein geringe Toxizität</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3"/>
                  </a:ext>
                </a:extLst>
              </a:tr>
              <a:tr h="241112">
                <a:tc>
                  <a:txBody>
                    <a:bodyPr/>
                    <a:lstStyle/>
                    <a:p>
                      <a:pPr algn="l">
                        <a:defRPr/>
                      </a:pPr>
                      <a:r>
                        <a:rPr lang="en-US" sz="1100">
                          <a:latin typeface="Calibri"/>
                          <a:cs typeface="Calibri"/>
                        </a:rPr>
                        <a:t>4</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Design für sicherere Produkte</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DE" sz="1100">
                          <a:latin typeface="Calibri"/>
                          <a:cs typeface="Calibri"/>
                        </a:rPr>
                        <a:t>Nicht relevant (gilt für das Produkt, nicht den Prozess)</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4"/>
                  </a:ext>
                </a:extLst>
              </a:tr>
              <a:tr h="241112">
                <a:tc>
                  <a:txBody>
                    <a:bodyPr/>
                    <a:lstStyle/>
                    <a:p>
                      <a:pPr algn="l">
                        <a:defRPr/>
                      </a:pPr>
                      <a:r>
                        <a:rPr lang="en-US" sz="1100">
                          <a:latin typeface="Calibri"/>
                          <a:cs typeface="Calibri"/>
                        </a:rPr>
                        <a:t>5</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Sicherere Lösungsmittel und Hilfsmittel</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DE" sz="1100">
                          <a:latin typeface="Calibri"/>
                          <a:cs typeface="Calibri"/>
                        </a:rPr>
                        <a:t>Wird meist in Wasser durchgeführt</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5"/>
                  </a:ext>
                </a:extLst>
              </a:tr>
              <a:tr h="241112">
                <a:tc>
                  <a:txBody>
                    <a:bodyPr/>
                    <a:lstStyle/>
                    <a:p>
                      <a:pPr algn="l">
                        <a:defRPr/>
                      </a:pPr>
                      <a:r>
                        <a:rPr lang="en-US" sz="1100">
                          <a:latin typeface="Calibri"/>
                          <a:cs typeface="Calibri"/>
                        </a:rPr>
                        <a:t>6</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Energieffizienz</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Milde Bedingungen, energieeffizient</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6"/>
                  </a:ext>
                </a:extLst>
              </a:tr>
              <a:tr h="241112">
                <a:tc>
                  <a:txBody>
                    <a:bodyPr/>
                    <a:lstStyle/>
                    <a:p>
                      <a:pPr algn="l">
                        <a:defRPr/>
                      </a:pPr>
                      <a:r>
                        <a:rPr lang="en-US" sz="1100">
                          <a:latin typeface="Calibri"/>
                          <a:cs typeface="Calibri"/>
                        </a:rPr>
                        <a:t>7</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Erneuerbare Rohstoffe</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Enzyme sind erneuerbar</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7"/>
                  </a:ext>
                </a:extLst>
              </a:tr>
              <a:tr h="241112">
                <a:tc>
                  <a:txBody>
                    <a:bodyPr/>
                    <a:lstStyle/>
                    <a:p>
                      <a:pPr algn="l">
                        <a:defRPr/>
                      </a:pPr>
                      <a:r>
                        <a:rPr lang="en-US" sz="1100">
                          <a:latin typeface="Calibri"/>
                          <a:cs typeface="Calibri"/>
                        </a:rPr>
                        <a:t>8</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Reduzierte Derivatisierung</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Vermeidet Schutzgruppen- und Entschützungsschritte</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8"/>
                  </a:ext>
                </a:extLst>
              </a:tr>
              <a:tr h="235746">
                <a:tc>
                  <a:txBody>
                    <a:bodyPr/>
                    <a:lstStyle/>
                    <a:p>
                      <a:pPr algn="l">
                        <a:defRPr/>
                      </a:pPr>
                      <a:r>
                        <a:rPr lang="en-US" sz="1100">
                          <a:latin typeface="Calibri"/>
                          <a:cs typeface="Calibri"/>
                        </a:rPr>
                        <a:t>9</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Katalyse</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Enzyme sind hochselektive Katalysatoren</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09"/>
                  </a:ext>
                </a:extLst>
              </a:tr>
              <a:tr h="241112">
                <a:tc>
                  <a:txBody>
                    <a:bodyPr/>
                    <a:lstStyle/>
                    <a:p>
                      <a:pPr algn="l">
                        <a:defRPr/>
                      </a:pPr>
                      <a:r>
                        <a:rPr lang="en-US" sz="1100">
                          <a:latin typeface="Calibri"/>
                          <a:cs typeface="Calibri"/>
                        </a:rPr>
                        <a:t>10</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Design für Abbaubarkeit</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DE" sz="1100">
                          <a:latin typeface="Calibri"/>
                          <a:cs typeface="Calibri"/>
                        </a:rPr>
                        <a:t>Nicht relevant (gilt für das Produkt, nicht den Prozess)</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10"/>
                  </a:ext>
                </a:extLst>
              </a:tr>
              <a:tr h="269545">
                <a:tc>
                  <a:txBody>
                    <a:bodyPr/>
                    <a:lstStyle/>
                    <a:p>
                      <a:pPr algn="l">
                        <a:defRPr/>
                      </a:pPr>
                      <a:r>
                        <a:rPr lang="en-US" sz="1100">
                          <a:latin typeface="Calibri"/>
                          <a:cs typeface="Calibri"/>
                        </a:rPr>
                        <a:t>11</a:t>
                      </a:r>
                      <a:endParaRPr/>
                    </a:p>
                  </a:txBody>
                  <a:tcPr marL="67439" marR="67439" marT="33719" marB="33719">
                    <a:lnL w="12700" algn="ctr">
                      <a:noFill/>
                    </a:lnL>
                    <a:lnR w="12700" algn="ctr">
                      <a:noFill/>
                    </a:lnR>
                    <a:lnT w="12700" algn="ctr">
                      <a:noFill/>
                    </a:lnT>
                    <a:lnB w="12700" algn="ctr">
                      <a:noFill/>
                    </a:lnB>
                    <a:noFill/>
                  </a:tcPr>
                </a:tc>
                <a:tc>
                  <a:txBody>
                    <a:bodyPr/>
                    <a:lstStyle/>
                    <a:p>
                      <a:pPr algn="l">
                        <a:defRPr/>
                      </a:pPr>
                      <a:r>
                        <a:rPr lang="en-US" sz="1100">
                          <a:latin typeface="Calibri"/>
                          <a:cs typeface="Calibri"/>
                        </a:rPr>
                        <a:t>Echtzeitanalyse zur Vermeidung von Verschmutzung</a:t>
                      </a:r>
                    </a:p>
                  </a:txBody>
                  <a:tcPr marL="67439" marR="67439" marT="33719" marB="33719">
                    <a:lnL w="12700" algn="ctr">
                      <a:noFill/>
                    </a:lnL>
                    <a:lnR w="12700" algn="ctr">
                      <a:noFill/>
                    </a:lnR>
                    <a:lnT w="12700" algn="ctr">
                      <a:noFill/>
                    </a:lnT>
                    <a:lnB w="12700" algn="ctr">
                      <a:noFill/>
                    </a:lnB>
                    <a:noFill/>
                  </a:tcPr>
                </a:tc>
                <a:tc>
                  <a:txBody>
                    <a:bodyPr/>
                    <a:lstStyle/>
                    <a:p>
                      <a:pPr algn="l">
                        <a:defRPr/>
                      </a:pPr>
                      <a:r>
                        <a:rPr lang="de-AT" sz="1100">
                          <a:latin typeface="Calibri"/>
                          <a:cs typeface="Calibri"/>
                        </a:rPr>
                        <a:t>Anwendbar auf biokatalytische Prozesse</a:t>
                      </a:r>
                      <a:endParaRPr lang="en-US" sz="1100">
                        <a:latin typeface="Calibri"/>
                        <a:cs typeface="Calibri"/>
                      </a:endParaRPr>
                    </a:p>
                  </a:txBody>
                  <a:tcPr marL="67439" marR="67439" marT="33719" marB="33719">
                    <a:lnL w="12700" algn="ctr">
                      <a:noFill/>
                    </a:lnL>
                    <a:lnR w="12700" algn="ctr">
                      <a:noFill/>
                    </a:lnR>
                    <a:lnT w="12700" algn="ctr">
                      <a:noFill/>
                    </a:lnT>
                    <a:lnB w="12700" algn="ctr">
                      <a:noFill/>
                    </a:lnB>
                    <a:noFill/>
                  </a:tcPr>
                </a:tc>
                <a:extLst>
                  <a:ext uri="{0D108BD9-81ED-4DB2-BD59-A6C34878D82A}">
                    <a16:rowId xmlns:a16="http://schemas.microsoft.com/office/drawing/2014/main" val="10011"/>
                  </a:ext>
                </a:extLst>
              </a:tr>
              <a:tr h="241112">
                <a:tc>
                  <a:txBody>
                    <a:bodyPr/>
                    <a:lstStyle/>
                    <a:p>
                      <a:pPr algn="l">
                        <a:defRPr/>
                      </a:pPr>
                      <a:r>
                        <a:rPr lang="en-US" sz="1100">
                          <a:latin typeface="Calibri"/>
                          <a:cs typeface="Calibri"/>
                        </a:rPr>
                        <a:t>12</a:t>
                      </a:r>
                      <a:endParaRPr/>
                    </a:p>
                  </a:txBody>
                  <a:tcPr marL="67439" marR="67439" marT="33719" marB="33719">
                    <a:lnL w="12700" algn="ctr">
                      <a:noFill/>
                    </a:lnL>
                    <a:lnR w="12700" algn="ctr">
                      <a:noFill/>
                    </a:lnR>
                    <a:lnT w="12700" algn="ctr">
                      <a:noFill/>
                    </a:lnT>
                    <a:lnB w="12700" algn="ctr">
                      <a:solidFill>
                        <a:sysClr val="windowText" lastClr="000000"/>
                      </a:solidFill>
                    </a:lnB>
                    <a:noFill/>
                  </a:tcPr>
                </a:tc>
                <a:tc>
                  <a:txBody>
                    <a:bodyPr/>
                    <a:lstStyle/>
                    <a:p>
                      <a:pPr algn="l">
                        <a:defRPr/>
                      </a:pPr>
                      <a:r>
                        <a:rPr lang="en-US" sz="1100">
                          <a:latin typeface="Calibri"/>
                          <a:cs typeface="Calibri"/>
                        </a:rPr>
                        <a:t>Grundsätzlich sicherere Prozesse</a:t>
                      </a:r>
                    </a:p>
                  </a:txBody>
                  <a:tcPr marL="67439" marR="67439" marT="33719" marB="33719">
                    <a:lnL w="12700" algn="ctr">
                      <a:noFill/>
                    </a:lnL>
                    <a:lnR w="12700" algn="ctr">
                      <a:noFill/>
                    </a:lnR>
                    <a:lnT w="12700" algn="ctr">
                      <a:noFill/>
                    </a:lnT>
                    <a:lnB w="12700" algn="ctr">
                      <a:solidFill>
                        <a:sysClr val="windowText" lastClr="000000"/>
                      </a:solidFill>
                    </a:lnB>
                    <a:noFill/>
                  </a:tcPr>
                </a:tc>
                <a:tc>
                  <a:txBody>
                    <a:bodyPr/>
                    <a:lstStyle/>
                    <a:p>
                      <a:pPr algn="l">
                        <a:defRPr/>
                      </a:pPr>
                      <a:r>
                        <a:rPr lang="de-AT" sz="1100">
                          <a:latin typeface="Calibri"/>
                          <a:cs typeface="Calibri"/>
                        </a:rPr>
                        <a:t>Milde und sichere Bedingungen</a:t>
                      </a:r>
                      <a:endParaRPr lang="en-US" sz="1100">
                        <a:latin typeface="Calibri"/>
                        <a:cs typeface="Calibri"/>
                      </a:endParaRPr>
                    </a:p>
                  </a:txBody>
                  <a:tcPr marL="67439" marR="67439" marT="33719" marB="33719">
                    <a:lnL w="12700" algn="ctr">
                      <a:noFill/>
                    </a:lnL>
                    <a:lnR w="12700" algn="ctr">
                      <a:noFill/>
                    </a:lnR>
                    <a:lnT w="12700" algn="ctr">
                      <a:noFill/>
                    </a:lnT>
                    <a:lnB w="12700" algn="ctr">
                      <a:solidFill>
                        <a:sysClr val="windowText" lastClr="000000"/>
                      </a:solidFill>
                    </a:lnB>
                    <a:noFill/>
                  </a:tcPr>
                </a:tc>
                <a:extLst>
                  <a:ext uri="{0D108BD9-81ED-4DB2-BD59-A6C34878D82A}">
                    <a16:rowId xmlns:a16="http://schemas.microsoft.com/office/drawing/2014/main" val="10012"/>
                  </a:ext>
                </a:extLst>
              </a:tr>
            </a:tbl>
          </a:graphicData>
        </a:graphic>
      </p:graphicFrame>
      <p:sp>
        <p:nvSpPr>
          <p:cNvPr id="9" name="Textfeld 8"/>
          <p:cNvSpPr txBox="1"/>
          <p:nvPr/>
        </p:nvSpPr>
        <p:spPr bwMode="auto">
          <a:xfrm>
            <a:off x="-302114" y="4929885"/>
            <a:ext cx="4576028" cy="230832"/>
          </a:xfrm>
          <a:prstGeom prst="rect">
            <a:avLst/>
          </a:prstGeom>
          <a:noFill/>
        </p:spPr>
        <p:txBody>
          <a:bodyPr wrap="square">
            <a:spAutoFit/>
          </a:bodyPr>
          <a:lstStyle/>
          <a:p>
            <a:pPr algn="r" defTabSz="914355">
              <a:defRPr/>
            </a:pPr>
            <a:r>
              <a:rPr lang="en-US" sz="900"/>
              <a:t>R. A. Sheldon, J. M. Woodley, </a:t>
            </a:r>
            <a:r>
              <a:rPr lang="en-US" sz="900" i="1"/>
              <a:t>Chem. Rev</a:t>
            </a:r>
            <a:r>
              <a:rPr lang="en-US" sz="900"/>
              <a:t>. </a:t>
            </a:r>
            <a:r>
              <a:rPr lang="en-US" sz="900" b="1"/>
              <a:t>2018</a:t>
            </a:r>
            <a:r>
              <a:rPr lang="en-US" sz="900"/>
              <a:t>, </a:t>
            </a:r>
            <a:r>
              <a:rPr lang="en-US" sz="900" i="1"/>
              <a:t>118</a:t>
            </a:r>
            <a:r>
              <a:rPr lang="en-US" sz="900"/>
              <a:t>, 801-838.</a:t>
            </a:r>
            <a:endParaRPr lang="de-DE" sz="900"/>
          </a:p>
        </p:txBody>
      </p:sp>
      <p:pic>
        <p:nvPicPr>
          <p:cNvPr id="2" name="Grafik 1"/>
          <p:cNvPicPr>
            <a:picLocks noChangeAspect="1"/>
          </p:cNvPicPr>
          <p:nvPr/>
        </p:nvPicPr>
        <p:blipFill>
          <a:blip r:embed="rId2"/>
          <a:stretch/>
        </p:blipFill>
        <p:spPr bwMode="auto">
          <a:xfrm>
            <a:off x="-7456" y="0"/>
            <a:ext cx="1441889" cy="128387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PhAnim="0">
  <p:cSld>
    <p:bg>
      <p:bgPr>
        <a:solidFill>
          <a:srgbClr val="F0F0F0"/>
        </a:solidFill>
        <a:effectLst/>
      </p:bgPr>
    </p:bg>
    <p:spTree>
      <p:nvGrpSpPr>
        <p:cNvPr id="1" name=""/>
        <p:cNvGrpSpPr/>
        <p:nvPr/>
      </p:nvGrpSpPr>
      <p:grpSpPr bwMode="auto">
        <a:xfrm>
          <a:off x="0" y="0"/>
          <a:ext cx="0" cy="0"/>
          <a:chOff x="0" y="0"/>
          <a:chExt cx="0" cy="0"/>
        </a:xfrm>
      </p:grpSpPr>
      <p:pic>
        <p:nvPicPr>
          <p:cNvPr id="28" name="Grafik 27" descr="Ein Bild, das Wirbellose, Muschel, Weichtiere, Gelände enthält.&#10;&#10;KI-generierte Inhalte können fehlerhaft sein."/>
          <p:cNvPicPr>
            <a:picLocks noChangeAspect="1"/>
          </p:cNvPicPr>
          <p:nvPr/>
        </p:nvPicPr>
        <p:blipFill>
          <a:blip r:embed="rId2"/>
          <a:srcRect t="7295" b="4617"/>
          <a:stretch/>
        </p:blipFill>
        <p:spPr bwMode="auto">
          <a:xfrm>
            <a:off x="6336174" y="2918769"/>
            <a:ext cx="2364547" cy="1562132"/>
          </a:xfrm>
          <a:prstGeom prst="rect">
            <a:avLst/>
          </a:prstGeom>
        </p:spPr>
      </p:pic>
      <p:pic>
        <p:nvPicPr>
          <p:cNvPr id="11" name="Grafik 10"/>
          <p:cNvPicPr>
            <a:picLocks noChangeAspect="1"/>
          </p:cNvPicPr>
          <p:nvPr/>
        </p:nvPicPr>
        <p:blipFill>
          <a:blip r:embed="rId3"/>
          <a:srcRect l="23003" t="66497" r="17444" b="2122"/>
          <a:stretch/>
        </p:blipFill>
        <p:spPr bwMode="auto">
          <a:xfrm>
            <a:off x="3352848" y="989676"/>
            <a:ext cx="2454431" cy="1692952"/>
          </a:xfrm>
          <a:prstGeom prst="rect">
            <a:avLst/>
          </a:prstGeom>
        </p:spPr>
      </p:pic>
      <p:sp>
        <p:nvSpPr>
          <p:cNvPr id="13" name="Textfeld 12"/>
          <p:cNvSpPr txBox="1"/>
          <p:nvPr/>
        </p:nvSpPr>
        <p:spPr bwMode="auto">
          <a:xfrm>
            <a:off x="0" y="294368"/>
            <a:ext cx="9144000" cy="523220"/>
          </a:xfrm>
          <a:prstGeom prst="rect">
            <a:avLst/>
          </a:prstGeom>
          <a:noFill/>
        </p:spPr>
        <p:txBody>
          <a:bodyPr wrap="square">
            <a:spAutoFit/>
          </a:bodyPr>
          <a:lstStyle/>
          <a:p>
            <a:pPr algn="ctr">
              <a:defRPr/>
            </a:pPr>
            <a:r>
              <a:rPr lang="de-DE" sz="2800" b="1"/>
              <a:t>Was kann die Biotechnologie dagegen machen?</a:t>
            </a:r>
            <a:endParaRPr lang="de-AT" sz="2800" b="1"/>
          </a:p>
        </p:txBody>
      </p:sp>
      <p:pic>
        <p:nvPicPr>
          <p:cNvPr id="16" name="Grafik 15"/>
          <p:cNvPicPr>
            <a:picLocks noChangeAspect="1"/>
          </p:cNvPicPr>
          <p:nvPr/>
        </p:nvPicPr>
        <p:blipFill>
          <a:blip r:embed="rId4"/>
          <a:srcRect l="23183" t="33888" r="19638" b="34482"/>
          <a:stretch/>
        </p:blipFill>
        <p:spPr bwMode="auto">
          <a:xfrm>
            <a:off x="6319659" y="1119261"/>
            <a:ext cx="2381062" cy="1642344"/>
          </a:xfrm>
          <a:prstGeom prst="rect">
            <a:avLst/>
          </a:prstGeom>
        </p:spPr>
      </p:pic>
      <p:pic>
        <p:nvPicPr>
          <p:cNvPr id="17" name="Grafik 16"/>
          <p:cNvPicPr>
            <a:picLocks noChangeAspect="1"/>
          </p:cNvPicPr>
          <p:nvPr/>
        </p:nvPicPr>
        <p:blipFill>
          <a:blip r:embed="rId3"/>
          <a:srcRect l="20284" t="35195" r="20164" b="33424"/>
          <a:stretch/>
        </p:blipFill>
        <p:spPr bwMode="auto">
          <a:xfrm>
            <a:off x="353085" y="2833734"/>
            <a:ext cx="2381062" cy="1642345"/>
          </a:xfrm>
          <a:prstGeom prst="rect">
            <a:avLst/>
          </a:prstGeom>
        </p:spPr>
      </p:pic>
      <p:pic>
        <p:nvPicPr>
          <p:cNvPr id="18" name="Grafik 17"/>
          <p:cNvPicPr>
            <a:picLocks noChangeAspect="1"/>
          </p:cNvPicPr>
          <p:nvPr/>
        </p:nvPicPr>
        <p:blipFill>
          <a:blip r:embed="rId4"/>
          <a:srcRect l="27651" r="13406" b="67395"/>
          <a:stretch/>
        </p:blipFill>
        <p:spPr bwMode="auto">
          <a:xfrm>
            <a:off x="3352846" y="2833735"/>
            <a:ext cx="2454433" cy="1692952"/>
          </a:xfrm>
          <a:prstGeom prst="rect">
            <a:avLst/>
          </a:prstGeom>
        </p:spPr>
      </p:pic>
      <p:pic>
        <p:nvPicPr>
          <p:cNvPr id="19" name="Grafik 18"/>
          <p:cNvPicPr>
            <a:picLocks noChangeAspect="1"/>
          </p:cNvPicPr>
          <p:nvPr/>
        </p:nvPicPr>
        <p:blipFill>
          <a:blip r:embed="rId3"/>
          <a:srcRect l="20284" t="3418" r="20164" b="65202"/>
          <a:stretch/>
        </p:blipFill>
        <p:spPr bwMode="auto">
          <a:xfrm>
            <a:off x="336959" y="1137719"/>
            <a:ext cx="2381062" cy="1642346"/>
          </a:xfrm>
          <a:prstGeom prst="rect">
            <a:avLst/>
          </a:prstGeom>
        </p:spPr>
      </p:pic>
      <p:sp>
        <p:nvSpPr>
          <p:cNvPr id="21" name="Textfeld 20"/>
          <p:cNvSpPr txBox="1"/>
          <p:nvPr/>
        </p:nvSpPr>
        <p:spPr bwMode="auto">
          <a:xfrm>
            <a:off x="353085" y="1220598"/>
            <a:ext cx="2721934" cy="307777"/>
          </a:xfrm>
          <a:prstGeom prst="rect">
            <a:avLst/>
          </a:prstGeom>
          <a:noFill/>
        </p:spPr>
        <p:txBody>
          <a:bodyPr wrap="square">
            <a:spAutoFit/>
          </a:bodyPr>
          <a:lstStyle/>
          <a:p>
            <a:pPr>
              <a:defRPr/>
            </a:pPr>
            <a:r>
              <a:rPr lang="de-DE" sz="1400" b="1"/>
              <a:t>Treibhausgasemissionen</a:t>
            </a:r>
            <a:endParaRPr lang="de-AT" sz="1400" b="1"/>
          </a:p>
        </p:txBody>
      </p:sp>
      <p:sp>
        <p:nvSpPr>
          <p:cNvPr id="22" name="Textfeld 21"/>
          <p:cNvSpPr txBox="1"/>
          <p:nvPr/>
        </p:nvSpPr>
        <p:spPr bwMode="auto">
          <a:xfrm>
            <a:off x="259804" y="3920794"/>
            <a:ext cx="2535372" cy="523220"/>
          </a:xfrm>
          <a:prstGeom prst="rect">
            <a:avLst/>
          </a:prstGeom>
          <a:noFill/>
        </p:spPr>
        <p:txBody>
          <a:bodyPr wrap="square">
            <a:spAutoFit/>
          </a:bodyPr>
          <a:lstStyle/>
          <a:p>
            <a:pPr algn="ctr">
              <a:defRPr/>
            </a:pPr>
            <a:r>
              <a:rPr lang="de-DE" sz="1400" b="1">
                <a:solidFill>
                  <a:schemeClr val="bg1"/>
                </a:solidFill>
              </a:rPr>
              <a:t>Treibhausgasemissionen und Biodiversitätsverlust</a:t>
            </a:r>
            <a:endParaRPr lang="de-AT" sz="1400" b="1">
              <a:solidFill>
                <a:schemeClr val="bg1"/>
              </a:solidFill>
            </a:endParaRPr>
          </a:p>
        </p:txBody>
      </p:sp>
      <p:sp>
        <p:nvSpPr>
          <p:cNvPr id="23" name="Textfeld 22"/>
          <p:cNvSpPr txBox="1"/>
          <p:nvPr/>
        </p:nvSpPr>
        <p:spPr bwMode="auto">
          <a:xfrm>
            <a:off x="3352846" y="1940433"/>
            <a:ext cx="2535372" cy="738664"/>
          </a:xfrm>
          <a:prstGeom prst="rect">
            <a:avLst/>
          </a:prstGeom>
          <a:noFill/>
        </p:spPr>
        <p:txBody>
          <a:bodyPr wrap="square">
            <a:spAutoFit/>
          </a:bodyPr>
          <a:lstStyle/>
          <a:p>
            <a:pPr algn="ctr">
              <a:defRPr/>
            </a:pPr>
            <a:r>
              <a:rPr lang="de-DE" sz="1400" b="1">
                <a:solidFill>
                  <a:schemeClr val="bg1"/>
                </a:solidFill>
              </a:rPr>
              <a:t>Landverlust, Biodiversitätsverlust, Treibhausgasemissionen</a:t>
            </a:r>
            <a:endParaRPr lang="de-AT" sz="1400" b="1">
              <a:solidFill>
                <a:schemeClr val="bg1"/>
              </a:solidFill>
            </a:endParaRPr>
          </a:p>
        </p:txBody>
      </p:sp>
      <p:sp>
        <p:nvSpPr>
          <p:cNvPr id="24" name="Textfeld 23"/>
          <p:cNvSpPr txBox="1"/>
          <p:nvPr/>
        </p:nvSpPr>
        <p:spPr bwMode="auto">
          <a:xfrm>
            <a:off x="3312377" y="2967784"/>
            <a:ext cx="2535372" cy="307777"/>
          </a:xfrm>
          <a:prstGeom prst="rect">
            <a:avLst/>
          </a:prstGeom>
          <a:noFill/>
        </p:spPr>
        <p:txBody>
          <a:bodyPr wrap="square">
            <a:spAutoFit/>
          </a:bodyPr>
          <a:lstStyle/>
          <a:p>
            <a:pPr algn="ctr">
              <a:defRPr/>
            </a:pPr>
            <a:r>
              <a:rPr lang="de-DE" sz="1400" b="1">
                <a:solidFill>
                  <a:srgbClr val="000000"/>
                </a:solidFill>
              </a:rPr>
              <a:t>Wasserknappheit</a:t>
            </a:r>
            <a:endParaRPr lang="de-AT" sz="1400" b="1">
              <a:solidFill>
                <a:srgbClr val="000000"/>
              </a:solidFill>
            </a:endParaRPr>
          </a:p>
        </p:txBody>
      </p:sp>
      <p:sp>
        <p:nvSpPr>
          <p:cNvPr id="25" name="Textfeld 24"/>
          <p:cNvSpPr txBox="1"/>
          <p:nvPr/>
        </p:nvSpPr>
        <p:spPr bwMode="auto">
          <a:xfrm>
            <a:off x="6319659" y="4013453"/>
            <a:ext cx="2535372" cy="523220"/>
          </a:xfrm>
          <a:prstGeom prst="rect">
            <a:avLst/>
          </a:prstGeom>
          <a:noFill/>
        </p:spPr>
        <p:txBody>
          <a:bodyPr wrap="square">
            <a:spAutoFit/>
          </a:bodyPr>
          <a:lstStyle/>
          <a:p>
            <a:pPr algn="ctr">
              <a:defRPr/>
            </a:pPr>
            <a:r>
              <a:rPr lang="de-DE" sz="1400" b="1">
                <a:solidFill>
                  <a:schemeClr val="bg1"/>
                </a:solidFill>
              </a:rPr>
              <a:t>Biodiversitätsverlust</a:t>
            </a:r>
            <a:endParaRPr/>
          </a:p>
          <a:p>
            <a:pPr algn="ctr">
              <a:defRPr/>
            </a:pPr>
            <a:r>
              <a:rPr lang="de-DE" sz="1400" b="1">
                <a:solidFill>
                  <a:schemeClr val="bg1"/>
                </a:solidFill>
              </a:rPr>
              <a:t>Gesundheitsrisiken</a:t>
            </a:r>
            <a:endParaRPr lang="de-AT" sz="1400" b="1">
              <a:solidFill>
                <a:schemeClr val="bg1"/>
              </a:solidFill>
            </a:endParaRPr>
          </a:p>
        </p:txBody>
      </p:sp>
      <p:sp>
        <p:nvSpPr>
          <p:cNvPr id="26" name="Textfeld 25"/>
          <p:cNvSpPr txBox="1"/>
          <p:nvPr/>
        </p:nvSpPr>
        <p:spPr bwMode="auto">
          <a:xfrm>
            <a:off x="6271669" y="1159043"/>
            <a:ext cx="2535372" cy="523220"/>
          </a:xfrm>
          <a:prstGeom prst="rect">
            <a:avLst/>
          </a:prstGeom>
          <a:noFill/>
        </p:spPr>
        <p:txBody>
          <a:bodyPr wrap="square">
            <a:spAutoFit/>
          </a:bodyPr>
          <a:lstStyle/>
          <a:p>
            <a:pPr algn="ctr">
              <a:defRPr/>
            </a:pPr>
            <a:r>
              <a:rPr lang="de-DE" sz="1400" b="1">
                <a:solidFill>
                  <a:srgbClr val="000000"/>
                </a:solidFill>
              </a:rPr>
              <a:t>Umweltverschmutzung</a:t>
            </a:r>
            <a:endParaRPr/>
          </a:p>
          <a:p>
            <a:pPr algn="ctr">
              <a:defRPr/>
            </a:pPr>
            <a:r>
              <a:rPr lang="de-DE" sz="1400" b="1">
                <a:solidFill>
                  <a:srgbClr val="000000"/>
                </a:solidFill>
              </a:rPr>
              <a:t>Biodiversitätsverlust</a:t>
            </a:r>
            <a:endParaRPr lang="de-AT" sz="1400" b="1">
              <a:solidFill>
                <a:srgbClr val="000000"/>
              </a:solidFill>
            </a:endParaRPr>
          </a:p>
        </p:txBody>
      </p:sp>
      <p:sp>
        <p:nvSpPr>
          <p:cNvPr id="2" name="Textfeld 1"/>
          <p:cNvSpPr txBox="1"/>
          <p:nvPr/>
        </p:nvSpPr>
        <p:spPr bwMode="auto">
          <a:xfrm>
            <a:off x="789019" y="4941652"/>
            <a:ext cx="4572000" cy="230832"/>
          </a:xfrm>
          <a:prstGeom prst="rect">
            <a:avLst/>
          </a:prstGeom>
          <a:noFill/>
        </p:spPr>
        <p:txBody>
          <a:bodyPr wrap="square">
            <a:spAutoFit/>
          </a:bodyPr>
          <a:lstStyle/>
          <a:p>
            <a:pPr>
              <a:defRPr/>
            </a:pPr>
            <a:r>
              <a:rPr lang="de-AT" sz="900"/>
              <a:t>https://www.planetaryhealthcheck.org/planetary-science</a:t>
            </a:r>
            <a:endParaRPr/>
          </a:p>
        </p:txBody>
      </p:sp>
      <p:sp>
        <p:nvSpPr>
          <p:cNvPr id="3" name="Textfeld 2"/>
          <p:cNvSpPr txBox="1"/>
          <p:nvPr/>
        </p:nvSpPr>
        <p:spPr bwMode="auto">
          <a:xfrm>
            <a:off x="3121850" y="934541"/>
            <a:ext cx="2823764" cy="1899193"/>
          </a:xfrm>
          <a:prstGeom prst="rect">
            <a:avLst/>
          </a:prstGeom>
          <a:solidFill>
            <a:srgbClr val="F0F0F0">
              <a:alpha val="74902"/>
            </a:srgbClr>
          </a:solidFill>
        </p:spPr>
        <p:txBody>
          <a:bodyPr wrap="square" rtlCol="0">
            <a:spAutoFit/>
          </a:bodyPr>
          <a:lstStyle/>
          <a:p>
            <a:pPr>
              <a:defRPr/>
            </a:pPr>
            <a:endParaRPr lang="de-AT"/>
          </a:p>
        </p:txBody>
      </p:sp>
      <p:sp>
        <p:nvSpPr>
          <p:cNvPr id="4" name="Textfeld 3"/>
          <p:cNvSpPr txBox="1"/>
          <p:nvPr/>
        </p:nvSpPr>
        <p:spPr bwMode="auto">
          <a:xfrm>
            <a:off x="276831" y="2780586"/>
            <a:ext cx="8578200" cy="1899193"/>
          </a:xfrm>
          <a:prstGeom prst="rect">
            <a:avLst/>
          </a:prstGeom>
          <a:solidFill>
            <a:srgbClr val="F0F0F0">
              <a:alpha val="74902"/>
            </a:srgbClr>
          </a:solidFill>
        </p:spPr>
        <p:txBody>
          <a:bodyPr wrap="square" rtlCol="0">
            <a:spAutoFit/>
          </a:bodyPr>
          <a:lstStyle/>
          <a:p>
            <a:pPr>
              <a:defRPr/>
            </a:pP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3371429" y="1529073"/>
            <a:ext cx="2401142" cy="923330"/>
          </a:xfrm>
          <a:prstGeom prst="rect">
            <a:avLst/>
          </a:prstGeom>
          <a:noFill/>
        </p:spPr>
        <p:txBody>
          <a:bodyPr wrap="square" rtlCol="0">
            <a:spAutoFit/>
          </a:bodyPr>
          <a:lstStyle/>
          <a:p>
            <a:pPr algn="ctr">
              <a:defRPr/>
            </a:pPr>
            <a:r>
              <a:rPr lang="en-GB" sz="5400" b="1">
                <a:solidFill>
                  <a:srgbClr val="00AEB5"/>
                </a:solidFill>
                <a:latin typeface="Arial"/>
                <a:cs typeface="Arial"/>
              </a:rPr>
              <a:t>03</a:t>
            </a:r>
            <a:endParaRPr lang="en-GB" sz="3200" b="1">
              <a:solidFill>
                <a:srgbClr val="00AEB5"/>
              </a:solidFill>
              <a:latin typeface="Arial"/>
              <a:cs typeface="Arial"/>
            </a:endParaRPr>
          </a:p>
        </p:txBody>
      </p:sp>
      <p:sp>
        <p:nvSpPr>
          <p:cNvPr id="3" name="Rechteck 2"/>
          <p:cNvSpPr/>
          <p:nvPr/>
        </p:nvSpPr>
        <p:spPr bwMode="auto">
          <a:xfrm>
            <a:off x="3371428" y="2451101"/>
            <a:ext cx="2401142" cy="646331"/>
          </a:xfrm>
          <a:prstGeom prst="rect">
            <a:avLst/>
          </a:prstGeom>
        </p:spPr>
        <p:txBody>
          <a:bodyPr wrap="square">
            <a:spAutoFit/>
          </a:bodyPr>
          <a:lstStyle/>
          <a:p>
            <a:pPr marL="0" marR="0" lvl="0" indent="0" algn="ctr" defTabSz="457200">
              <a:lnSpc>
                <a:spcPct val="100000"/>
              </a:lnSpc>
              <a:spcBef>
                <a:spcPts val="0"/>
              </a:spcBef>
              <a:spcAft>
                <a:spcPts val="0"/>
              </a:spcAft>
              <a:buClrTx/>
              <a:buSzTx/>
              <a:buFontTx/>
              <a:buNone/>
              <a:defRPr/>
            </a:pPr>
            <a:r>
              <a:rPr lang="en-GB" sz="1800" b="1" i="0" u="none" strike="noStrike" cap="all" spc="0">
                <a:ln>
                  <a:noFill/>
                </a:ln>
                <a:solidFill>
                  <a:srgbClr val="4D4D4C"/>
                </a:solidFill>
                <a:latin typeface="Arial"/>
                <a:ea typeface="Arial"/>
                <a:cs typeface="Arial"/>
              </a:rPr>
              <a:t>Aus CO</a:t>
            </a:r>
            <a:r>
              <a:rPr lang="en-GB" sz="1800" b="1" i="0" u="none" strike="noStrike" cap="all" spc="0" baseline="-25000">
                <a:ln>
                  <a:noFill/>
                </a:ln>
                <a:solidFill>
                  <a:srgbClr val="4D4D4C"/>
                </a:solidFill>
                <a:latin typeface="Arial"/>
                <a:ea typeface="Arial"/>
                <a:cs typeface="Arial"/>
              </a:rPr>
              <a:t>2 </a:t>
            </a:r>
            <a:r>
              <a:rPr lang="en-GB" sz="1800" b="1" i="0" u="none" strike="noStrike" cap="all" spc="0">
                <a:ln>
                  <a:noFill/>
                </a:ln>
                <a:solidFill>
                  <a:srgbClr val="4D4D4C"/>
                </a:solidFill>
                <a:latin typeface="Arial"/>
                <a:ea typeface="Arial"/>
                <a:cs typeface="Arial"/>
              </a:rPr>
              <a:t>werde Bioplastik</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Picture 4" descr="Infografik: Plastikproduktion weltweit"/>
          <p:cNvPicPr>
            <a:picLocks noChangeAspect="1" noChangeArrowheads="1"/>
          </p:cNvPicPr>
          <p:nvPr/>
        </p:nvPicPr>
        <p:blipFill>
          <a:blip r:embed="rId2"/>
          <a:stretch/>
        </p:blipFill>
        <p:spPr bwMode="auto">
          <a:xfrm>
            <a:off x="3995967" y="1"/>
            <a:ext cx="5143499" cy="5143499"/>
          </a:xfrm>
          <a:prstGeom prst="rect">
            <a:avLst/>
          </a:prstGeom>
          <a:noFill/>
        </p:spPr>
      </p:pic>
      <p:sp>
        <p:nvSpPr>
          <p:cNvPr id="15" name="Textfeld 14"/>
          <p:cNvSpPr txBox="1"/>
          <p:nvPr/>
        </p:nvSpPr>
        <p:spPr bwMode="auto">
          <a:xfrm>
            <a:off x="815709" y="4912668"/>
            <a:ext cx="4572000" cy="230832"/>
          </a:xfrm>
          <a:prstGeom prst="rect">
            <a:avLst/>
          </a:prstGeom>
          <a:noFill/>
        </p:spPr>
        <p:txBody>
          <a:bodyPr wrap="square">
            <a:spAutoFit/>
          </a:bodyPr>
          <a:lstStyle/>
          <a:p>
            <a:pPr>
              <a:defRPr/>
            </a:pPr>
            <a:r>
              <a:rPr lang="de-AT" sz="900"/>
              <a:t>https://www.global2000.at/</a:t>
            </a:r>
            <a:endParaRPr/>
          </a:p>
        </p:txBody>
      </p:sp>
      <p:sp>
        <p:nvSpPr>
          <p:cNvPr id="16" name="Textfeld 15"/>
          <p:cNvSpPr txBox="1"/>
          <p:nvPr/>
        </p:nvSpPr>
        <p:spPr bwMode="auto">
          <a:xfrm>
            <a:off x="209466" y="245719"/>
            <a:ext cx="3673711" cy="3939540"/>
          </a:xfrm>
          <a:prstGeom prst="rect">
            <a:avLst/>
          </a:prstGeom>
          <a:noFill/>
        </p:spPr>
        <p:txBody>
          <a:bodyPr wrap="square" rtlCol="0">
            <a:spAutoFit/>
          </a:bodyPr>
          <a:lstStyle/>
          <a:p>
            <a:pPr>
              <a:spcBef>
                <a:spcPts val="1200"/>
              </a:spcBef>
              <a:defRPr/>
            </a:pPr>
            <a:r>
              <a:rPr lang="de-DE" sz="2000"/>
              <a:t>1950</a:t>
            </a:r>
            <a:endParaRPr/>
          </a:p>
          <a:p>
            <a:pPr>
              <a:spcBef>
                <a:spcPts val="1200"/>
              </a:spcBef>
              <a:defRPr/>
            </a:pPr>
            <a:r>
              <a:rPr lang="de-DE" sz="2000"/>
              <a:t>	~</a:t>
            </a:r>
            <a:r>
              <a:rPr lang="de-DE" sz="2000">
                <a:solidFill>
                  <a:srgbClr val="C54689"/>
                </a:solidFill>
              </a:rPr>
              <a:t>2 Mio. Tonnen</a:t>
            </a:r>
            <a:endParaRPr/>
          </a:p>
          <a:p>
            <a:pPr>
              <a:spcBef>
                <a:spcPts val="1200"/>
              </a:spcBef>
              <a:defRPr/>
            </a:pPr>
            <a:r>
              <a:rPr lang="de-DE" sz="2000"/>
              <a:t>2024 </a:t>
            </a:r>
            <a:endParaRPr/>
          </a:p>
          <a:p>
            <a:pPr lvl="1">
              <a:spcBef>
                <a:spcPts val="1200"/>
              </a:spcBef>
              <a:defRPr/>
            </a:pPr>
            <a:r>
              <a:rPr lang="de-DE" sz="2000"/>
              <a:t>~ </a:t>
            </a:r>
            <a:r>
              <a:rPr lang="de-DE" sz="2000">
                <a:solidFill>
                  <a:srgbClr val="E48C66"/>
                </a:solidFill>
              </a:rPr>
              <a:t>400 Mio. Tonnen </a:t>
            </a:r>
            <a:endParaRPr/>
          </a:p>
          <a:p>
            <a:pPr lvl="1">
              <a:spcBef>
                <a:spcPts val="1200"/>
              </a:spcBef>
              <a:defRPr/>
            </a:pPr>
            <a:r>
              <a:rPr lang="de-DE" sz="2000"/>
              <a:t>Anstieg um das 200-fache</a:t>
            </a:r>
            <a:endParaRPr/>
          </a:p>
          <a:p>
            <a:pPr>
              <a:spcBef>
                <a:spcPts val="1200"/>
              </a:spcBef>
              <a:defRPr/>
            </a:pPr>
            <a:r>
              <a:rPr lang="de-DE" sz="2000"/>
              <a:t>2050 </a:t>
            </a:r>
            <a:endParaRPr/>
          </a:p>
          <a:p>
            <a:pPr lvl="1">
              <a:spcBef>
                <a:spcPts val="1200"/>
              </a:spcBef>
              <a:defRPr/>
            </a:pPr>
            <a:r>
              <a:rPr lang="de-DE" sz="2000"/>
              <a:t>~</a:t>
            </a:r>
            <a:r>
              <a:rPr lang="de-DE" sz="2000">
                <a:solidFill>
                  <a:srgbClr val="E3C975"/>
                </a:solidFill>
              </a:rPr>
              <a:t>1 Mrd. Tonnen</a:t>
            </a:r>
            <a:r>
              <a:rPr lang="de-DE" sz="2000"/>
              <a:t> </a:t>
            </a:r>
            <a:r>
              <a:rPr lang="de-AT" sz="2000"/>
              <a:t>pro Jahr</a:t>
            </a:r>
            <a:endParaRPr/>
          </a:p>
          <a:p>
            <a:pPr>
              <a:spcBef>
                <a:spcPts val="1200"/>
              </a:spcBef>
              <a:defRPr/>
            </a:pPr>
            <a:r>
              <a:rPr lang="de-AT" sz="2000"/>
              <a:t>	Mehr als das 2-fache des 	aktuellen Volumens</a:t>
            </a:r>
            <a:endParaRPr lang="de-DE" sz="20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a:spLocks noGrp="1"/>
          </p:cNvSpPr>
          <p:nvPr>
            <p:ph type="title"/>
          </p:nvPr>
        </p:nvSpPr>
        <p:spPr bwMode="auto">
          <a:xfrm>
            <a:off x="838200" y="479946"/>
            <a:ext cx="7467600" cy="560541"/>
          </a:xfrm>
        </p:spPr>
        <p:txBody>
          <a:bodyPr anchor="t">
            <a:normAutofit fontScale="90000"/>
          </a:bodyPr>
          <a:lstStyle/>
          <a:p>
            <a:pPr algn="ctr">
              <a:defRPr/>
            </a:pPr>
            <a:r>
              <a:rPr lang="en-GB" sz="3600"/>
              <a:t>Inhalt</a:t>
            </a:r>
            <a:endParaRPr lang="en-GB" sz="3600">
              <a:solidFill>
                <a:srgbClr val="4D4D4C"/>
              </a:solidFill>
              <a:latin typeface="Arial"/>
            </a:endParaRPr>
          </a:p>
        </p:txBody>
      </p:sp>
      <p:sp>
        <p:nvSpPr>
          <p:cNvPr id="3" name="Oval 2"/>
          <p:cNvSpPr/>
          <p:nvPr/>
        </p:nvSpPr>
        <p:spPr bwMode="auto">
          <a:xfrm>
            <a:off x="245136" y="1755388"/>
            <a:ext cx="1786407" cy="1786407"/>
          </a:xfrm>
          <a:prstGeom prst="ellipse">
            <a:avLst/>
          </a:prstGeom>
          <a:noFill/>
          <a:ln w="57150">
            <a:solidFill>
              <a:srgbClr val="E0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8" name="Oval 7"/>
          <p:cNvSpPr/>
          <p:nvPr/>
        </p:nvSpPr>
        <p:spPr bwMode="auto">
          <a:xfrm>
            <a:off x="7112457" y="1773103"/>
            <a:ext cx="1786407" cy="1786407"/>
          </a:xfrm>
          <a:prstGeom prst="ellipse">
            <a:avLst/>
          </a:prstGeom>
          <a:noFill/>
          <a:ln w="57150">
            <a:solidFill>
              <a:srgbClr val="E0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9" name="Oval 8"/>
          <p:cNvSpPr/>
          <p:nvPr/>
        </p:nvSpPr>
        <p:spPr bwMode="auto">
          <a:xfrm>
            <a:off x="4881831" y="1773103"/>
            <a:ext cx="1786407" cy="1786407"/>
          </a:xfrm>
          <a:prstGeom prst="ellipse">
            <a:avLst/>
          </a:prstGeom>
          <a:noFill/>
          <a:ln w="57150">
            <a:solidFill>
              <a:srgbClr val="E0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0" name="Oval 9"/>
          <p:cNvSpPr/>
          <p:nvPr/>
        </p:nvSpPr>
        <p:spPr bwMode="auto">
          <a:xfrm>
            <a:off x="2552049" y="1755388"/>
            <a:ext cx="1786407" cy="1786407"/>
          </a:xfrm>
          <a:prstGeom prst="ellipse">
            <a:avLst/>
          </a:prstGeom>
          <a:noFill/>
          <a:ln w="57150">
            <a:solidFill>
              <a:srgbClr val="E0F7F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1" name="Textfeld 10"/>
          <p:cNvSpPr txBox="1"/>
          <p:nvPr/>
        </p:nvSpPr>
        <p:spPr bwMode="auto">
          <a:xfrm>
            <a:off x="245135" y="2167706"/>
            <a:ext cx="1819196" cy="954107"/>
          </a:xfrm>
          <a:prstGeom prst="rect">
            <a:avLst/>
          </a:prstGeom>
          <a:noFill/>
        </p:spPr>
        <p:txBody>
          <a:bodyPr wrap="square" rtlCol="0">
            <a:spAutoFit/>
          </a:bodyPr>
          <a:lstStyle/>
          <a:p>
            <a:pPr algn="ctr">
              <a:defRPr/>
            </a:pPr>
            <a:r>
              <a:rPr lang="en-GB" sz="2800" b="1">
                <a:solidFill>
                  <a:srgbClr val="0098A1"/>
                </a:solidFill>
              </a:rPr>
              <a:t>01</a:t>
            </a:r>
            <a:endParaRPr/>
          </a:p>
          <a:p>
            <a:pPr algn="ctr">
              <a:defRPr/>
            </a:pPr>
            <a:r>
              <a:rPr lang="en-GB" sz="1400" cap="all">
                <a:solidFill>
                  <a:srgbClr val="4D4D4C"/>
                </a:solidFill>
              </a:rPr>
              <a:t>WAS IST </a:t>
            </a:r>
            <a:r>
              <a:rPr lang="en-GB" sz="1400" b="1" cap="all">
                <a:solidFill>
                  <a:srgbClr val="4D4D4C"/>
                </a:solidFill>
              </a:rPr>
              <a:t>nACHHALTIGKEIT</a:t>
            </a:r>
          </a:p>
        </p:txBody>
      </p:sp>
      <p:sp>
        <p:nvSpPr>
          <p:cNvPr id="12" name="Textfeld 11"/>
          <p:cNvSpPr txBox="1"/>
          <p:nvPr/>
        </p:nvSpPr>
        <p:spPr bwMode="auto">
          <a:xfrm>
            <a:off x="7112456" y="2189251"/>
            <a:ext cx="1819196" cy="1169551"/>
          </a:xfrm>
          <a:prstGeom prst="rect">
            <a:avLst/>
          </a:prstGeom>
          <a:noFill/>
        </p:spPr>
        <p:txBody>
          <a:bodyPr wrap="square" rtlCol="0">
            <a:spAutoFit/>
          </a:bodyPr>
          <a:lstStyle/>
          <a:p>
            <a:pPr algn="ctr">
              <a:defRPr/>
            </a:pPr>
            <a:r>
              <a:rPr lang="en-GB" sz="2800" b="1">
                <a:solidFill>
                  <a:srgbClr val="0098A1"/>
                </a:solidFill>
              </a:rPr>
              <a:t>04</a:t>
            </a:r>
            <a:endParaRPr lang="en-GB" sz="2400" b="1">
              <a:solidFill>
                <a:srgbClr val="0098A1"/>
              </a:solidFill>
            </a:endParaRPr>
          </a:p>
          <a:p>
            <a:pPr marL="0" marR="0" lvl="0" indent="0" algn="ctr" defTabSz="457200">
              <a:lnSpc>
                <a:spcPct val="100000"/>
              </a:lnSpc>
              <a:spcBef>
                <a:spcPts val="0"/>
              </a:spcBef>
              <a:spcAft>
                <a:spcPts val="0"/>
              </a:spcAft>
              <a:buClrTx/>
              <a:buSzTx/>
              <a:buFontTx/>
              <a:buNone/>
              <a:defRPr/>
            </a:pPr>
            <a:r>
              <a:rPr lang="en-GB" sz="1400" b="0" i="0" u="none" strike="noStrike" cap="all" spc="0">
                <a:ln>
                  <a:noFill/>
                </a:ln>
                <a:solidFill>
                  <a:srgbClr val="4D4D4C"/>
                </a:solidFill>
                <a:latin typeface="Arial"/>
                <a:ea typeface="Arial"/>
                <a:cs typeface="Arial"/>
              </a:rPr>
              <a:t>DAS</a:t>
            </a:r>
            <a:r>
              <a:rPr lang="en-GB" sz="1400" b="1" i="0" u="none" strike="noStrike" cap="all" spc="0">
                <a:ln>
                  <a:noFill/>
                </a:ln>
                <a:solidFill>
                  <a:srgbClr val="4D4D4C"/>
                </a:solidFill>
                <a:latin typeface="Arial"/>
                <a:ea typeface="Arial"/>
                <a:cs typeface="Arial"/>
              </a:rPr>
              <a:t> Dilemma </a:t>
            </a:r>
            <a:br>
              <a:rPr lang="en-GB" sz="1400" b="1" i="0" u="none" strike="noStrike" cap="all" spc="0">
                <a:ln>
                  <a:noFill/>
                </a:ln>
                <a:solidFill>
                  <a:srgbClr val="4D4D4C"/>
                </a:solidFill>
                <a:latin typeface="Arial"/>
                <a:ea typeface="Arial"/>
                <a:cs typeface="Arial"/>
              </a:rPr>
            </a:br>
            <a:r>
              <a:rPr lang="en-GB" sz="1400" b="0" i="0" u="none" strike="noStrike" cap="all" spc="0">
                <a:ln>
                  <a:noFill/>
                </a:ln>
                <a:solidFill>
                  <a:srgbClr val="4D4D4C"/>
                </a:solidFill>
                <a:latin typeface="Arial"/>
                <a:ea typeface="Arial"/>
                <a:cs typeface="Arial"/>
              </a:rPr>
              <a:t>mit der </a:t>
            </a:r>
            <a:r>
              <a:rPr lang="en-GB" sz="1400" b="1" i="0" u="none" strike="noStrike" cap="all" spc="0">
                <a:ln>
                  <a:noFill/>
                </a:ln>
                <a:solidFill>
                  <a:srgbClr val="4D4D4C"/>
                </a:solidFill>
                <a:latin typeface="Arial"/>
                <a:ea typeface="Arial"/>
                <a:cs typeface="Arial"/>
              </a:rPr>
              <a:t>Fleisch-</a:t>
            </a:r>
            <a:endParaRPr/>
          </a:p>
          <a:p>
            <a:pPr marL="0" marR="0" lvl="0" indent="0" algn="ctr" defTabSz="457200">
              <a:lnSpc>
                <a:spcPct val="100000"/>
              </a:lnSpc>
              <a:spcBef>
                <a:spcPts val="0"/>
              </a:spcBef>
              <a:spcAft>
                <a:spcPts val="0"/>
              </a:spcAft>
              <a:buClrTx/>
              <a:buSzTx/>
              <a:buFontTx/>
              <a:buNone/>
              <a:defRPr/>
            </a:pPr>
            <a:r>
              <a:rPr lang="en-GB" sz="1400" b="1" i="0" u="none" strike="noStrike" cap="all" spc="0">
                <a:ln>
                  <a:noFill/>
                </a:ln>
                <a:solidFill>
                  <a:srgbClr val="4D4D4C"/>
                </a:solidFill>
                <a:latin typeface="Arial"/>
                <a:ea typeface="Arial"/>
                <a:cs typeface="Arial"/>
              </a:rPr>
              <a:t>herstellung</a:t>
            </a:r>
            <a:endParaRPr lang="en-GB" sz="1400" b="1" i="0" u="none" strike="noStrike" cap="all" spc="0" baseline="-25000">
              <a:ln>
                <a:noFill/>
              </a:ln>
              <a:solidFill>
                <a:srgbClr val="4D4D4C"/>
              </a:solidFill>
              <a:latin typeface="Arial"/>
              <a:ea typeface="Arial"/>
              <a:cs typeface="Arial"/>
            </a:endParaRPr>
          </a:p>
        </p:txBody>
      </p:sp>
      <p:sp>
        <p:nvSpPr>
          <p:cNvPr id="13" name="Textfeld 12"/>
          <p:cNvSpPr txBox="1"/>
          <p:nvPr/>
        </p:nvSpPr>
        <p:spPr bwMode="auto">
          <a:xfrm>
            <a:off x="4870396" y="2189252"/>
            <a:ext cx="1819196" cy="954107"/>
          </a:xfrm>
          <a:prstGeom prst="rect">
            <a:avLst/>
          </a:prstGeom>
          <a:noFill/>
        </p:spPr>
        <p:txBody>
          <a:bodyPr wrap="square" rtlCol="0">
            <a:spAutoFit/>
          </a:bodyPr>
          <a:lstStyle/>
          <a:p>
            <a:pPr algn="ctr">
              <a:defRPr/>
            </a:pPr>
            <a:r>
              <a:rPr lang="en-GB" sz="2800" b="1">
                <a:solidFill>
                  <a:srgbClr val="0098A1"/>
                </a:solidFill>
              </a:rPr>
              <a:t>03</a:t>
            </a:r>
            <a:endParaRPr lang="en-GB" sz="1400" b="1">
              <a:solidFill>
                <a:srgbClr val="4D4D4C"/>
              </a:solidFill>
            </a:endParaRPr>
          </a:p>
          <a:p>
            <a:pPr algn="ctr">
              <a:defRPr/>
            </a:pPr>
            <a:r>
              <a:rPr lang="en-GB" sz="1400" b="1">
                <a:solidFill>
                  <a:srgbClr val="4D4D4C"/>
                </a:solidFill>
              </a:rPr>
              <a:t>AUS CO</a:t>
            </a:r>
            <a:r>
              <a:rPr lang="en-GB" sz="1400" b="1" baseline="-25000">
                <a:solidFill>
                  <a:srgbClr val="4D4D4C"/>
                </a:solidFill>
              </a:rPr>
              <a:t>2</a:t>
            </a:r>
            <a:r>
              <a:rPr lang="en-GB" sz="1400" b="1">
                <a:solidFill>
                  <a:srgbClr val="4D4D4C"/>
                </a:solidFill>
              </a:rPr>
              <a:t> </a:t>
            </a:r>
            <a:r>
              <a:rPr lang="en-GB" sz="1400">
                <a:solidFill>
                  <a:srgbClr val="4D4D4C"/>
                </a:solidFill>
              </a:rPr>
              <a:t>WERDE</a:t>
            </a:r>
            <a:r>
              <a:rPr lang="en-GB" sz="1400" b="1">
                <a:solidFill>
                  <a:srgbClr val="4D4D4C"/>
                </a:solidFill>
              </a:rPr>
              <a:t> BIOPLASTIK</a:t>
            </a:r>
            <a:endParaRPr/>
          </a:p>
        </p:txBody>
      </p:sp>
      <p:sp>
        <p:nvSpPr>
          <p:cNvPr id="14" name="Textfeld 13"/>
          <p:cNvSpPr txBox="1"/>
          <p:nvPr/>
        </p:nvSpPr>
        <p:spPr bwMode="auto">
          <a:xfrm>
            <a:off x="2477133" y="2171536"/>
            <a:ext cx="1936238" cy="1169551"/>
          </a:xfrm>
          <a:prstGeom prst="rect">
            <a:avLst/>
          </a:prstGeom>
          <a:noFill/>
        </p:spPr>
        <p:txBody>
          <a:bodyPr wrap="square" rtlCol="0">
            <a:spAutoFit/>
          </a:bodyPr>
          <a:lstStyle/>
          <a:p>
            <a:pPr algn="ctr">
              <a:defRPr/>
            </a:pPr>
            <a:r>
              <a:rPr lang="en-GB" sz="2800" b="1">
                <a:solidFill>
                  <a:srgbClr val="39979E"/>
                </a:solidFill>
              </a:rPr>
              <a:t>02</a:t>
            </a:r>
            <a:endParaRPr/>
          </a:p>
          <a:p>
            <a:pPr algn="ctr">
              <a:defRPr/>
            </a:pPr>
            <a:r>
              <a:rPr lang="en-GB" sz="1400" b="1" cap="all">
                <a:solidFill>
                  <a:srgbClr val="4D4D4C"/>
                </a:solidFill>
              </a:rPr>
              <a:t>Biokatalyse </a:t>
            </a:r>
            <a:endParaRPr/>
          </a:p>
          <a:p>
            <a:pPr algn="ctr">
              <a:defRPr/>
            </a:pPr>
            <a:r>
              <a:rPr lang="en-GB" sz="1400" cap="all">
                <a:solidFill>
                  <a:srgbClr val="4D4D4C"/>
                </a:solidFill>
              </a:rPr>
              <a:t>und</a:t>
            </a:r>
            <a:r>
              <a:rPr lang="en-GB" sz="1400" b="1" cap="all">
                <a:solidFill>
                  <a:srgbClr val="4D4D4C"/>
                </a:solidFill>
              </a:rPr>
              <a:t> Green chemistry</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 name="Grafik 1" descr="Ein Bild, das Text, Screenshot, Schrift, Design enthält.&#10;&#10;KI-generierte Inhalte können fehlerhaft sein."/>
          <p:cNvPicPr>
            <a:picLocks noChangeAspect="1"/>
          </p:cNvPicPr>
          <p:nvPr/>
        </p:nvPicPr>
        <p:blipFill>
          <a:blip r:embed="rId2"/>
          <a:stretch/>
        </p:blipFill>
        <p:spPr bwMode="auto">
          <a:xfrm>
            <a:off x="2042294" y="0"/>
            <a:ext cx="4733128" cy="4733128"/>
          </a:xfrm>
          <a:prstGeom prst="rect">
            <a:avLst/>
          </a:prstGeom>
        </p:spPr>
      </p:pic>
      <p:sp>
        <p:nvSpPr>
          <p:cNvPr id="4" name="Textfeld 3"/>
          <p:cNvSpPr txBox="1"/>
          <p:nvPr/>
        </p:nvSpPr>
        <p:spPr bwMode="auto">
          <a:xfrm>
            <a:off x="868075" y="4912668"/>
            <a:ext cx="6056389" cy="230832"/>
          </a:xfrm>
          <a:prstGeom prst="rect">
            <a:avLst/>
          </a:prstGeom>
          <a:noFill/>
        </p:spPr>
        <p:txBody>
          <a:bodyPr wrap="square">
            <a:spAutoFit/>
          </a:bodyPr>
          <a:lstStyle/>
          <a:p>
            <a:pPr>
              <a:defRPr/>
            </a:pPr>
            <a:r>
              <a:rPr lang="de-AT" sz="900"/>
              <a:t>https://de.statista.com/infografik/33577/menge-des-weltweit-produzierten-kunststoffs-nach-genutzten-rohstoffen/</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Picture 3"/>
          <p:cNvPicPr>
            <a:picLocks noChangeAspect="1"/>
          </p:cNvPicPr>
          <p:nvPr/>
        </p:nvPicPr>
        <p:blipFill>
          <a:blip r:embed="rId2"/>
          <a:stretch/>
        </p:blipFill>
        <p:spPr bwMode="auto">
          <a:xfrm>
            <a:off x="1481926" y="1051356"/>
            <a:ext cx="5886613" cy="3547391"/>
          </a:xfrm>
          <a:prstGeom prst="rect">
            <a:avLst/>
          </a:prstGeom>
        </p:spPr>
      </p:pic>
      <p:sp>
        <p:nvSpPr>
          <p:cNvPr id="5" name="Oval 4"/>
          <p:cNvSpPr/>
          <p:nvPr/>
        </p:nvSpPr>
        <p:spPr bwMode="auto">
          <a:xfrm>
            <a:off x="4452328" y="1605185"/>
            <a:ext cx="1447800" cy="1158240"/>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sz="1350"/>
          </a:p>
        </p:txBody>
      </p:sp>
      <p:sp>
        <p:nvSpPr>
          <p:cNvPr id="6" name="Textfeld 5"/>
          <p:cNvSpPr txBox="1"/>
          <p:nvPr/>
        </p:nvSpPr>
        <p:spPr bwMode="auto">
          <a:xfrm>
            <a:off x="1289021" y="48624"/>
            <a:ext cx="7774415" cy="954107"/>
          </a:xfrm>
          <a:prstGeom prst="rect">
            <a:avLst/>
          </a:prstGeom>
          <a:noFill/>
        </p:spPr>
        <p:txBody>
          <a:bodyPr wrap="square">
            <a:spAutoFit/>
          </a:bodyPr>
          <a:lstStyle/>
          <a:p>
            <a:pPr algn="ctr">
              <a:defRPr/>
            </a:pPr>
            <a:r>
              <a:rPr lang="de-DE" sz="2800" b="1"/>
              <a:t>Bioplastik: natürlich, biologisch, abbaubar? </a:t>
            </a:r>
            <a:br>
              <a:rPr lang="de-DE" sz="2800" b="1"/>
            </a:br>
            <a:r>
              <a:rPr lang="de-DE" sz="2800" b="1"/>
              <a:t>Was denn nun?</a:t>
            </a:r>
            <a:endParaRPr lang="de-AT" sz="2800" b="1"/>
          </a:p>
        </p:txBody>
      </p:sp>
      <p:pic>
        <p:nvPicPr>
          <p:cNvPr id="7" name="Grafik 6"/>
          <p:cNvPicPr>
            <a:picLocks noChangeAspect="1"/>
          </p:cNvPicPr>
          <p:nvPr/>
        </p:nvPicPr>
        <p:blipFill>
          <a:blip r:embed="rId3"/>
          <a:stretch/>
        </p:blipFill>
        <p:spPr bwMode="auto">
          <a:xfrm>
            <a:off x="-1" y="0"/>
            <a:ext cx="1354377" cy="11293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le 1"/>
          <p:cNvSpPr>
            <a:spLocks noGrp="1"/>
          </p:cNvSpPr>
          <p:nvPr>
            <p:ph type="title"/>
          </p:nvPr>
        </p:nvSpPr>
        <p:spPr bwMode="auto">
          <a:xfrm>
            <a:off x="1570995" y="198674"/>
            <a:ext cx="4672705" cy="994172"/>
          </a:xfrm>
        </p:spPr>
        <p:txBody>
          <a:bodyPr/>
          <a:lstStyle/>
          <a:p>
            <a:pPr>
              <a:defRPr/>
            </a:pPr>
            <a:r>
              <a:rPr lang="de-DE" b="1">
                <a:solidFill>
                  <a:schemeClr val="tx1"/>
                </a:solidFill>
              </a:rPr>
              <a:t>PHB als Plastikersatz für PP</a:t>
            </a:r>
            <a:endParaRPr b="1">
              <a:solidFill>
                <a:schemeClr val="tx1"/>
              </a:solidFill>
            </a:endParaRPr>
          </a:p>
        </p:txBody>
      </p:sp>
      <p:sp>
        <p:nvSpPr>
          <p:cNvPr id="8" name="Rectangle 7" descr="A group of round containers with text on them&#10;&#10;Description automatically generated"/>
          <p:cNvSpPr/>
          <p:nvPr/>
        </p:nvSpPr>
        <p:spPr bwMode="auto">
          <a:xfrm>
            <a:off x="299034" y="1805715"/>
            <a:ext cx="2213610" cy="1971727"/>
          </a:xfrm>
          <a:prstGeom prst="rect">
            <a:avLst/>
          </a:prstGeom>
          <a:blipFill>
            <a:blip r:embed="rId2"/>
            <a:srcRect l="34412" t="25885" r="23241" b="18459"/>
            <a:stretch/>
          </a:blipFill>
        </p:spPr>
        <p:style>
          <a:lnRef idx="2">
            <a:schemeClr val="lt1">
              <a:hueOff val="0"/>
              <a:satOff val="0"/>
              <a:lumOff val="0"/>
              <a:alphaOff val="0"/>
            </a:schemeClr>
          </a:lnRef>
          <a:fillRef idx="1">
            <a:srgbClr val="000000"/>
          </a:fillRef>
          <a:effectRef idx="0">
            <a:schemeClr val="accent2">
              <a:tint val="50000"/>
              <a:hueOff val="0"/>
              <a:satOff val="0"/>
              <a:lumOff val="0"/>
              <a:alphaOff val="0"/>
            </a:schemeClr>
          </a:effectRef>
          <a:fontRef idx="minor">
            <a:schemeClr val="lt1">
              <a:hueOff val="0"/>
              <a:satOff val="0"/>
              <a:lumOff val="0"/>
              <a:alphaOff val="0"/>
            </a:schemeClr>
          </a:fontRef>
        </p:style>
        <p:txBody>
          <a:bodyPr/>
          <a:lstStyle/>
          <a:p>
            <a:pPr>
              <a:defRPr/>
            </a:pPr>
            <a:endParaRPr sz="1350"/>
          </a:p>
        </p:txBody>
      </p:sp>
      <p:sp>
        <p:nvSpPr>
          <p:cNvPr id="9" name="TextBox 8"/>
          <p:cNvSpPr txBox="1"/>
          <p:nvPr/>
        </p:nvSpPr>
        <p:spPr bwMode="auto">
          <a:xfrm>
            <a:off x="216931" y="3847228"/>
            <a:ext cx="1579682" cy="300082"/>
          </a:xfrm>
          <a:prstGeom prst="rect">
            <a:avLst/>
          </a:prstGeom>
          <a:noFill/>
        </p:spPr>
        <p:txBody>
          <a:bodyPr wrap="square" rtlCol="0">
            <a:spAutoFit/>
          </a:bodyPr>
          <a:lstStyle/>
          <a:p>
            <a:pPr>
              <a:defRPr/>
            </a:pPr>
            <a:r>
              <a:rPr lang="de-DE" sz="1350"/>
              <a:t>Testkörper</a:t>
            </a:r>
            <a:endParaRPr sz="1350"/>
          </a:p>
        </p:txBody>
      </p:sp>
      <p:pic>
        <p:nvPicPr>
          <p:cNvPr id="13" name="Picture 2" descr="Polyhydroxybuttersäure – Wikipedia"/>
          <p:cNvPicPr>
            <a:picLocks noChangeAspect="1" noChangeArrowheads="1"/>
          </p:cNvPicPr>
          <p:nvPr/>
        </p:nvPicPr>
        <p:blipFill>
          <a:blip r:embed="rId3"/>
          <a:stretch/>
        </p:blipFill>
        <p:spPr bwMode="auto">
          <a:xfrm>
            <a:off x="6764976" y="82723"/>
            <a:ext cx="1943386" cy="1049293"/>
          </a:xfrm>
          <a:prstGeom prst="rect">
            <a:avLst/>
          </a:prstGeom>
          <a:noFill/>
        </p:spPr>
      </p:pic>
      <p:graphicFrame>
        <p:nvGraphicFramePr>
          <p:cNvPr id="14" name="Content Placeholder 12"/>
          <p:cNvGraphicFramePr>
            <a:graphicFrameLocks noGrp="1"/>
          </p:cNvGraphicFramePr>
          <p:nvPr>
            <p:ph idx="1"/>
          </p:nvPr>
        </p:nvGraphicFramePr>
        <p:xfrm>
          <a:off x="2845808" y="1833276"/>
          <a:ext cx="5913382" cy="2178208"/>
        </p:xfrm>
        <a:graphic>
          <a:graphicData uri="http://schemas.openxmlformats.org/drawingml/2006/table">
            <a:tbl>
              <a:tblPr firstRow="1" firstCol="1" bandRow="1"/>
              <a:tblGrid>
                <a:gridCol w="2570574">
                  <a:extLst>
                    <a:ext uri="{9D8B030D-6E8A-4147-A177-3AD203B41FA5}">
                      <a16:colId xmlns:a16="http://schemas.microsoft.com/office/drawing/2014/main" val="20000"/>
                    </a:ext>
                  </a:extLst>
                </a:gridCol>
                <a:gridCol w="965368">
                  <a:extLst>
                    <a:ext uri="{9D8B030D-6E8A-4147-A177-3AD203B41FA5}">
                      <a16:colId xmlns:a16="http://schemas.microsoft.com/office/drawing/2014/main" val="20001"/>
                    </a:ext>
                  </a:extLst>
                </a:gridCol>
                <a:gridCol w="1242060">
                  <a:extLst>
                    <a:ext uri="{9D8B030D-6E8A-4147-A177-3AD203B41FA5}">
                      <a16:colId xmlns:a16="http://schemas.microsoft.com/office/drawing/2014/main" val="20002"/>
                    </a:ext>
                  </a:extLst>
                </a:gridCol>
                <a:gridCol w="1135380">
                  <a:extLst>
                    <a:ext uri="{9D8B030D-6E8A-4147-A177-3AD203B41FA5}">
                      <a16:colId xmlns:a16="http://schemas.microsoft.com/office/drawing/2014/main" val="20003"/>
                    </a:ext>
                  </a:extLst>
                </a:gridCol>
              </a:tblGrid>
              <a:tr h="514731">
                <a:tc>
                  <a:txBody>
                    <a:bodyPr/>
                    <a:lstStyle/>
                    <a:p>
                      <a:pPr algn="l">
                        <a:lnSpc>
                          <a:spcPct val="150000"/>
                        </a:lnSpc>
                        <a:defRPr/>
                      </a:pPr>
                      <a:r>
                        <a:rPr lang="en-US" sz="1200" cap="none"/>
                        <a:t> </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PHB aus CO</a:t>
                      </a:r>
                      <a:r>
                        <a:rPr lang="en-US" sz="1200" cap="none" baseline="-25000"/>
                        <a:t>2</a:t>
                      </a:r>
                      <a:endParaRPr lang="en-US" sz="1400" cap="none" baseline="-25000">
                        <a:latin typeface="Arial"/>
                        <a:ea typeface="MS Mincho"/>
                        <a:cs typeface="Times New Roman"/>
                      </a:endParaRPr>
                    </a:p>
                  </a:txBody>
                  <a:tcPr marL="51435" marR="51435" marT="0" marB="0" anchor="b"/>
                </a:tc>
                <a:tc>
                  <a:txBody>
                    <a:bodyPr/>
                    <a:lstStyle/>
                    <a:p>
                      <a:pPr algn="ctr">
                        <a:lnSpc>
                          <a:spcPct val="150000"/>
                        </a:lnSpc>
                        <a:defRPr/>
                      </a:pPr>
                      <a:r>
                        <a:rPr lang="en-US" sz="1200" cap="none"/>
                        <a:t> PHB aus Zucker</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PP</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0"/>
                  </a:ext>
                </a:extLst>
              </a:tr>
              <a:tr h="281675">
                <a:tc>
                  <a:txBody>
                    <a:bodyPr/>
                    <a:lstStyle/>
                    <a:p>
                      <a:pPr algn="l">
                        <a:lnSpc>
                          <a:spcPct val="150000"/>
                        </a:lnSpc>
                        <a:defRPr/>
                      </a:pPr>
                      <a:r>
                        <a:rPr lang="en-US" sz="1200" cap="none"/>
                        <a:t>Schmelzpunkt (°C)</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173 </a:t>
                      </a:r>
                      <a:endParaRPr lang="en-US" sz="1400" cap="none">
                        <a:latin typeface="Arial"/>
                        <a:ea typeface="MS Mincho"/>
                        <a:cs typeface="Times New Roman"/>
                      </a:endParaRPr>
                    </a:p>
                  </a:txBody>
                  <a:tcPr marL="51435" marR="51435" marT="0" marB="0" anchor="b"/>
                </a:tc>
                <a:tc>
                  <a:txBody>
                    <a:bodyPr/>
                    <a:lstStyle/>
                    <a:p>
                      <a:pPr marL="0" marR="0" indent="0" algn="ctr" defTabSz="914400">
                        <a:lnSpc>
                          <a:spcPct val="150000"/>
                        </a:lnSpc>
                        <a:spcBef>
                          <a:spcPts val="0"/>
                        </a:spcBef>
                        <a:spcAft>
                          <a:spcPts val="0"/>
                        </a:spcAft>
                        <a:buClrTx/>
                        <a:buSzTx/>
                        <a:buFontTx/>
                        <a:buNone/>
                        <a:defRPr/>
                      </a:pPr>
                      <a:r>
                        <a:rPr lang="en-US" sz="1200" cap="none"/>
                        <a:t>165 – 175</a:t>
                      </a:r>
                      <a:endParaRPr lang="en-US" sz="1200" cap="none">
                        <a:latin typeface="Arial"/>
                        <a:ea typeface="MS Mincho"/>
                        <a:cs typeface="Times New Roman"/>
                      </a:endParaRPr>
                    </a:p>
                  </a:txBody>
                  <a:tcPr marL="51435" marR="51435" marT="0" marB="0" anchor="b"/>
                </a:tc>
                <a:tc>
                  <a:txBody>
                    <a:bodyPr/>
                    <a:lstStyle/>
                    <a:p>
                      <a:pPr marL="0" marR="0" indent="0" algn="ctr" defTabSz="914400">
                        <a:lnSpc>
                          <a:spcPct val="150000"/>
                        </a:lnSpc>
                        <a:spcBef>
                          <a:spcPts val="0"/>
                        </a:spcBef>
                        <a:spcAft>
                          <a:spcPts val="0"/>
                        </a:spcAft>
                        <a:buClrTx/>
                        <a:buSzTx/>
                        <a:buFontTx/>
                        <a:buNone/>
                        <a:defRPr/>
                      </a:pPr>
                      <a:r>
                        <a:rPr lang="en-US" sz="1200" cap="none"/>
                        <a:t>160 – 170</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1"/>
                  </a:ext>
                </a:extLst>
              </a:tr>
              <a:tr h="281675">
                <a:tc>
                  <a:txBody>
                    <a:bodyPr/>
                    <a:lstStyle/>
                    <a:p>
                      <a:pPr algn="l">
                        <a:lnSpc>
                          <a:spcPct val="150000"/>
                        </a:lnSpc>
                        <a:defRPr/>
                      </a:pPr>
                      <a:r>
                        <a:rPr lang="en-US" sz="1200" cap="none"/>
                        <a:t>Kristallinitätsgrad (%)</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21 – 28 </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50 – 60</a:t>
                      </a:r>
                      <a:endParaRPr lang="en-US" sz="1200" cap="none">
                        <a:latin typeface="Arial"/>
                        <a:ea typeface="MS Mincho"/>
                        <a:cs typeface="Times New Roman"/>
                      </a:endParaRPr>
                    </a:p>
                  </a:txBody>
                  <a:tcPr marL="51435" marR="51435" marT="0" marB="0" anchor="b"/>
                </a:tc>
                <a:tc>
                  <a:txBody>
                    <a:bodyPr/>
                    <a:lstStyle/>
                    <a:p>
                      <a:pPr marL="0" marR="0" lvl="0" indent="0" algn="ctr" defTabSz="914400">
                        <a:lnSpc>
                          <a:spcPct val="150000"/>
                        </a:lnSpc>
                        <a:spcBef>
                          <a:spcPts val="0"/>
                        </a:spcBef>
                        <a:spcAft>
                          <a:spcPts val="0"/>
                        </a:spcAft>
                        <a:buClrTx/>
                        <a:buSzTx/>
                        <a:buFontTx/>
                        <a:buNone/>
                        <a:defRPr/>
                      </a:pPr>
                      <a:r>
                        <a:rPr lang="en-US" sz="1200" cap="none"/>
                        <a:t>43 – 58</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2"/>
                  </a:ext>
                </a:extLst>
              </a:tr>
              <a:tr h="270852">
                <a:tc>
                  <a:txBody>
                    <a:bodyPr/>
                    <a:lstStyle/>
                    <a:p>
                      <a:pPr algn="l">
                        <a:lnSpc>
                          <a:spcPct val="150000"/>
                        </a:lnSpc>
                        <a:defRPr/>
                      </a:pPr>
                      <a:r>
                        <a:rPr lang="en-US" sz="1200" cap="none"/>
                        <a:t>Kristallisationstemperatur Tc (°C)</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57 – 63 </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55 – 60 </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40 – 127 </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3"/>
                  </a:ext>
                </a:extLst>
              </a:tr>
              <a:tr h="265861">
                <a:tc>
                  <a:txBody>
                    <a:bodyPr/>
                    <a:lstStyle/>
                    <a:p>
                      <a:pPr algn="l">
                        <a:lnSpc>
                          <a:spcPct val="150000"/>
                        </a:lnSpc>
                        <a:defRPr/>
                      </a:pPr>
                      <a:r>
                        <a:rPr lang="en-US" sz="1200" cap="none"/>
                        <a:t>Glasübergangstemperatur Tg (°C)</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-10 – 0</a:t>
                      </a:r>
                      <a:endParaRPr lang="en-US" sz="14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-5 – 5</a:t>
                      </a:r>
                      <a:endParaRPr lang="en-US" sz="1200" cap="none">
                        <a:latin typeface="Arial"/>
                        <a:ea typeface="MS Mincho"/>
                        <a:cs typeface="Times New Roman"/>
                      </a:endParaRPr>
                    </a:p>
                  </a:txBody>
                  <a:tcPr marL="51435" marR="51435" marT="0" marB="0" anchor="b"/>
                </a:tc>
                <a:tc>
                  <a:txBody>
                    <a:bodyPr/>
                    <a:lstStyle/>
                    <a:p>
                      <a:pPr marL="0" marR="0" lvl="0" indent="0" algn="ctr" defTabSz="914400">
                        <a:lnSpc>
                          <a:spcPct val="150000"/>
                        </a:lnSpc>
                        <a:spcBef>
                          <a:spcPts val="0"/>
                        </a:spcBef>
                        <a:spcAft>
                          <a:spcPts val="0"/>
                        </a:spcAft>
                        <a:buClrTx/>
                        <a:buSzTx/>
                        <a:buFontTx/>
                        <a:buNone/>
                        <a:defRPr/>
                      </a:pPr>
                      <a:r>
                        <a:rPr lang="en-US" sz="1200" cap="none"/>
                        <a:t>-20 – -5</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4"/>
                  </a:ext>
                </a:extLst>
              </a:tr>
              <a:tr h="281675">
                <a:tc>
                  <a:txBody>
                    <a:bodyPr/>
                    <a:lstStyle/>
                    <a:p>
                      <a:pPr algn="l">
                        <a:lnSpc>
                          <a:spcPct val="150000"/>
                        </a:lnSpc>
                        <a:defRPr/>
                      </a:pPr>
                      <a:r>
                        <a:rPr lang="en-US" sz="1200" cap="none"/>
                        <a:t>Molekulargewicht (Da)</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1.5 ·10</a:t>
                      </a:r>
                      <a:r>
                        <a:rPr lang="en-US" sz="1200" cap="none" baseline="30000"/>
                        <a:t>6</a:t>
                      </a:r>
                      <a:endParaRPr lang="en-US" sz="1200" cap="none" baseline="30000">
                        <a:latin typeface="Arial"/>
                        <a:ea typeface="MS Mincho"/>
                        <a:cs typeface="Times New Roman"/>
                      </a:endParaRPr>
                    </a:p>
                  </a:txBody>
                  <a:tcPr marL="51435" marR="51435" marT="0" marB="0" anchor="b"/>
                </a:tc>
                <a:tc>
                  <a:txBody>
                    <a:bodyPr/>
                    <a:lstStyle/>
                    <a:p>
                      <a:pPr algn="ctr">
                        <a:lnSpc>
                          <a:spcPct val="150000"/>
                        </a:lnSpc>
                        <a:defRPr/>
                      </a:pPr>
                      <a:r>
                        <a:rPr lang="en-US" sz="1200" cap="none"/>
                        <a:t>1·10</a:t>
                      </a:r>
                      <a:r>
                        <a:rPr lang="en-US" sz="1200" cap="none" baseline="30000"/>
                        <a:t>4</a:t>
                      </a:r>
                      <a:r>
                        <a:rPr lang="en-US" sz="1200" cap="none"/>
                        <a:t> – 4·10</a:t>
                      </a:r>
                      <a:r>
                        <a:rPr lang="en-US" sz="1200" cap="none" baseline="30000"/>
                        <a:t>6</a:t>
                      </a:r>
                      <a:endParaRPr lang="en-US" sz="1200" cap="none">
                        <a:latin typeface="Arial"/>
                        <a:ea typeface="MS Mincho"/>
                        <a:cs typeface="Times New Roman"/>
                      </a:endParaRPr>
                    </a:p>
                  </a:txBody>
                  <a:tcPr marL="51435" marR="51435" marT="0" marB="0" anchor="b"/>
                </a:tc>
                <a:tc>
                  <a:txBody>
                    <a:bodyPr/>
                    <a:lstStyle/>
                    <a:p>
                      <a:pPr marL="0" marR="0" lvl="0" indent="0" algn="ctr" defTabSz="914400">
                        <a:lnSpc>
                          <a:spcPct val="150000"/>
                        </a:lnSpc>
                        <a:spcBef>
                          <a:spcPts val="0"/>
                        </a:spcBef>
                        <a:spcAft>
                          <a:spcPts val="0"/>
                        </a:spcAft>
                        <a:buClrTx/>
                        <a:buSzTx/>
                        <a:buFontTx/>
                        <a:buNone/>
                        <a:defRPr/>
                      </a:pPr>
                      <a:r>
                        <a:rPr lang="en-US" sz="1200" cap="none"/>
                        <a:t>1·10</a:t>
                      </a:r>
                      <a:r>
                        <a:rPr lang="en-US" sz="1200" cap="none" baseline="30000"/>
                        <a:t>4</a:t>
                      </a:r>
                      <a:r>
                        <a:rPr lang="en-US" sz="1200" cap="none"/>
                        <a:t> – 2·10</a:t>
                      </a:r>
                      <a:r>
                        <a:rPr lang="en-US" sz="1200" cap="none" baseline="30000"/>
                        <a:t>5</a:t>
                      </a:r>
                      <a:endParaRPr lang="en-US" sz="1200" cap="none" baseline="30000">
                        <a:latin typeface="Arial"/>
                        <a:ea typeface="MS Mincho"/>
                        <a:cs typeface="Times New Roman"/>
                      </a:endParaRPr>
                    </a:p>
                  </a:txBody>
                  <a:tcPr marL="51435" marR="51435" marT="0" marB="0" anchor="b"/>
                </a:tc>
                <a:extLst>
                  <a:ext uri="{0D108BD9-81ED-4DB2-BD59-A6C34878D82A}">
                    <a16:rowId xmlns:a16="http://schemas.microsoft.com/office/drawing/2014/main" val="10005"/>
                  </a:ext>
                </a:extLst>
              </a:tr>
              <a:tr h="281675">
                <a:tc>
                  <a:txBody>
                    <a:bodyPr/>
                    <a:lstStyle/>
                    <a:p>
                      <a:pPr algn="l">
                        <a:lnSpc>
                          <a:spcPct val="150000"/>
                        </a:lnSpc>
                        <a:defRPr/>
                      </a:pPr>
                      <a:r>
                        <a:rPr lang="en-US" sz="1200" cap="none"/>
                        <a:t>Polydispersionsindex PDI</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 1.5</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2 – 3.5</a:t>
                      </a:r>
                      <a:endParaRPr lang="en-US" sz="1200" cap="none">
                        <a:latin typeface="Arial"/>
                        <a:ea typeface="MS Mincho"/>
                        <a:cs typeface="Times New Roman"/>
                      </a:endParaRPr>
                    </a:p>
                  </a:txBody>
                  <a:tcPr marL="51435" marR="51435" marT="0" marB="0" anchor="b"/>
                </a:tc>
                <a:tc>
                  <a:txBody>
                    <a:bodyPr/>
                    <a:lstStyle/>
                    <a:p>
                      <a:pPr algn="ctr">
                        <a:lnSpc>
                          <a:spcPct val="150000"/>
                        </a:lnSpc>
                        <a:defRPr/>
                      </a:pPr>
                      <a:r>
                        <a:rPr lang="en-US" sz="1200" cap="none"/>
                        <a:t>1 – 13</a:t>
                      </a:r>
                      <a:endParaRPr lang="en-US" sz="1200" cap="none">
                        <a:latin typeface="Arial"/>
                        <a:ea typeface="MS Mincho"/>
                        <a:cs typeface="Times New Roman"/>
                      </a:endParaRPr>
                    </a:p>
                  </a:txBody>
                  <a:tcPr marL="51435" marR="51435" marT="0" marB="0" anchor="b"/>
                </a:tc>
                <a:extLst>
                  <a:ext uri="{0D108BD9-81ED-4DB2-BD59-A6C34878D82A}">
                    <a16:rowId xmlns:a16="http://schemas.microsoft.com/office/drawing/2014/main" val="10006"/>
                  </a:ext>
                </a:extLst>
              </a:tr>
            </a:tbl>
          </a:graphicData>
        </a:graphic>
      </p:graphicFrame>
      <p:pic>
        <p:nvPicPr>
          <p:cNvPr id="4" name="Grafik 3"/>
          <p:cNvPicPr>
            <a:picLocks noChangeAspect="1"/>
          </p:cNvPicPr>
          <p:nvPr/>
        </p:nvPicPr>
        <p:blipFill>
          <a:blip r:embed="rId4"/>
          <a:stretch/>
        </p:blipFill>
        <p:spPr bwMode="auto">
          <a:xfrm>
            <a:off x="-1" y="0"/>
            <a:ext cx="1354377" cy="1129364"/>
          </a:xfrm>
          <a:prstGeom prst="rect">
            <a:avLst/>
          </a:prstGeom>
        </p:spPr>
      </p:pic>
      <p:sp>
        <p:nvSpPr>
          <p:cNvPr id="5" name="Ellipse 4"/>
          <p:cNvSpPr/>
          <p:nvPr/>
        </p:nvSpPr>
        <p:spPr bwMode="auto">
          <a:xfrm>
            <a:off x="5338813" y="1613836"/>
            <a:ext cx="1078030" cy="2701489"/>
          </a:xfrm>
          <a:prstGeom prst="ellipse">
            <a:avLst/>
          </a:prstGeom>
          <a:noFill/>
          <a:ln>
            <a:solidFill>
              <a:schemeClr val="accent6">
                <a:lumMod val="5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nvSpPr>
        <p:spPr bwMode="auto">
          <a:xfrm>
            <a:off x="1404627" y="-154783"/>
            <a:ext cx="10515600" cy="1325563"/>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a:defRPr/>
            </a:pPr>
            <a:r>
              <a:rPr lang="de-DE" sz="2400" b="1"/>
              <a:t>Bakterien als Retter des Klimawandels? </a:t>
            </a:r>
            <a:endParaRPr sz="2400" b="1"/>
          </a:p>
        </p:txBody>
      </p:sp>
      <p:sp>
        <p:nvSpPr>
          <p:cNvPr id="5" name="Content Placeholder 2"/>
          <p:cNvSpPr>
            <a:spLocks noGrp="1"/>
          </p:cNvSpPr>
          <p:nvPr/>
        </p:nvSpPr>
        <p:spPr bwMode="auto">
          <a:xfrm>
            <a:off x="301504" y="1242729"/>
            <a:ext cx="10515600" cy="4351338"/>
          </a:xfrm>
          <a:prstGeom prst="rect">
            <a:avLst/>
          </a:prstGeom>
        </p:spPr>
        <p:txBody>
          <a:bodyPr vert="horz" lIns="91440" tIns="45720" rIns="91440" bIns="45720" rtlCol="0">
            <a:normAutofit/>
          </a:bodyPr>
          <a:lstStyle>
            <a:lvl1pPr marL="228600" indent="-228600" algn="l" defTabSz="914400">
              <a:lnSpc>
                <a:spcPct val="90000"/>
              </a:lnSpc>
              <a:spcBef>
                <a:spcPts val="1000"/>
              </a:spcBef>
              <a:buFont typeface="Arial"/>
              <a:buChar char="•"/>
              <a:defRPr sz="2800">
                <a:solidFill>
                  <a:schemeClr val="tx1"/>
                </a:solidFill>
                <a:latin typeface="+mn-lt"/>
                <a:ea typeface="+mn-ea"/>
                <a:cs typeface="+mn-cs"/>
              </a:defRPr>
            </a:lvl1pPr>
            <a:lvl2pPr marL="685800" indent="-228600" algn="l" defTabSz="914400">
              <a:lnSpc>
                <a:spcPct val="90000"/>
              </a:lnSpc>
              <a:spcBef>
                <a:spcPts val="500"/>
              </a:spcBef>
              <a:buFont typeface="Arial"/>
              <a:buChar char="•"/>
              <a:defRPr sz="2400">
                <a:solidFill>
                  <a:schemeClr val="tx1"/>
                </a:solidFill>
                <a:latin typeface="+mn-lt"/>
                <a:ea typeface="+mn-ea"/>
                <a:cs typeface="+mn-cs"/>
              </a:defRPr>
            </a:lvl2pPr>
            <a:lvl3pPr marL="1143000" indent="-228600" algn="l" defTabSz="914400">
              <a:lnSpc>
                <a:spcPct val="90000"/>
              </a:lnSpc>
              <a:spcBef>
                <a:spcPts val="500"/>
              </a:spcBef>
              <a:buFont typeface="Arial"/>
              <a:buChar char="•"/>
              <a:defRPr sz="2000">
                <a:solidFill>
                  <a:schemeClr val="tx1"/>
                </a:solidFill>
                <a:latin typeface="+mn-lt"/>
                <a:ea typeface="+mn-ea"/>
                <a:cs typeface="+mn-cs"/>
              </a:defRPr>
            </a:lvl3pPr>
            <a:lvl4pPr marL="1600200" indent="-228600" algn="l" defTabSz="914400">
              <a:lnSpc>
                <a:spcPct val="90000"/>
              </a:lnSpc>
              <a:spcBef>
                <a:spcPts val="500"/>
              </a:spcBef>
              <a:buFont typeface="Arial"/>
              <a:buChar char="•"/>
              <a:defRPr sz="1800">
                <a:solidFill>
                  <a:schemeClr val="tx1"/>
                </a:solidFill>
                <a:latin typeface="+mn-lt"/>
                <a:ea typeface="+mn-ea"/>
                <a:cs typeface="+mn-cs"/>
              </a:defRPr>
            </a:lvl4pPr>
            <a:lvl5pPr marL="2057400" indent="-228600" algn="l" defTabSz="914400">
              <a:lnSpc>
                <a:spcPct val="90000"/>
              </a:lnSpc>
              <a:spcBef>
                <a:spcPts val="500"/>
              </a:spcBef>
              <a:buFont typeface="Arial"/>
              <a:buChar char="•"/>
              <a:defRPr sz="1800">
                <a:solidFill>
                  <a:schemeClr val="tx1"/>
                </a:solidFill>
                <a:latin typeface="+mn-lt"/>
                <a:ea typeface="+mn-ea"/>
                <a:cs typeface="+mn-cs"/>
              </a:defRPr>
            </a:lvl5pPr>
            <a:lvl6pPr marL="2514600" indent="-228600" algn="l" defTabSz="914400">
              <a:lnSpc>
                <a:spcPct val="90000"/>
              </a:lnSpc>
              <a:spcBef>
                <a:spcPts val="500"/>
              </a:spcBef>
              <a:buFont typeface="Arial"/>
              <a:buChar char="•"/>
              <a:defRPr sz="1800">
                <a:solidFill>
                  <a:schemeClr val="tx1"/>
                </a:solidFill>
                <a:latin typeface="+mn-lt"/>
                <a:ea typeface="+mn-ea"/>
                <a:cs typeface="+mn-cs"/>
              </a:defRPr>
            </a:lvl6pPr>
            <a:lvl7pPr marL="2971800" indent="-228600" algn="l" defTabSz="914400">
              <a:lnSpc>
                <a:spcPct val="90000"/>
              </a:lnSpc>
              <a:spcBef>
                <a:spcPts val="500"/>
              </a:spcBef>
              <a:buFont typeface="Arial"/>
              <a:buChar char="•"/>
              <a:defRPr sz="1800">
                <a:solidFill>
                  <a:schemeClr val="tx1"/>
                </a:solidFill>
                <a:latin typeface="+mn-lt"/>
                <a:ea typeface="+mn-ea"/>
                <a:cs typeface="+mn-cs"/>
              </a:defRPr>
            </a:lvl7pPr>
            <a:lvl8pPr marL="3429000" indent="-228600" algn="l" defTabSz="914400">
              <a:lnSpc>
                <a:spcPct val="90000"/>
              </a:lnSpc>
              <a:spcBef>
                <a:spcPts val="500"/>
              </a:spcBef>
              <a:buFont typeface="Arial"/>
              <a:buChar char="•"/>
              <a:defRPr sz="1800">
                <a:solidFill>
                  <a:schemeClr val="tx1"/>
                </a:solidFill>
                <a:latin typeface="+mn-lt"/>
                <a:ea typeface="+mn-ea"/>
                <a:cs typeface="+mn-cs"/>
              </a:defRPr>
            </a:lvl8pPr>
            <a:lvl9pPr marL="3886200" indent="-228600" algn="l" defTabSz="914400">
              <a:lnSpc>
                <a:spcPct val="90000"/>
              </a:lnSpc>
              <a:spcBef>
                <a:spcPts val="500"/>
              </a:spcBef>
              <a:buFont typeface="Arial"/>
              <a:buChar char="•"/>
              <a:defRPr sz="1800">
                <a:solidFill>
                  <a:schemeClr val="tx1"/>
                </a:solidFill>
                <a:latin typeface="+mn-lt"/>
                <a:ea typeface="+mn-ea"/>
                <a:cs typeface="+mn-cs"/>
              </a:defRPr>
            </a:lvl9pPr>
          </a:lstStyle>
          <a:p>
            <a:pPr>
              <a:lnSpc>
                <a:spcPct val="150000"/>
              </a:lnSpc>
              <a:buFontTx/>
              <a:buChar char="-"/>
              <a:defRPr/>
            </a:pPr>
            <a:r>
              <a:rPr lang="de-DE" sz="1600" i="1"/>
              <a:t>Cupriavidus necator </a:t>
            </a:r>
            <a:r>
              <a:rPr lang="de-DE" sz="1600"/>
              <a:t>H16</a:t>
            </a:r>
            <a:endParaRPr/>
          </a:p>
          <a:p>
            <a:pPr>
              <a:lnSpc>
                <a:spcPct val="150000"/>
              </a:lnSpc>
              <a:buFontTx/>
              <a:buChar char="-"/>
              <a:defRPr/>
            </a:pPr>
            <a:r>
              <a:rPr lang="de-DE" sz="1600"/>
              <a:t>Bodenbakterium </a:t>
            </a:r>
            <a:endParaRPr/>
          </a:p>
          <a:p>
            <a:pPr>
              <a:lnSpc>
                <a:spcPct val="150000"/>
              </a:lnSpc>
              <a:buFontTx/>
              <a:buChar char="-"/>
              <a:defRPr/>
            </a:pPr>
            <a:r>
              <a:rPr lang="de-DE" sz="1600"/>
              <a:t>CO</a:t>
            </a:r>
            <a:r>
              <a:rPr lang="de-DE" sz="1600" baseline="-25000"/>
              <a:t>2</a:t>
            </a:r>
            <a:r>
              <a:rPr lang="de-DE" sz="1600"/>
              <a:t> als Kohlenstoffquelle</a:t>
            </a:r>
            <a:endParaRPr/>
          </a:p>
          <a:p>
            <a:pPr>
              <a:lnSpc>
                <a:spcPct val="150000"/>
              </a:lnSpc>
              <a:buFontTx/>
              <a:buChar char="-"/>
              <a:defRPr/>
            </a:pPr>
            <a:r>
              <a:rPr lang="de-DE" sz="1600"/>
              <a:t>90% seines Gewichtes ist Plastik (PHB)</a:t>
            </a:r>
            <a:endParaRPr sz="1600"/>
          </a:p>
        </p:txBody>
      </p:sp>
      <p:sp>
        <p:nvSpPr>
          <p:cNvPr id="7" name="Freeform: Shape 10"/>
          <p:cNvSpPr/>
          <p:nvPr/>
        </p:nvSpPr>
        <p:spPr bwMode="auto">
          <a:xfrm>
            <a:off x="1650567" y="4309428"/>
            <a:ext cx="2926079" cy="1508759"/>
          </a:xfrm>
          <a:custGeom>
            <a:avLst/>
            <a:gdLst>
              <a:gd name="connsiteX0" fmla="*/ 0 w 2926079"/>
              <a:gd name="connsiteY0" fmla="*/ 0 h 1508759"/>
              <a:gd name="connsiteX1" fmla="*/ 2926079 w 2926079"/>
              <a:gd name="connsiteY1" fmla="*/ 0 h 1508759"/>
              <a:gd name="connsiteX2" fmla="*/ 2926079 w 2926079"/>
              <a:gd name="connsiteY2" fmla="*/ 1508759 h 1508759"/>
              <a:gd name="connsiteX3" fmla="*/ 0 w 2926079"/>
              <a:gd name="connsiteY3" fmla="*/ 1508759 h 1508759"/>
              <a:gd name="connsiteX4" fmla="*/ 0 w 2926079"/>
              <a:gd name="connsiteY4" fmla="*/ 0 h 150875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26079" h="1508759" extrusionOk="0">
                <a:moveTo>
                  <a:pt x="0" y="0"/>
                </a:moveTo>
                <a:lnTo>
                  <a:pt x="2926079" y="0"/>
                </a:lnTo>
                <a:lnTo>
                  <a:pt x="2926079" y="1508759"/>
                </a:lnTo>
                <a:lnTo>
                  <a:pt x="0" y="1508759"/>
                </a:lnTo>
                <a:lnTo>
                  <a:pt x="0" y="0"/>
                </a:lnTo>
                <a:close/>
              </a:path>
            </a:pathLst>
          </a:custGeom>
          <a:noFill/>
          <a:ln>
            <a:noFill/>
          </a:ln>
        </p:spPr>
        <p:style>
          <a:lnRef idx="2">
            <a:srgbClr val="000000"/>
          </a:lnRef>
          <a:fillRef idx="1">
            <a:srgbClr val="000000"/>
          </a:fillRef>
          <a:effectRef idx="0">
            <a:schemeClr val="accent1">
              <a:hueOff val="0"/>
              <a:satOff val="0"/>
              <a:lumOff val="0"/>
              <a:alphaOff val="0"/>
            </a:schemeClr>
          </a:effectRef>
          <a:fontRef idx="minor">
            <a:schemeClr val="lt1"/>
          </a:fontRef>
        </p:style>
        <p:txBody>
          <a:bodyPr spcFirstLastPara="0" vert="horz" wrap="square" lIns="0" tIns="0" rIns="0" bIns="0" numCol="1" spcCol="1270" anchor="b" anchorCtr="0">
            <a:noAutofit/>
          </a:bodyPr>
          <a:lstStyle>
            <a:defPPr>
              <a:defRPr/>
            </a:defPPr>
            <a:lvl1pPr marL="0" algn="l" defTabSz="914400">
              <a:defRPr sz="1800">
                <a:solidFill>
                  <a:schemeClr val="lt1"/>
                </a:solidFill>
                <a:latin typeface="+mn-lt"/>
                <a:ea typeface="+mn-ea"/>
                <a:cs typeface="+mn-cs"/>
              </a:defRPr>
            </a:lvl1pPr>
            <a:lvl2pPr marL="457200" algn="l" defTabSz="914400">
              <a:defRPr sz="1800">
                <a:solidFill>
                  <a:schemeClr val="lt1"/>
                </a:solidFill>
                <a:latin typeface="+mn-lt"/>
                <a:ea typeface="+mn-ea"/>
                <a:cs typeface="+mn-cs"/>
              </a:defRPr>
            </a:lvl2pPr>
            <a:lvl3pPr marL="914400" algn="l" defTabSz="914400">
              <a:defRPr sz="1800">
                <a:solidFill>
                  <a:schemeClr val="lt1"/>
                </a:solidFill>
                <a:latin typeface="+mn-lt"/>
                <a:ea typeface="+mn-ea"/>
                <a:cs typeface="+mn-cs"/>
              </a:defRPr>
            </a:lvl3pPr>
            <a:lvl4pPr marL="1371600" algn="l" defTabSz="914400">
              <a:defRPr sz="1800">
                <a:solidFill>
                  <a:schemeClr val="lt1"/>
                </a:solidFill>
                <a:latin typeface="+mn-lt"/>
                <a:ea typeface="+mn-ea"/>
                <a:cs typeface="+mn-cs"/>
              </a:defRPr>
            </a:lvl4pPr>
            <a:lvl5pPr marL="1828800" algn="l" defTabSz="914400">
              <a:defRPr sz="1800">
                <a:solidFill>
                  <a:schemeClr val="lt1"/>
                </a:solidFill>
                <a:latin typeface="+mn-lt"/>
                <a:ea typeface="+mn-ea"/>
                <a:cs typeface="+mn-cs"/>
              </a:defRPr>
            </a:lvl5pPr>
            <a:lvl6pPr marL="2286000" algn="l" defTabSz="914400">
              <a:defRPr sz="1800">
                <a:solidFill>
                  <a:schemeClr val="lt1"/>
                </a:solidFill>
                <a:latin typeface="+mn-lt"/>
                <a:ea typeface="+mn-ea"/>
                <a:cs typeface="+mn-cs"/>
              </a:defRPr>
            </a:lvl6pPr>
            <a:lvl7pPr marL="2743200" algn="l" defTabSz="914400">
              <a:defRPr sz="1800">
                <a:solidFill>
                  <a:schemeClr val="lt1"/>
                </a:solidFill>
                <a:latin typeface="+mn-lt"/>
                <a:ea typeface="+mn-ea"/>
                <a:cs typeface="+mn-cs"/>
              </a:defRPr>
            </a:lvl7pPr>
            <a:lvl8pPr marL="3200400" algn="l" defTabSz="914400">
              <a:defRPr sz="1800">
                <a:solidFill>
                  <a:schemeClr val="lt1"/>
                </a:solidFill>
                <a:latin typeface="+mn-lt"/>
                <a:ea typeface="+mn-ea"/>
                <a:cs typeface="+mn-cs"/>
              </a:defRPr>
            </a:lvl8pPr>
            <a:lvl9pPr marL="3657600" algn="l" defTabSz="914400">
              <a:defRPr sz="1800">
                <a:solidFill>
                  <a:schemeClr val="lt1"/>
                </a:solidFill>
                <a:latin typeface="+mn-lt"/>
                <a:ea typeface="+mn-ea"/>
                <a:cs typeface="+mn-cs"/>
              </a:defRPr>
            </a:lvl9pPr>
          </a:lstStyle>
          <a:p>
            <a:pPr marL="0" lvl="0" indent="0" algn="ctr" defTabSz="2889250">
              <a:lnSpc>
                <a:spcPct val="90000"/>
              </a:lnSpc>
              <a:spcBef>
                <a:spcPts val="0"/>
              </a:spcBef>
              <a:spcAft>
                <a:spcPts val="0"/>
              </a:spcAft>
              <a:buNone/>
              <a:defRPr/>
            </a:pPr>
            <a:endParaRPr sz="4400"/>
          </a:p>
        </p:txBody>
      </p:sp>
      <p:pic>
        <p:nvPicPr>
          <p:cNvPr id="10" name="Grafik 9" descr="Ein Bild, das Schwarzweiß enthält.&#10;&#10;KI-generierte Inhalte können fehlerhaft sein."/>
          <p:cNvPicPr>
            <a:picLocks noChangeAspect="1"/>
          </p:cNvPicPr>
          <p:nvPr/>
        </p:nvPicPr>
        <p:blipFill>
          <a:blip r:embed="rId2"/>
          <a:stretch/>
        </p:blipFill>
        <p:spPr bwMode="auto">
          <a:xfrm>
            <a:off x="4320486" y="1189847"/>
            <a:ext cx="4158862" cy="3121919"/>
          </a:xfrm>
          <a:prstGeom prst="rect">
            <a:avLst/>
          </a:prstGeom>
        </p:spPr>
      </p:pic>
      <p:pic>
        <p:nvPicPr>
          <p:cNvPr id="3" name="Grafik 2"/>
          <p:cNvPicPr>
            <a:picLocks noChangeAspect="1"/>
          </p:cNvPicPr>
          <p:nvPr/>
        </p:nvPicPr>
        <p:blipFill>
          <a:blip r:embed="rId3"/>
          <a:stretch/>
        </p:blipFill>
        <p:spPr bwMode="auto">
          <a:xfrm>
            <a:off x="-1" y="0"/>
            <a:ext cx="1354377" cy="1129364"/>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3" name="Title 1"/>
          <p:cNvSpPr txBox="1"/>
          <p:nvPr/>
        </p:nvSpPr>
        <p:spPr bwMode="auto">
          <a:xfrm>
            <a:off x="2306035" y="-35923"/>
            <a:ext cx="9032186" cy="1191230"/>
          </a:xfrm>
          <a:prstGeom prst="rect">
            <a:avLst/>
          </a:prstGeom>
        </p:spPr>
        <p:txBody>
          <a:bodyPr vert="horz" lIns="91440" tIns="45720" rIns="91440" bIns="45720" rtlCol="0" anchor="ctr">
            <a:normAutofit/>
          </a:bodyPr>
          <a:lstStyle>
            <a:lvl1pPr algn="l" defTabSz="914400">
              <a:lnSpc>
                <a:spcPct val="90000"/>
              </a:lnSpc>
              <a:spcBef>
                <a:spcPts val="0"/>
              </a:spcBef>
              <a:buNone/>
              <a:defRPr sz="4400">
                <a:solidFill>
                  <a:schemeClr val="tx1"/>
                </a:solidFill>
                <a:latin typeface="+mj-lt"/>
                <a:ea typeface="+mj-ea"/>
                <a:cs typeface="+mj-cs"/>
              </a:defRPr>
            </a:lvl1pPr>
          </a:lstStyle>
          <a:p>
            <a:pPr marL="0" marR="0" lvl="0" indent="0" algn="l" defTabSz="914400">
              <a:lnSpc>
                <a:spcPct val="90000"/>
              </a:lnSpc>
              <a:spcBef>
                <a:spcPts val="0"/>
              </a:spcBef>
              <a:spcAft>
                <a:spcPts val="0"/>
              </a:spcAft>
              <a:buClrTx/>
              <a:buSzTx/>
              <a:buFontTx/>
              <a:buNone/>
              <a:defRPr/>
            </a:pPr>
            <a:r>
              <a:rPr lang="de-DE" sz="4000" b="0" i="0" u="none" strike="noStrike" cap="none" spc="0">
                <a:ln>
                  <a:noFill/>
                </a:ln>
              </a:rPr>
              <a:t>Knallgas ist hoch explosiv!</a:t>
            </a:r>
            <a:endParaRPr sz="4000" b="0" i="0" u="none" strike="noStrike" cap="none" spc="0">
              <a:ln>
                <a:noFill/>
              </a:ln>
            </a:endParaRPr>
          </a:p>
        </p:txBody>
      </p:sp>
      <p:pic>
        <p:nvPicPr>
          <p:cNvPr id="14" name="Picture 4" descr="A diagram of a chemical reaction&#10;&#10;Description automatically generated"/>
          <p:cNvPicPr>
            <a:picLocks noChangeAspect="1"/>
          </p:cNvPicPr>
          <p:nvPr/>
        </p:nvPicPr>
        <p:blipFill>
          <a:blip r:embed="rId2"/>
          <a:stretch/>
        </p:blipFill>
        <p:spPr bwMode="auto">
          <a:xfrm>
            <a:off x="3045446" y="806453"/>
            <a:ext cx="6030258" cy="3530594"/>
          </a:xfrm>
          <a:prstGeom prst="rect">
            <a:avLst/>
          </a:prstGeom>
          <a:noFill/>
          <a:ln>
            <a:noFill/>
          </a:ln>
        </p:spPr>
      </p:pic>
      <p:grpSp>
        <p:nvGrpSpPr>
          <p:cNvPr id="15" name="Group 6"/>
          <p:cNvGrpSpPr/>
          <p:nvPr/>
        </p:nvGrpSpPr>
        <p:grpSpPr bwMode="auto">
          <a:xfrm>
            <a:off x="227615" y="1357937"/>
            <a:ext cx="2734012" cy="3206406"/>
            <a:chOff x="5704846" y="2106593"/>
            <a:chExt cx="3183037" cy="3567988"/>
          </a:xfrm>
        </p:grpSpPr>
        <p:grpSp>
          <p:nvGrpSpPr>
            <p:cNvPr id="16" name="Group 7"/>
            <p:cNvGrpSpPr/>
            <p:nvPr/>
          </p:nvGrpSpPr>
          <p:grpSpPr bwMode="auto">
            <a:xfrm>
              <a:off x="5793508" y="2598720"/>
              <a:ext cx="3069726" cy="3075861"/>
              <a:chOff x="1960366" y="2418110"/>
              <a:chExt cx="3069726" cy="3075861"/>
            </a:xfrm>
          </p:grpSpPr>
          <p:pic>
            <p:nvPicPr>
              <p:cNvPr id="21" name="Picture 2" descr="Health and safety: Hazard symbols - SAMANCTA"/>
              <p:cNvPicPr>
                <a:picLocks noChangeAspect="1" noChangeArrowheads="1"/>
              </p:cNvPicPr>
              <p:nvPr/>
            </p:nvPicPr>
            <p:blipFill>
              <a:blip r:embed="rId3"/>
              <a:stretch/>
            </p:blipFill>
            <p:spPr bwMode="auto">
              <a:xfrm>
                <a:off x="1960366" y="2418110"/>
                <a:ext cx="3069726" cy="3075861"/>
              </a:xfrm>
              <a:prstGeom prst="rect">
                <a:avLst/>
              </a:prstGeom>
              <a:noFill/>
            </p:spPr>
          </p:pic>
          <p:sp>
            <p:nvSpPr>
              <p:cNvPr id="22" name="Rectangle 13"/>
              <p:cNvSpPr/>
              <p:nvPr/>
            </p:nvSpPr>
            <p:spPr bwMode="auto">
              <a:xfrm rot="2629156">
                <a:off x="2497212" y="2970873"/>
                <a:ext cx="1996036" cy="1977953"/>
              </a:xfrm>
              <a:prstGeom prst="rect">
                <a:avLst/>
              </a:prstGeom>
              <a:noFill/>
              <a:ln w="250825" cap="flat" cmpd="sng" algn="ctr">
                <a:solidFill>
                  <a:sysClr val="window" lastClr="FFFFFF"/>
                </a:solidFill>
                <a:prstDash val="solid"/>
                <a:miter lim="800000"/>
              </a:ln>
              <a:effectLst/>
            </p:spPr>
            <p:txBody>
              <a:bodyPr rtlCol="0" anchor="ctr"/>
              <a:lstStyle/>
              <a:p>
                <a:pPr marL="0" marR="0" lvl="0" indent="0" algn="ctr" defTabSz="914400">
                  <a:lnSpc>
                    <a:spcPct val="100000"/>
                  </a:lnSpc>
                  <a:spcBef>
                    <a:spcPts val="0"/>
                  </a:spcBef>
                  <a:spcAft>
                    <a:spcPts val="0"/>
                  </a:spcAft>
                  <a:buClrTx/>
                  <a:buSzTx/>
                  <a:buFontTx/>
                  <a:buNone/>
                  <a:defRPr/>
                </a:pPr>
                <a:endParaRPr sz="1800" b="0" i="0" u="none" strike="noStrike" cap="none" spc="0">
                  <a:ln>
                    <a:noFill/>
                  </a:ln>
                  <a:solidFill>
                    <a:prstClr val="white"/>
                  </a:solidFill>
                  <a:latin typeface="Aptos"/>
                  <a:ea typeface="Arial"/>
                  <a:cs typeface="Arial"/>
                </a:endParaRPr>
              </a:p>
            </p:txBody>
          </p:sp>
        </p:grpSp>
        <p:sp>
          <p:nvSpPr>
            <p:cNvPr id="17" name="Triangle 7"/>
            <p:cNvSpPr/>
            <p:nvPr/>
          </p:nvSpPr>
          <p:spPr bwMode="auto">
            <a:xfrm>
              <a:off x="5704846" y="2106593"/>
              <a:ext cx="3183037" cy="2712633"/>
            </a:xfrm>
            <a:prstGeom prst="triangle">
              <a:avLst>
                <a:gd name="adj" fmla="val 50000"/>
              </a:avLst>
            </a:prstGeom>
            <a:noFill/>
            <a:ln w="76200" cap="flat" cmpd="sng" algn="ctr">
              <a:solidFill>
                <a:srgbClr val="FF0000"/>
              </a:solidFill>
              <a:prstDash val="solid"/>
              <a:round/>
              <a:headEnd type="none" w="med" len="med"/>
              <a:tailEnd type="none" w="med" len="med"/>
            </a:ln>
            <a:effectLst/>
          </p:spPr>
          <p:txBody>
            <a:bodyPr rtlCol="0" anchor="ctr"/>
            <a:lstStyle/>
            <a:p>
              <a:pPr marL="0" marR="0" lvl="0" indent="0" algn="ctr" defTabSz="914400">
                <a:lnSpc>
                  <a:spcPct val="100000"/>
                </a:lnSpc>
                <a:spcBef>
                  <a:spcPts val="0"/>
                </a:spcBef>
                <a:spcAft>
                  <a:spcPts val="0"/>
                </a:spcAft>
                <a:buClrTx/>
                <a:buSzTx/>
                <a:buFontTx/>
                <a:buNone/>
                <a:defRPr/>
              </a:pPr>
              <a:endParaRPr sz="1800" b="0" i="0" u="none" strike="noStrike" cap="none" spc="0">
                <a:ln>
                  <a:noFill/>
                </a:ln>
                <a:solidFill>
                  <a:srgbClr val="196B24"/>
                </a:solidFill>
                <a:latin typeface="Aptos"/>
                <a:ea typeface="Arial"/>
                <a:cs typeface="Arial"/>
              </a:endParaRPr>
            </a:p>
          </p:txBody>
        </p:sp>
        <p:sp>
          <p:nvSpPr>
            <p:cNvPr id="18" name="TextBox 9"/>
            <p:cNvSpPr txBox="1"/>
            <p:nvPr/>
          </p:nvSpPr>
          <p:spPr bwMode="auto">
            <a:xfrm rot="3628169">
              <a:off x="7571475" y="3162365"/>
              <a:ext cx="1512496" cy="429990"/>
            </a:xfrm>
            <a:prstGeom prst="rect">
              <a:avLst/>
            </a:prstGeom>
            <a:noFill/>
          </p:spPr>
          <p:txBody>
            <a:bodyPr wrap="square" rtlCol="0">
              <a:spAutoFit/>
            </a:bodyPr>
            <a:lstStyle/>
            <a:p>
              <a:pPr marL="0" marR="0" lvl="0" indent="0" defTabSz="914400">
                <a:lnSpc>
                  <a:spcPct val="100000"/>
                </a:lnSpc>
                <a:spcBef>
                  <a:spcPts val="0"/>
                </a:spcBef>
                <a:spcAft>
                  <a:spcPts val="0"/>
                </a:spcAft>
                <a:buClrTx/>
                <a:buSzTx/>
                <a:buFontTx/>
                <a:buNone/>
                <a:defRPr/>
              </a:pPr>
              <a:r>
                <a:rPr lang="de-DE" sz="1800" b="0" i="0" u="none" strike="noStrike" cap="none" spc="0">
                  <a:ln>
                    <a:noFill/>
                  </a:ln>
                  <a:solidFill>
                    <a:prstClr val="black"/>
                  </a:solidFill>
                  <a:latin typeface="Aptos"/>
                </a:rPr>
                <a:t>Zündquelle</a:t>
              </a:r>
              <a:endParaRPr sz="1800" b="0" i="0" u="none" strike="noStrike" cap="none" spc="0">
                <a:ln>
                  <a:noFill/>
                </a:ln>
                <a:solidFill>
                  <a:prstClr val="black"/>
                </a:solidFill>
                <a:latin typeface="Aptos"/>
              </a:endParaRPr>
            </a:p>
          </p:txBody>
        </p:sp>
        <p:sp>
          <p:nvSpPr>
            <p:cNvPr id="19" name="TextBox 10"/>
            <p:cNvSpPr txBox="1"/>
            <p:nvPr/>
          </p:nvSpPr>
          <p:spPr bwMode="auto">
            <a:xfrm rot="18035174">
              <a:off x="5655249" y="3028942"/>
              <a:ext cx="1457294" cy="429990"/>
            </a:xfrm>
            <a:prstGeom prst="rect">
              <a:avLst/>
            </a:prstGeom>
            <a:noFill/>
          </p:spPr>
          <p:txBody>
            <a:bodyPr wrap="square" rtlCol="0">
              <a:spAutoFit/>
            </a:bodyPr>
            <a:lstStyle/>
            <a:p>
              <a:pPr marL="0" marR="0" lvl="0" indent="0" defTabSz="914400">
                <a:lnSpc>
                  <a:spcPct val="100000"/>
                </a:lnSpc>
                <a:spcBef>
                  <a:spcPts val="0"/>
                </a:spcBef>
                <a:spcAft>
                  <a:spcPts val="0"/>
                </a:spcAft>
                <a:buClrTx/>
                <a:buSzTx/>
                <a:buFontTx/>
                <a:buNone/>
                <a:defRPr/>
              </a:pPr>
              <a:r>
                <a:rPr lang="de-DE" sz="1800" b="0" i="0" u="none" strike="noStrike" cap="none" spc="0">
                  <a:ln>
                    <a:noFill/>
                  </a:ln>
                  <a:solidFill>
                    <a:prstClr val="black"/>
                  </a:solidFill>
                  <a:latin typeface="Aptos"/>
                </a:rPr>
                <a:t>Sauerstoff</a:t>
              </a:r>
              <a:endParaRPr sz="1800" b="0" i="0" u="none" strike="noStrike" cap="none" spc="0">
                <a:ln>
                  <a:noFill/>
                </a:ln>
                <a:solidFill>
                  <a:prstClr val="black"/>
                </a:solidFill>
                <a:latin typeface="Aptos"/>
              </a:endParaRPr>
            </a:p>
          </p:txBody>
        </p:sp>
        <p:sp>
          <p:nvSpPr>
            <p:cNvPr id="20" name="TextBox 11"/>
            <p:cNvSpPr txBox="1"/>
            <p:nvPr/>
          </p:nvSpPr>
          <p:spPr bwMode="auto">
            <a:xfrm>
              <a:off x="6682897" y="4865096"/>
              <a:ext cx="1868203" cy="369332"/>
            </a:xfrm>
            <a:prstGeom prst="rect">
              <a:avLst/>
            </a:prstGeom>
            <a:noFill/>
          </p:spPr>
          <p:txBody>
            <a:bodyPr wrap="square" rtlCol="0">
              <a:spAutoFit/>
            </a:bodyPr>
            <a:lstStyle/>
            <a:p>
              <a:pPr marL="0" marR="0" lvl="0" indent="0" defTabSz="914400">
                <a:lnSpc>
                  <a:spcPct val="100000"/>
                </a:lnSpc>
                <a:spcBef>
                  <a:spcPts val="0"/>
                </a:spcBef>
                <a:spcAft>
                  <a:spcPts val="0"/>
                </a:spcAft>
                <a:buClrTx/>
                <a:buSzTx/>
                <a:buFontTx/>
                <a:buNone/>
                <a:defRPr/>
              </a:pPr>
              <a:r>
                <a:rPr lang="de-DE" sz="1800" b="0" i="0" u="none" strike="noStrike" cap="none" spc="0">
                  <a:ln>
                    <a:noFill/>
                  </a:ln>
                  <a:solidFill>
                    <a:prstClr val="black"/>
                  </a:solidFill>
                  <a:latin typeface="Aptos"/>
                </a:rPr>
                <a:t>Wasserstoff</a:t>
              </a:r>
              <a:endParaRPr sz="1800" b="0" i="0" u="none" strike="noStrike" cap="none" spc="0">
                <a:ln>
                  <a:noFill/>
                </a:ln>
                <a:solidFill>
                  <a:prstClr val="black"/>
                </a:solidFill>
                <a:latin typeface="Aptos"/>
              </a:endParaRPr>
            </a:p>
          </p:txBody>
        </p:sp>
      </p:grpSp>
      <p:sp>
        <p:nvSpPr>
          <p:cNvPr id="23" name="Oval 14"/>
          <p:cNvSpPr/>
          <p:nvPr/>
        </p:nvSpPr>
        <p:spPr bwMode="auto">
          <a:xfrm rot="18611275">
            <a:off x="4130392" y="1243715"/>
            <a:ext cx="695597" cy="1507937"/>
          </a:xfrm>
          <a:prstGeom prst="ellipse">
            <a:avLst/>
          </a:prstGeom>
          <a:noFill/>
          <a:ln w="38100" cap="flat" cmpd="sng" algn="ctr">
            <a:solidFill>
              <a:srgbClr val="FF0000"/>
            </a:solidFill>
            <a:prstDash val="solid"/>
            <a:miter lim="800000"/>
          </a:ln>
          <a:effectLst/>
        </p:spPr>
        <p:txBody>
          <a:bodyPr rtlCol="0" anchor="ctr"/>
          <a:lstStyle/>
          <a:p>
            <a:pPr marL="0" marR="0" lvl="0" indent="0" algn="ctr" defTabSz="914400">
              <a:lnSpc>
                <a:spcPct val="100000"/>
              </a:lnSpc>
              <a:spcBef>
                <a:spcPts val="0"/>
              </a:spcBef>
              <a:spcAft>
                <a:spcPts val="0"/>
              </a:spcAft>
              <a:buClrTx/>
              <a:buSzTx/>
              <a:buFontTx/>
              <a:buNone/>
              <a:defRPr/>
            </a:pPr>
            <a:endParaRPr sz="1800" b="0" i="0" u="none" strike="noStrike" cap="none" spc="0">
              <a:ln>
                <a:noFill/>
              </a:ln>
              <a:solidFill>
                <a:prstClr val="white"/>
              </a:solidFill>
              <a:latin typeface="Aptos"/>
              <a:ea typeface="Arial"/>
              <a:cs typeface="Arial"/>
            </a:endParaRPr>
          </a:p>
        </p:txBody>
      </p:sp>
      <p:pic>
        <p:nvPicPr>
          <p:cNvPr id="3" name="Grafik 2"/>
          <p:cNvPicPr>
            <a:picLocks noChangeAspect="1"/>
          </p:cNvPicPr>
          <p:nvPr/>
        </p:nvPicPr>
        <p:blipFill>
          <a:blip r:embed="rId4"/>
          <a:stretch/>
        </p:blipFill>
        <p:spPr bwMode="auto">
          <a:xfrm>
            <a:off x="-1" y="0"/>
            <a:ext cx="1354377" cy="11293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 name="Picture 2" descr="Build a Safety-FIrst Culture"/>
          <p:cNvPicPr>
            <a:picLocks noChangeAspect="1" noChangeArrowheads="1"/>
          </p:cNvPicPr>
          <p:nvPr/>
        </p:nvPicPr>
        <p:blipFill>
          <a:blip r:embed="rId2"/>
          <a:srcRect l="9256" r="30105" b="6641"/>
          <a:stretch/>
        </p:blipFill>
        <p:spPr bwMode="auto">
          <a:xfrm>
            <a:off x="43298" y="1108543"/>
            <a:ext cx="2022809" cy="3114228"/>
          </a:xfrm>
          <a:prstGeom prst="rect">
            <a:avLst/>
          </a:prstGeom>
          <a:noFill/>
        </p:spPr>
      </p:pic>
      <p:pic>
        <p:nvPicPr>
          <p:cNvPr id="3" name="Grafik 3"/>
          <p:cNvPicPr>
            <a:picLocks noChangeAspect="1"/>
          </p:cNvPicPr>
          <p:nvPr/>
        </p:nvPicPr>
        <p:blipFill>
          <a:blip r:embed="rId3"/>
          <a:srcRect l="23445" t="20746" r="6111" b="10317"/>
          <a:stretch/>
        </p:blipFill>
        <p:spPr bwMode="auto">
          <a:xfrm>
            <a:off x="1893251" y="307203"/>
            <a:ext cx="7169285" cy="3946500"/>
          </a:xfrm>
          <a:prstGeom prst="rect">
            <a:avLst/>
          </a:prstGeom>
        </p:spPr>
      </p:pic>
      <p:pic>
        <p:nvPicPr>
          <p:cNvPr id="4" name="Picture 6"/>
          <p:cNvPicPr>
            <a:picLocks noChangeAspect="1"/>
          </p:cNvPicPr>
          <p:nvPr/>
        </p:nvPicPr>
        <p:blipFill>
          <a:blip r:embed="rId4"/>
          <a:srcRect l="51779" r="26563"/>
          <a:stretch/>
        </p:blipFill>
        <p:spPr bwMode="auto">
          <a:xfrm>
            <a:off x="8421026" y="307203"/>
            <a:ext cx="641510" cy="637711"/>
          </a:xfrm>
          <a:prstGeom prst="rect">
            <a:avLst/>
          </a:prstGeom>
        </p:spPr>
      </p:pic>
      <p:pic>
        <p:nvPicPr>
          <p:cNvPr id="5" name="Picture 4" descr="ESD Sticker Manufacturer from Delhi"/>
          <p:cNvPicPr>
            <a:picLocks noChangeAspect="1" noChangeArrowheads="1"/>
          </p:cNvPicPr>
          <p:nvPr/>
        </p:nvPicPr>
        <p:blipFill>
          <a:blip r:embed="rId5"/>
          <a:srcRect l="9336" t="11030" r="9530" b="11382"/>
          <a:stretch/>
        </p:blipFill>
        <p:spPr bwMode="auto">
          <a:xfrm>
            <a:off x="1893251" y="944914"/>
            <a:ext cx="641510" cy="613471"/>
          </a:xfrm>
          <a:prstGeom prst="rect">
            <a:avLst/>
          </a:prstGeom>
          <a:noFill/>
        </p:spPr>
      </p:pic>
      <p:sp>
        <p:nvSpPr>
          <p:cNvPr id="6" name="Textfeld 5"/>
          <p:cNvSpPr txBox="1"/>
          <p:nvPr/>
        </p:nvSpPr>
        <p:spPr bwMode="auto">
          <a:xfrm>
            <a:off x="201410" y="4362534"/>
            <a:ext cx="8338361" cy="369332"/>
          </a:xfrm>
          <a:prstGeom prst="rect">
            <a:avLst/>
          </a:prstGeom>
          <a:noFill/>
        </p:spPr>
        <p:txBody>
          <a:bodyPr wrap="square" rtlCol="0">
            <a:spAutoFit/>
          </a:bodyPr>
          <a:lstStyle/>
          <a:p>
            <a:pPr>
              <a:defRPr/>
            </a:pPr>
            <a:r>
              <a:rPr lang="de-DE"/>
              <a:t>Dr. Vera Lambauer, Institut für Biotechnologie und Bioprozesstechnik, TU Graz </a:t>
            </a:r>
            <a:endParaRPr lang="de-AT"/>
          </a:p>
        </p:txBody>
      </p:sp>
      <p:sp>
        <p:nvSpPr>
          <p:cNvPr id="8" name="Textfeld 7"/>
          <p:cNvSpPr txBox="1"/>
          <p:nvPr/>
        </p:nvSpPr>
        <p:spPr bwMode="auto">
          <a:xfrm>
            <a:off x="1815919" y="32211"/>
            <a:ext cx="2905125" cy="276999"/>
          </a:xfrm>
          <a:prstGeom prst="rect">
            <a:avLst/>
          </a:prstGeom>
          <a:noFill/>
        </p:spPr>
        <p:txBody>
          <a:bodyPr wrap="square" rtlCol="0">
            <a:spAutoFit/>
          </a:bodyPr>
          <a:lstStyle/>
          <a:p>
            <a:pPr>
              <a:defRPr/>
            </a:pPr>
            <a:r>
              <a:rPr lang="de-DE" sz="1200" b="1">
                <a:solidFill>
                  <a:srgbClr val="39979E"/>
                </a:solidFill>
              </a:rPr>
              <a:t>Prof. Regina Kratzer</a:t>
            </a:r>
            <a:endParaRPr lang="de-AT" sz="1200" b="1">
              <a:solidFill>
                <a:srgbClr val="39979E"/>
              </a:solidFill>
            </a:endParaRPr>
          </a:p>
        </p:txBody>
      </p:sp>
      <p:pic>
        <p:nvPicPr>
          <p:cNvPr id="9" name="Grafik 8"/>
          <p:cNvPicPr>
            <a:picLocks noChangeAspect="1"/>
          </p:cNvPicPr>
          <p:nvPr/>
        </p:nvPicPr>
        <p:blipFill>
          <a:blip r:embed="rId6"/>
          <a:stretch/>
        </p:blipFill>
        <p:spPr bwMode="auto">
          <a:xfrm>
            <a:off x="-1" y="0"/>
            <a:ext cx="1354377" cy="11293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37" name="Arrow: Curved Up 36"/>
          <p:cNvSpPr/>
          <p:nvPr/>
        </p:nvSpPr>
        <p:spPr bwMode="auto">
          <a:xfrm>
            <a:off x="3785512" y="2885999"/>
            <a:ext cx="1930495" cy="645795"/>
          </a:xfrm>
          <a:prstGeom prst="curvedUpArrow">
            <a:avLst>
              <a:gd name="adj1" fmla="val 25000"/>
              <a:gd name="adj2" fmla="val 48114"/>
              <a:gd name="adj3" fmla="val 25624"/>
            </a:avLst>
          </a:prstGeom>
          <a:solidFill>
            <a:srgbClr val="79B94F"/>
          </a:solidFill>
          <a:ln>
            <a:noFill/>
          </a:ln>
        </p:spPr>
        <p:style>
          <a:lnRef idx="0">
            <a:srgbClr val="000000"/>
          </a:lnRef>
          <a:fillRef idx="0">
            <a:srgbClr val="000000"/>
          </a:fillRef>
          <a:effectRef idx="0">
            <a:srgbClr val="000000"/>
          </a:effectRef>
          <a:fontRef idx="minor">
            <a:schemeClr val="lt1"/>
          </a:fontRef>
        </p:style>
        <p:txBody>
          <a:bodyPr rtlCol="0" anchor="ctr"/>
          <a:lstStyle/>
          <a:p>
            <a:pPr algn="ctr">
              <a:defRPr/>
            </a:pPr>
            <a:endParaRPr sz="1350">
              <a:solidFill>
                <a:schemeClr val="tx1"/>
              </a:solidFill>
            </a:endParaRPr>
          </a:p>
        </p:txBody>
      </p:sp>
      <p:pic>
        <p:nvPicPr>
          <p:cNvPr id="30" name="Picture 29"/>
          <p:cNvPicPr>
            <a:picLocks noChangeAspect="1"/>
          </p:cNvPicPr>
          <p:nvPr/>
        </p:nvPicPr>
        <p:blipFill>
          <a:blip r:embed="rId2"/>
          <a:stretch/>
        </p:blipFill>
        <p:spPr bwMode="auto">
          <a:xfrm>
            <a:off x="-98609" y="656748"/>
            <a:ext cx="4786361" cy="4734979"/>
          </a:xfrm>
          <a:prstGeom prst="rect">
            <a:avLst/>
          </a:prstGeom>
        </p:spPr>
      </p:pic>
      <p:pic>
        <p:nvPicPr>
          <p:cNvPr id="32" name="Picture 31" descr="Hochwertiges Schweinefutter | SALVANA TIERNAHRUNG"/>
          <p:cNvPicPr>
            <a:picLocks noChangeAspect="1" noChangeArrowheads="1"/>
          </p:cNvPicPr>
          <p:nvPr/>
        </p:nvPicPr>
        <p:blipFill>
          <a:blip r:embed="rId3"/>
          <a:srcRect l="5051" r="7739"/>
          <a:stretch/>
        </p:blipFill>
        <p:spPr bwMode="auto">
          <a:xfrm>
            <a:off x="4370591" y="1278127"/>
            <a:ext cx="2163810" cy="1395544"/>
          </a:xfrm>
          <a:prstGeom prst="rect">
            <a:avLst/>
          </a:prstGeom>
          <a:ln>
            <a:noFill/>
          </a:ln>
          <a:effectLst/>
        </p:spPr>
      </p:pic>
      <p:pic>
        <p:nvPicPr>
          <p:cNvPr id="34" name="Picture 33"/>
          <p:cNvPicPr>
            <a:picLocks noChangeAspect="1"/>
          </p:cNvPicPr>
          <p:nvPr/>
        </p:nvPicPr>
        <p:blipFill>
          <a:blip r:embed="rId4"/>
          <a:srcRect l="7059" r="5724"/>
          <a:stretch/>
        </p:blipFill>
        <p:spPr bwMode="auto">
          <a:xfrm>
            <a:off x="7035164" y="1498488"/>
            <a:ext cx="1984969" cy="1280201"/>
          </a:xfrm>
          <a:prstGeom prst="rect">
            <a:avLst/>
          </a:prstGeom>
          <a:effectLst/>
        </p:spPr>
      </p:pic>
      <p:pic>
        <p:nvPicPr>
          <p:cNvPr id="1028" name="Picture 4" descr="Desinfektionsmittel: Unterschiedliche Wirkspektren | APOTHEKE ADHOC"/>
          <p:cNvPicPr>
            <a:picLocks noChangeAspect="1" noChangeArrowheads="1"/>
          </p:cNvPicPr>
          <p:nvPr/>
        </p:nvPicPr>
        <p:blipFill>
          <a:blip r:embed="rId5"/>
          <a:stretch/>
        </p:blipFill>
        <p:spPr bwMode="auto">
          <a:xfrm>
            <a:off x="6217920" y="3124684"/>
            <a:ext cx="2160034" cy="1395543"/>
          </a:xfrm>
          <a:prstGeom prst="rect">
            <a:avLst/>
          </a:prstGeom>
          <a:noFill/>
        </p:spPr>
      </p:pic>
      <p:sp>
        <p:nvSpPr>
          <p:cNvPr id="36" name="TextBox 35"/>
          <p:cNvSpPr txBox="1"/>
          <p:nvPr/>
        </p:nvSpPr>
        <p:spPr bwMode="auto">
          <a:xfrm>
            <a:off x="4256972" y="3602840"/>
            <a:ext cx="1594485" cy="253916"/>
          </a:xfrm>
          <a:prstGeom prst="rect">
            <a:avLst/>
          </a:prstGeom>
          <a:noFill/>
        </p:spPr>
        <p:txBody>
          <a:bodyPr wrap="square" rtlCol="0">
            <a:spAutoFit/>
          </a:bodyPr>
          <a:lstStyle/>
          <a:p>
            <a:pPr>
              <a:defRPr/>
            </a:pPr>
            <a:r>
              <a:rPr lang="de-DE" sz="1050" b="1"/>
              <a:t>Bioengineering</a:t>
            </a:r>
            <a:endParaRPr sz="1050" b="1"/>
          </a:p>
        </p:txBody>
      </p:sp>
      <p:sp>
        <p:nvSpPr>
          <p:cNvPr id="4" name="Textfeld 3"/>
          <p:cNvSpPr txBox="1"/>
          <p:nvPr/>
        </p:nvSpPr>
        <p:spPr bwMode="auto">
          <a:xfrm>
            <a:off x="1425365" y="184057"/>
            <a:ext cx="7686410" cy="830997"/>
          </a:xfrm>
          <a:prstGeom prst="rect">
            <a:avLst/>
          </a:prstGeom>
          <a:noFill/>
        </p:spPr>
        <p:txBody>
          <a:bodyPr wrap="square">
            <a:spAutoFit/>
          </a:bodyPr>
          <a:lstStyle/>
          <a:p>
            <a:pPr>
              <a:defRPr/>
            </a:pPr>
            <a:r>
              <a:rPr lang="de-DE" sz="2400" b="1"/>
              <a:t>CO</a:t>
            </a:r>
            <a:r>
              <a:rPr lang="de-DE" sz="2400" b="1" baseline="-25000"/>
              <a:t>2</a:t>
            </a:r>
            <a:r>
              <a:rPr lang="de-DE" sz="2400" b="1"/>
              <a:t> als Ressource: Wirtschaftliche Potenziale der Knallgasbakterien-Fermentation</a:t>
            </a:r>
            <a:endParaRPr sz="2400" b="1"/>
          </a:p>
        </p:txBody>
      </p:sp>
      <p:pic>
        <p:nvPicPr>
          <p:cNvPr id="2" name="Grafik 1"/>
          <p:cNvPicPr>
            <a:picLocks noChangeAspect="1"/>
          </p:cNvPicPr>
          <p:nvPr/>
        </p:nvPicPr>
        <p:blipFill>
          <a:blip r:embed="rId6"/>
          <a:stretch/>
        </p:blipFill>
        <p:spPr bwMode="auto">
          <a:xfrm>
            <a:off x="-1" y="0"/>
            <a:ext cx="1354377" cy="1129364"/>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2"/>
          <a:stretch/>
        </p:blipFill>
        <p:spPr bwMode="auto">
          <a:xfrm>
            <a:off x="273020" y="208961"/>
            <a:ext cx="3553831" cy="734725"/>
          </a:xfrm>
          <a:prstGeom prst="rect">
            <a:avLst/>
          </a:prstGeom>
        </p:spPr>
      </p:pic>
      <p:pic>
        <p:nvPicPr>
          <p:cNvPr id="7" name="Grafik 6" descr="Ein Bild, das Kleidung, Person, Maschine, Industrie enthält.&#10;&#10;KI-generierte Inhalte können fehlerhaft sein."/>
          <p:cNvPicPr>
            <a:picLocks noChangeAspect="1"/>
          </p:cNvPicPr>
          <p:nvPr/>
        </p:nvPicPr>
        <p:blipFill>
          <a:blip r:embed="rId3"/>
          <a:srcRect l="13051"/>
          <a:stretch/>
        </p:blipFill>
        <p:spPr bwMode="auto">
          <a:xfrm>
            <a:off x="157100" y="1168177"/>
            <a:ext cx="3718091" cy="3504529"/>
          </a:xfrm>
          <a:prstGeom prst="rect">
            <a:avLst/>
          </a:prstGeom>
        </p:spPr>
      </p:pic>
      <p:pic>
        <p:nvPicPr>
          <p:cNvPr id="13" name="Grafik 12" descr="Ein Bild, das Pfeife Flöte Rohr, Industrie, Bautechnik, Stahl enthält.&#10;&#10;KI-generierte Inhalte können fehlerhaft sein."/>
          <p:cNvPicPr>
            <a:picLocks noChangeAspect="1"/>
          </p:cNvPicPr>
          <p:nvPr/>
        </p:nvPicPr>
        <p:blipFill>
          <a:blip r:embed="rId4"/>
          <a:stretch/>
        </p:blipFill>
        <p:spPr bwMode="auto">
          <a:xfrm>
            <a:off x="4006024" y="0"/>
            <a:ext cx="5137976" cy="5143500"/>
          </a:xfrm>
          <a:prstGeom prst="rect">
            <a:avLst/>
          </a:prstGeom>
        </p:spPr>
      </p:pic>
      <p:sp>
        <p:nvSpPr>
          <p:cNvPr id="15" name="Textfeld 14"/>
          <p:cNvSpPr txBox="1"/>
          <p:nvPr/>
        </p:nvSpPr>
        <p:spPr bwMode="auto">
          <a:xfrm>
            <a:off x="855992" y="4912668"/>
            <a:ext cx="4572000" cy="230832"/>
          </a:xfrm>
          <a:prstGeom prst="rect">
            <a:avLst/>
          </a:prstGeom>
          <a:noFill/>
        </p:spPr>
        <p:txBody>
          <a:bodyPr wrap="square">
            <a:spAutoFit/>
          </a:bodyPr>
          <a:lstStyle/>
          <a:p>
            <a:pPr>
              <a:defRPr/>
            </a:pPr>
            <a:r>
              <a:rPr lang="de-AT" sz="900"/>
              <a:t>https://econutri.com/</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3371429" y="1529073"/>
            <a:ext cx="2401142" cy="923330"/>
          </a:xfrm>
          <a:prstGeom prst="rect">
            <a:avLst/>
          </a:prstGeom>
          <a:noFill/>
        </p:spPr>
        <p:txBody>
          <a:bodyPr wrap="square" rtlCol="0">
            <a:spAutoFit/>
          </a:bodyPr>
          <a:lstStyle/>
          <a:p>
            <a:pPr algn="ctr">
              <a:defRPr/>
            </a:pPr>
            <a:r>
              <a:rPr lang="en-GB" sz="5400" b="1">
                <a:solidFill>
                  <a:srgbClr val="00AEB5"/>
                </a:solidFill>
                <a:latin typeface="Arial"/>
                <a:cs typeface="Arial"/>
              </a:rPr>
              <a:t>04</a:t>
            </a:r>
            <a:endParaRPr lang="en-GB" sz="3200" b="1">
              <a:solidFill>
                <a:srgbClr val="00AEB5"/>
              </a:solidFill>
              <a:latin typeface="Arial"/>
              <a:cs typeface="Arial"/>
            </a:endParaRPr>
          </a:p>
        </p:txBody>
      </p:sp>
      <p:sp>
        <p:nvSpPr>
          <p:cNvPr id="3" name="Rechteck 2"/>
          <p:cNvSpPr/>
          <p:nvPr/>
        </p:nvSpPr>
        <p:spPr bwMode="auto">
          <a:xfrm>
            <a:off x="3371428" y="2451101"/>
            <a:ext cx="2401142" cy="923330"/>
          </a:xfrm>
          <a:prstGeom prst="rect">
            <a:avLst/>
          </a:prstGeom>
        </p:spPr>
        <p:txBody>
          <a:bodyPr wrap="square">
            <a:spAutoFit/>
          </a:bodyPr>
          <a:lstStyle/>
          <a:p>
            <a:pPr marL="0" marR="0" lvl="0" indent="0" algn="ctr" defTabSz="457200">
              <a:lnSpc>
                <a:spcPct val="100000"/>
              </a:lnSpc>
              <a:spcBef>
                <a:spcPts val="0"/>
              </a:spcBef>
              <a:spcAft>
                <a:spcPts val="0"/>
              </a:spcAft>
              <a:buClrTx/>
              <a:buSzTx/>
              <a:buFontTx/>
              <a:buNone/>
              <a:defRPr/>
            </a:pPr>
            <a:r>
              <a:rPr lang="en-GB" sz="1800" b="0" i="0" u="none" strike="noStrike" cap="all" spc="0">
                <a:ln>
                  <a:noFill/>
                </a:ln>
                <a:solidFill>
                  <a:srgbClr val="4D4D4C"/>
                </a:solidFill>
                <a:latin typeface="Arial"/>
                <a:ea typeface="Arial"/>
                <a:cs typeface="Arial"/>
              </a:rPr>
              <a:t>DAS</a:t>
            </a:r>
            <a:r>
              <a:rPr lang="en-GB" sz="1800" b="1" i="0" u="none" strike="noStrike" cap="all" spc="0">
                <a:ln>
                  <a:noFill/>
                </a:ln>
                <a:solidFill>
                  <a:srgbClr val="4D4D4C"/>
                </a:solidFill>
                <a:latin typeface="Arial"/>
                <a:ea typeface="Arial"/>
                <a:cs typeface="Arial"/>
              </a:rPr>
              <a:t> Dilemma </a:t>
            </a:r>
            <a:br>
              <a:rPr lang="en-GB" sz="1800" b="1" i="0" u="none" strike="noStrike" cap="all" spc="0">
                <a:ln>
                  <a:noFill/>
                </a:ln>
                <a:solidFill>
                  <a:srgbClr val="4D4D4C"/>
                </a:solidFill>
                <a:latin typeface="Arial"/>
                <a:ea typeface="Arial"/>
                <a:cs typeface="Arial"/>
              </a:rPr>
            </a:br>
            <a:r>
              <a:rPr lang="en-GB" sz="1800" b="0" i="0" u="none" strike="noStrike" cap="all" spc="0">
                <a:ln>
                  <a:noFill/>
                </a:ln>
                <a:solidFill>
                  <a:srgbClr val="4D4D4C"/>
                </a:solidFill>
                <a:latin typeface="Arial"/>
                <a:ea typeface="Arial"/>
                <a:cs typeface="Arial"/>
              </a:rPr>
              <a:t>mit der </a:t>
            </a:r>
            <a:r>
              <a:rPr lang="en-GB" sz="1800" b="1" i="0" u="none" strike="noStrike" cap="all" spc="0">
                <a:ln>
                  <a:noFill/>
                </a:ln>
                <a:solidFill>
                  <a:srgbClr val="4D4D4C"/>
                </a:solidFill>
                <a:latin typeface="Arial"/>
                <a:ea typeface="Arial"/>
                <a:cs typeface="Arial"/>
              </a:rPr>
              <a:t>Fleisch-</a:t>
            </a:r>
            <a:endParaRPr/>
          </a:p>
          <a:p>
            <a:pPr marL="0" marR="0" lvl="0" indent="0" algn="ctr" defTabSz="457200">
              <a:lnSpc>
                <a:spcPct val="100000"/>
              </a:lnSpc>
              <a:spcBef>
                <a:spcPts val="0"/>
              </a:spcBef>
              <a:spcAft>
                <a:spcPts val="0"/>
              </a:spcAft>
              <a:buClrTx/>
              <a:buSzTx/>
              <a:buFontTx/>
              <a:buNone/>
              <a:defRPr/>
            </a:pPr>
            <a:r>
              <a:rPr lang="en-GB" sz="1800" b="1" i="0" u="none" strike="noStrike" cap="all" spc="0">
                <a:ln>
                  <a:noFill/>
                </a:ln>
                <a:solidFill>
                  <a:srgbClr val="4D4D4C"/>
                </a:solidFill>
                <a:latin typeface="Arial"/>
                <a:ea typeface="Arial"/>
                <a:cs typeface="Arial"/>
              </a:rPr>
              <a:t>herstellung</a:t>
            </a:r>
            <a:endParaRPr lang="en-GB" sz="1800" b="1" i="0" u="none" strike="noStrike" cap="all" spc="0" baseline="-25000">
              <a:ln>
                <a:noFill/>
              </a:ln>
              <a:solidFill>
                <a:srgbClr val="4D4D4C"/>
              </a:solidFill>
              <a:latin typeface="Arial"/>
              <a:ea typeface="Arial"/>
              <a:cs typeface="Arial"/>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PhAnim="0">
  <p:cSld>
    <p:bg>
      <p:bgPr>
        <a:solidFill>
          <a:srgbClr val="F0F0F0"/>
        </a:solidFill>
        <a:effectLst/>
      </p:bgPr>
    </p:bg>
    <p:spTree>
      <p:nvGrpSpPr>
        <p:cNvPr id="1" name=""/>
        <p:cNvGrpSpPr/>
        <p:nvPr/>
      </p:nvGrpSpPr>
      <p:grpSpPr bwMode="auto">
        <a:xfrm>
          <a:off x="0" y="0"/>
          <a:ext cx="0" cy="0"/>
          <a:chOff x="0" y="0"/>
          <a:chExt cx="0" cy="0"/>
        </a:xfrm>
      </p:grpSpPr>
      <p:pic>
        <p:nvPicPr>
          <p:cNvPr id="28" name="Grafik 27" descr="Ein Bild, das Wirbellose, Muschel, Weichtiere, Gelände enthält.&#10;&#10;KI-generierte Inhalte können fehlerhaft sein."/>
          <p:cNvPicPr>
            <a:picLocks noChangeAspect="1"/>
          </p:cNvPicPr>
          <p:nvPr/>
        </p:nvPicPr>
        <p:blipFill>
          <a:blip r:embed="rId2"/>
          <a:srcRect t="7295" b="4617"/>
          <a:stretch/>
        </p:blipFill>
        <p:spPr bwMode="auto">
          <a:xfrm>
            <a:off x="6336174" y="2918769"/>
            <a:ext cx="2364547" cy="1562132"/>
          </a:xfrm>
          <a:prstGeom prst="rect">
            <a:avLst/>
          </a:prstGeom>
        </p:spPr>
      </p:pic>
      <p:pic>
        <p:nvPicPr>
          <p:cNvPr id="11" name="Grafik 10"/>
          <p:cNvPicPr>
            <a:picLocks noChangeAspect="1"/>
          </p:cNvPicPr>
          <p:nvPr/>
        </p:nvPicPr>
        <p:blipFill>
          <a:blip r:embed="rId3"/>
          <a:srcRect l="23003" t="66497" r="17444" b="2122"/>
          <a:stretch/>
        </p:blipFill>
        <p:spPr bwMode="auto">
          <a:xfrm>
            <a:off x="3352848" y="989676"/>
            <a:ext cx="2454431" cy="1692952"/>
          </a:xfrm>
          <a:prstGeom prst="rect">
            <a:avLst/>
          </a:prstGeom>
        </p:spPr>
      </p:pic>
      <p:sp>
        <p:nvSpPr>
          <p:cNvPr id="13" name="Textfeld 12"/>
          <p:cNvSpPr txBox="1"/>
          <p:nvPr/>
        </p:nvSpPr>
        <p:spPr bwMode="auto">
          <a:xfrm>
            <a:off x="0" y="294368"/>
            <a:ext cx="9144000" cy="523220"/>
          </a:xfrm>
          <a:prstGeom prst="rect">
            <a:avLst/>
          </a:prstGeom>
          <a:noFill/>
        </p:spPr>
        <p:txBody>
          <a:bodyPr wrap="square">
            <a:spAutoFit/>
          </a:bodyPr>
          <a:lstStyle/>
          <a:p>
            <a:pPr algn="ctr">
              <a:defRPr/>
            </a:pPr>
            <a:r>
              <a:rPr lang="de-DE" sz="2800" b="1"/>
              <a:t>Was kann die Biotechnologie dagegen machen?</a:t>
            </a:r>
            <a:endParaRPr lang="de-AT" sz="2800" b="1"/>
          </a:p>
        </p:txBody>
      </p:sp>
      <p:pic>
        <p:nvPicPr>
          <p:cNvPr id="16" name="Grafik 15"/>
          <p:cNvPicPr>
            <a:picLocks noChangeAspect="1"/>
          </p:cNvPicPr>
          <p:nvPr/>
        </p:nvPicPr>
        <p:blipFill>
          <a:blip r:embed="rId4"/>
          <a:srcRect l="23183" t="33888" r="19638" b="34482"/>
          <a:stretch/>
        </p:blipFill>
        <p:spPr bwMode="auto">
          <a:xfrm>
            <a:off x="6319659" y="1119261"/>
            <a:ext cx="2381062" cy="1642344"/>
          </a:xfrm>
          <a:prstGeom prst="rect">
            <a:avLst/>
          </a:prstGeom>
        </p:spPr>
      </p:pic>
      <p:pic>
        <p:nvPicPr>
          <p:cNvPr id="17" name="Grafik 16"/>
          <p:cNvPicPr>
            <a:picLocks noChangeAspect="1"/>
          </p:cNvPicPr>
          <p:nvPr/>
        </p:nvPicPr>
        <p:blipFill>
          <a:blip r:embed="rId3"/>
          <a:srcRect l="20284" t="35195" r="20164" b="33424"/>
          <a:stretch/>
        </p:blipFill>
        <p:spPr bwMode="auto">
          <a:xfrm>
            <a:off x="353085" y="2833734"/>
            <a:ext cx="2381062" cy="1642345"/>
          </a:xfrm>
          <a:prstGeom prst="rect">
            <a:avLst/>
          </a:prstGeom>
        </p:spPr>
      </p:pic>
      <p:pic>
        <p:nvPicPr>
          <p:cNvPr id="18" name="Grafik 17"/>
          <p:cNvPicPr>
            <a:picLocks noChangeAspect="1"/>
          </p:cNvPicPr>
          <p:nvPr/>
        </p:nvPicPr>
        <p:blipFill>
          <a:blip r:embed="rId4"/>
          <a:srcRect l="27651" r="13406" b="67395"/>
          <a:stretch/>
        </p:blipFill>
        <p:spPr bwMode="auto">
          <a:xfrm>
            <a:off x="3352846" y="2833735"/>
            <a:ext cx="2454433" cy="1692952"/>
          </a:xfrm>
          <a:prstGeom prst="rect">
            <a:avLst/>
          </a:prstGeom>
        </p:spPr>
      </p:pic>
      <p:pic>
        <p:nvPicPr>
          <p:cNvPr id="19" name="Grafik 18"/>
          <p:cNvPicPr>
            <a:picLocks noChangeAspect="1"/>
          </p:cNvPicPr>
          <p:nvPr/>
        </p:nvPicPr>
        <p:blipFill>
          <a:blip r:embed="rId3"/>
          <a:srcRect l="20284" t="3418" r="20164" b="65202"/>
          <a:stretch/>
        </p:blipFill>
        <p:spPr bwMode="auto">
          <a:xfrm>
            <a:off x="336959" y="1137719"/>
            <a:ext cx="2381062" cy="1642346"/>
          </a:xfrm>
          <a:prstGeom prst="rect">
            <a:avLst/>
          </a:prstGeom>
        </p:spPr>
      </p:pic>
      <p:sp>
        <p:nvSpPr>
          <p:cNvPr id="21" name="Textfeld 20"/>
          <p:cNvSpPr txBox="1"/>
          <p:nvPr/>
        </p:nvSpPr>
        <p:spPr bwMode="auto">
          <a:xfrm>
            <a:off x="353085" y="1220598"/>
            <a:ext cx="2721934" cy="307777"/>
          </a:xfrm>
          <a:prstGeom prst="rect">
            <a:avLst/>
          </a:prstGeom>
          <a:noFill/>
        </p:spPr>
        <p:txBody>
          <a:bodyPr wrap="square">
            <a:spAutoFit/>
          </a:bodyPr>
          <a:lstStyle/>
          <a:p>
            <a:pPr>
              <a:defRPr/>
            </a:pPr>
            <a:r>
              <a:rPr lang="de-DE" sz="1400" b="1"/>
              <a:t>Treibhausgasemissionen</a:t>
            </a:r>
            <a:endParaRPr lang="de-AT" sz="1400" b="1"/>
          </a:p>
        </p:txBody>
      </p:sp>
      <p:sp>
        <p:nvSpPr>
          <p:cNvPr id="22" name="Textfeld 21"/>
          <p:cNvSpPr txBox="1"/>
          <p:nvPr/>
        </p:nvSpPr>
        <p:spPr bwMode="auto">
          <a:xfrm>
            <a:off x="259804" y="3920794"/>
            <a:ext cx="2535372" cy="523220"/>
          </a:xfrm>
          <a:prstGeom prst="rect">
            <a:avLst/>
          </a:prstGeom>
          <a:noFill/>
        </p:spPr>
        <p:txBody>
          <a:bodyPr wrap="square">
            <a:spAutoFit/>
          </a:bodyPr>
          <a:lstStyle/>
          <a:p>
            <a:pPr algn="ctr">
              <a:defRPr/>
            </a:pPr>
            <a:r>
              <a:rPr lang="de-DE" sz="1400" b="1">
                <a:solidFill>
                  <a:schemeClr val="bg1"/>
                </a:solidFill>
              </a:rPr>
              <a:t>Treibhausgasemissionen und Biodiversitätsverlust</a:t>
            </a:r>
            <a:endParaRPr lang="de-AT" sz="1400" b="1">
              <a:solidFill>
                <a:schemeClr val="bg1"/>
              </a:solidFill>
            </a:endParaRPr>
          </a:p>
        </p:txBody>
      </p:sp>
      <p:sp>
        <p:nvSpPr>
          <p:cNvPr id="23" name="Textfeld 22"/>
          <p:cNvSpPr txBox="1"/>
          <p:nvPr/>
        </p:nvSpPr>
        <p:spPr bwMode="auto">
          <a:xfrm>
            <a:off x="3352846" y="1940433"/>
            <a:ext cx="2535372" cy="738664"/>
          </a:xfrm>
          <a:prstGeom prst="rect">
            <a:avLst/>
          </a:prstGeom>
          <a:noFill/>
        </p:spPr>
        <p:txBody>
          <a:bodyPr wrap="square">
            <a:spAutoFit/>
          </a:bodyPr>
          <a:lstStyle/>
          <a:p>
            <a:pPr algn="ctr">
              <a:defRPr/>
            </a:pPr>
            <a:r>
              <a:rPr lang="de-DE" sz="1400" b="1">
                <a:solidFill>
                  <a:schemeClr val="bg1"/>
                </a:solidFill>
              </a:rPr>
              <a:t>Landverlust, Biodiversitätsverlust, Treibhausgasemissionen</a:t>
            </a:r>
            <a:endParaRPr lang="de-AT" sz="1400" b="1">
              <a:solidFill>
                <a:schemeClr val="bg1"/>
              </a:solidFill>
            </a:endParaRPr>
          </a:p>
        </p:txBody>
      </p:sp>
      <p:sp>
        <p:nvSpPr>
          <p:cNvPr id="24" name="Textfeld 23"/>
          <p:cNvSpPr txBox="1"/>
          <p:nvPr/>
        </p:nvSpPr>
        <p:spPr bwMode="auto">
          <a:xfrm>
            <a:off x="3312377" y="2967784"/>
            <a:ext cx="2535372" cy="307777"/>
          </a:xfrm>
          <a:prstGeom prst="rect">
            <a:avLst/>
          </a:prstGeom>
          <a:noFill/>
        </p:spPr>
        <p:txBody>
          <a:bodyPr wrap="square">
            <a:spAutoFit/>
          </a:bodyPr>
          <a:lstStyle/>
          <a:p>
            <a:pPr algn="ctr">
              <a:defRPr/>
            </a:pPr>
            <a:r>
              <a:rPr lang="de-DE" sz="1400" b="1">
                <a:solidFill>
                  <a:srgbClr val="000000"/>
                </a:solidFill>
              </a:rPr>
              <a:t>Wasserknappheit</a:t>
            </a:r>
            <a:endParaRPr lang="de-AT" sz="1400" b="1">
              <a:solidFill>
                <a:srgbClr val="000000"/>
              </a:solidFill>
            </a:endParaRPr>
          </a:p>
        </p:txBody>
      </p:sp>
      <p:sp>
        <p:nvSpPr>
          <p:cNvPr id="25" name="Textfeld 24"/>
          <p:cNvSpPr txBox="1"/>
          <p:nvPr/>
        </p:nvSpPr>
        <p:spPr bwMode="auto">
          <a:xfrm>
            <a:off x="6319659" y="4013453"/>
            <a:ext cx="2535372" cy="523220"/>
          </a:xfrm>
          <a:prstGeom prst="rect">
            <a:avLst/>
          </a:prstGeom>
          <a:noFill/>
        </p:spPr>
        <p:txBody>
          <a:bodyPr wrap="square">
            <a:spAutoFit/>
          </a:bodyPr>
          <a:lstStyle/>
          <a:p>
            <a:pPr algn="ctr">
              <a:defRPr/>
            </a:pPr>
            <a:r>
              <a:rPr lang="de-DE" sz="1400" b="1">
                <a:solidFill>
                  <a:schemeClr val="bg1"/>
                </a:solidFill>
              </a:rPr>
              <a:t>Biodiversitätsverlust</a:t>
            </a:r>
            <a:endParaRPr/>
          </a:p>
          <a:p>
            <a:pPr algn="ctr">
              <a:defRPr/>
            </a:pPr>
            <a:r>
              <a:rPr lang="de-DE" sz="1400" b="1">
                <a:solidFill>
                  <a:schemeClr val="bg1"/>
                </a:solidFill>
              </a:rPr>
              <a:t>Gesundheitsrisiken</a:t>
            </a:r>
            <a:endParaRPr lang="de-AT" sz="1400" b="1">
              <a:solidFill>
                <a:schemeClr val="bg1"/>
              </a:solidFill>
            </a:endParaRPr>
          </a:p>
        </p:txBody>
      </p:sp>
      <p:sp>
        <p:nvSpPr>
          <p:cNvPr id="26" name="Textfeld 25"/>
          <p:cNvSpPr txBox="1"/>
          <p:nvPr/>
        </p:nvSpPr>
        <p:spPr bwMode="auto">
          <a:xfrm>
            <a:off x="6271669" y="1159043"/>
            <a:ext cx="2535372" cy="523220"/>
          </a:xfrm>
          <a:prstGeom prst="rect">
            <a:avLst/>
          </a:prstGeom>
          <a:noFill/>
        </p:spPr>
        <p:txBody>
          <a:bodyPr wrap="square">
            <a:spAutoFit/>
          </a:bodyPr>
          <a:lstStyle/>
          <a:p>
            <a:pPr algn="ctr">
              <a:defRPr/>
            </a:pPr>
            <a:r>
              <a:rPr lang="de-DE" sz="1400" b="1">
                <a:solidFill>
                  <a:srgbClr val="000000"/>
                </a:solidFill>
              </a:rPr>
              <a:t>Umweltverschmutzung</a:t>
            </a:r>
            <a:endParaRPr/>
          </a:p>
          <a:p>
            <a:pPr algn="ctr">
              <a:defRPr/>
            </a:pPr>
            <a:r>
              <a:rPr lang="de-DE" sz="1400" b="1">
                <a:solidFill>
                  <a:srgbClr val="000000"/>
                </a:solidFill>
              </a:rPr>
              <a:t>Biodiversitätsverlust</a:t>
            </a:r>
            <a:endParaRPr lang="de-AT" sz="1400" b="1">
              <a:solidFill>
                <a:srgbClr val="000000"/>
              </a:solidFill>
            </a:endParaRPr>
          </a:p>
        </p:txBody>
      </p:sp>
      <p:sp>
        <p:nvSpPr>
          <p:cNvPr id="2" name="Textfeld 1"/>
          <p:cNvSpPr txBox="1"/>
          <p:nvPr/>
        </p:nvSpPr>
        <p:spPr bwMode="auto">
          <a:xfrm>
            <a:off x="789019" y="4941652"/>
            <a:ext cx="4572000" cy="230832"/>
          </a:xfrm>
          <a:prstGeom prst="rect">
            <a:avLst/>
          </a:prstGeom>
          <a:noFill/>
        </p:spPr>
        <p:txBody>
          <a:bodyPr wrap="square">
            <a:spAutoFit/>
          </a:bodyPr>
          <a:lstStyle/>
          <a:p>
            <a:pPr>
              <a:defRPr/>
            </a:pPr>
            <a:r>
              <a:rPr lang="de-AT" sz="900"/>
              <a:t>https://www.planetaryhealthcheck.org/planetary-science</a:t>
            </a:r>
            <a:endParaRPr/>
          </a:p>
        </p:txBody>
      </p:sp>
      <p:sp>
        <p:nvSpPr>
          <p:cNvPr id="4" name="Textfeld 3"/>
          <p:cNvSpPr txBox="1"/>
          <p:nvPr/>
        </p:nvSpPr>
        <p:spPr bwMode="auto">
          <a:xfrm>
            <a:off x="3075019" y="2780586"/>
            <a:ext cx="5780012" cy="1899193"/>
          </a:xfrm>
          <a:prstGeom prst="rect">
            <a:avLst/>
          </a:prstGeom>
          <a:solidFill>
            <a:srgbClr val="F0F0F0">
              <a:alpha val="74902"/>
            </a:srgbClr>
          </a:solidFill>
        </p:spPr>
        <p:txBody>
          <a:bodyPr wrap="square" rtlCol="0">
            <a:spAutoFit/>
          </a:bodyPr>
          <a:lstStyle/>
          <a:p>
            <a:pPr>
              <a:defRPr/>
            </a:pPr>
            <a:endParaRPr lang="de-AT"/>
          </a:p>
        </p:txBody>
      </p:sp>
      <p:pic>
        <p:nvPicPr>
          <p:cNvPr id="6" name="Grafik 5" descr="Abzeichen Tick1 mit einfarbiger Füllung"/>
          <p:cNvPicPr>
            <a:picLocks noChangeAspect="1"/>
          </p:cNvPicPr>
          <p:nvPr/>
        </p:nvPicPr>
        <p:blipFill>
          <a:blip r:embed="rId5"/>
          <a:stretch/>
        </p:blipFill>
        <p:spPr bwMode="auto">
          <a:xfrm>
            <a:off x="1872789" y="1815442"/>
            <a:ext cx="914400" cy="914400"/>
          </a:xfrm>
          <a:prstGeom prst="rect">
            <a:avLst/>
          </a:prstGeom>
        </p:spPr>
      </p:pic>
      <p:pic>
        <p:nvPicPr>
          <p:cNvPr id="7" name="Grafik 6" descr="Abzeichen Tick1 mit einfarbiger Füllung"/>
          <p:cNvPicPr>
            <a:picLocks noChangeAspect="1"/>
          </p:cNvPicPr>
          <p:nvPr/>
        </p:nvPicPr>
        <p:blipFill>
          <a:blip r:embed="rId6"/>
          <a:stretch/>
        </p:blipFill>
        <p:spPr bwMode="auto">
          <a:xfrm>
            <a:off x="7841371" y="1875091"/>
            <a:ext cx="914400" cy="9144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3371429" y="1833456"/>
            <a:ext cx="2401142" cy="923330"/>
          </a:xfrm>
          <a:prstGeom prst="rect">
            <a:avLst/>
          </a:prstGeom>
          <a:noFill/>
        </p:spPr>
        <p:txBody>
          <a:bodyPr wrap="square" rtlCol="0">
            <a:spAutoFit/>
          </a:bodyPr>
          <a:lstStyle/>
          <a:p>
            <a:pPr algn="ctr">
              <a:defRPr/>
            </a:pPr>
            <a:r>
              <a:rPr lang="en-GB" sz="5400" b="1">
                <a:solidFill>
                  <a:srgbClr val="00AEB5"/>
                </a:solidFill>
                <a:latin typeface="Arial"/>
                <a:cs typeface="Arial"/>
              </a:rPr>
              <a:t>01</a:t>
            </a:r>
            <a:endParaRPr lang="en-GB" sz="3200" b="1">
              <a:solidFill>
                <a:srgbClr val="00AEB5"/>
              </a:solidFill>
              <a:latin typeface="Arial"/>
              <a:cs typeface="Arial"/>
            </a:endParaRPr>
          </a:p>
        </p:txBody>
      </p:sp>
      <p:sp>
        <p:nvSpPr>
          <p:cNvPr id="3" name="Rechteck 2"/>
          <p:cNvSpPr/>
          <p:nvPr/>
        </p:nvSpPr>
        <p:spPr bwMode="auto">
          <a:xfrm>
            <a:off x="3371428" y="2684373"/>
            <a:ext cx="2401142" cy="605294"/>
          </a:xfrm>
          <a:prstGeom prst="rect">
            <a:avLst/>
          </a:prstGeom>
        </p:spPr>
        <p:txBody>
          <a:bodyPr wrap="square">
            <a:spAutoFit/>
          </a:bodyPr>
          <a:lstStyle/>
          <a:p>
            <a:pPr algn="ctr">
              <a:lnSpc>
                <a:spcPts val="1960"/>
              </a:lnSpc>
              <a:defRPr/>
            </a:pPr>
            <a:r>
              <a:rPr lang="en-GB" sz="1800" b="1" cap="all">
                <a:solidFill>
                  <a:srgbClr val="4D4D4C"/>
                </a:solidFill>
                <a:latin typeface="Arial"/>
                <a:cs typeface="Arial"/>
              </a:rPr>
              <a:t>Was ist Nachhaltigkeit</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Grafik 2" descr="Ein Bild, das Text, Screenshot, Schrift, Software enthält.&#10;&#10;KI-generierte Inhalte können fehlerhaft sein."/>
          <p:cNvPicPr>
            <a:picLocks noChangeAspect="1"/>
          </p:cNvPicPr>
          <p:nvPr/>
        </p:nvPicPr>
        <p:blipFill>
          <a:blip r:embed="rId2"/>
          <a:stretch/>
        </p:blipFill>
        <p:spPr bwMode="auto">
          <a:xfrm>
            <a:off x="1308033" y="0"/>
            <a:ext cx="6766794" cy="4774423"/>
          </a:xfrm>
          <a:prstGeom prst="rect">
            <a:avLst/>
          </a:prstGeom>
        </p:spPr>
      </p:pic>
      <p:pic>
        <p:nvPicPr>
          <p:cNvPr id="5" name="Grafik 4"/>
          <p:cNvPicPr>
            <a:picLocks noChangeAspect="1"/>
          </p:cNvPicPr>
          <p:nvPr/>
        </p:nvPicPr>
        <p:blipFill>
          <a:blip r:embed="rId3"/>
          <a:stretch/>
        </p:blipFill>
        <p:spPr bwMode="auto">
          <a:xfrm>
            <a:off x="0" y="0"/>
            <a:ext cx="1312201" cy="999832"/>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5" name="Grafik 4" descr="Ein Bild, das Text, Screenshot, Grafikdesign, Design enthält.&#10;&#10;KI-generierte Inhalte können fehlerhaft sein."/>
          <p:cNvPicPr>
            <a:picLocks noChangeAspect="1"/>
          </p:cNvPicPr>
          <p:nvPr/>
        </p:nvPicPr>
        <p:blipFill>
          <a:blip r:embed="rId2"/>
          <a:stretch/>
        </p:blipFill>
        <p:spPr bwMode="auto">
          <a:xfrm>
            <a:off x="0" y="0"/>
            <a:ext cx="5143500" cy="5143500"/>
          </a:xfrm>
          <a:prstGeom prst="rect">
            <a:avLst/>
          </a:prstGeom>
        </p:spPr>
      </p:pic>
      <p:sp>
        <p:nvSpPr>
          <p:cNvPr id="6" name="Textfeld 5"/>
          <p:cNvSpPr txBox="1"/>
          <p:nvPr/>
        </p:nvSpPr>
        <p:spPr bwMode="auto">
          <a:xfrm>
            <a:off x="5284268" y="163630"/>
            <a:ext cx="3712143" cy="4524315"/>
          </a:xfrm>
          <a:prstGeom prst="rect">
            <a:avLst/>
          </a:prstGeom>
          <a:noFill/>
        </p:spPr>
        <p:txBody>
          <a:bodyPr wrap="square" rtlCol="0">
            <a:spAutoFit/>
          </a:bodyPr>
          <a:lstStyle/>
          <a:p>
            <a:pPr marL="285750" indent="-285750">
              <a:spcBef>
                <a:spcPts val="1800"/>
              </a:spcBef>
              <a:buFont typeface="Arial"/>
              <a:buChar char="•"/>
              <a:defRPr/>
            </a:pPr>
            <a:r>
              <a:rPr lang="de-DE"/>
              <a:t>80% </a:t>
            </a:r>
            <a:r>
              <a:rPr lang="de-DE" b="1"/>
              <a:t>Pflanzen</a:t>
            </a:r>
            <a:endParaRPr/>
          </a:p>
          <a:p>
            <a:pPr marL="285750" indent="-285750">
              <a:spcBef>
                <a:spcPts val="1800"/>
              </a:spcBef>
              <a:buFont typeface="Arial"/>
              <a:buChar char="•"/>
              <a:defRPr/>
            </a:pPr>
            <a:r>
              <a:rPr lang="de-DE"/>
              <a:t>12% </a:t>
            </a:r>
            <a:r>
              <a:rPr lang="de-DE" b="1"/>
              <a:t>Bakterien</a:t>
            </a:r>
            <a:endParaRPr/>
          </a:p>
          <a:p>
            <a:pPr marL="285750" indent="-285750">
              <a:spcBef>
                <a:spcPts val="1800"/>
              </a:spcBef>
              <a:buFont typeface="Arial"/>
              <a:buChar char="•"/>
              <a:defRPr/>
            </a:pPr>
            <a:r>
              <a:rPr lang="de-DE"/>
              <a:t>2% </a:t>
            </a:r>
            <a:r>
              <a:rPr lang="de-DE" b="1"/>
              <a:t>Pilze</a:t>
            </a:r>
            <a:endParaRPr/>
          </a:p>
          <a:p>
            <a:pPr marL="285750" indent="-285750">
              <a:spcBef>
                <a:spcPts val="1800"/>
              </a:spcBef>
              <a:buFont typeface="Arial"/>
              <a:buChar char="•"/>
              <a:defRPr/>
            </a:pPr>
            <a:r>
              <a:rPr lang="de-DE"/>
              <a:t>0,5% </a:t>
            </a:r>
            <a:r>
              <a:rPr lang="de-DE" b="1"/>
              <a:t>Tiere</a:t>
            </a:r>
            <a:r>
              <a:rPr lang="de-DE"/>
              <a:t> (inkl. Menschen)</a:t>
            </a:r>
            <a:endParaRPr/>
          </a:p>
          <a:p>
            <a:pPr>
              <a:spcBef>
                <a:spcPts val="1800"/>
              </a:spcBef>
              <a:defRPr/>
            </a:pPr>
            <a:r>
              <a:rPr lang="de-DE"/>
              <a:t>		~50% </a:t>
            </a:r>
            <a:r>
              <a:rPr lang="de-DE" b="1"/>
              <a:t>Giederfüßer</a:t>
            </a:r>
          </a:p>
          <a:p>
            <a:pPr>
              <a:spcBef>
                <a:spcPts val="1800"/>
              </a:spcBef>
              <a:defRPr/>
            </a:pPr>
            <a:r>
              <a:rPr lang="de-DE"/>
              <a:t>		~Säugetierverteilung: 			60% </a:t>
            </a:r>
            <a:r>
              <a:rPr lang="de-DE" b="1"/>
              <a:t>Nutztiere</a:t>
            </a:r>
            <a:r>
              <a:rPr lang="de-DE"/>
              <a:t>, </a:t>
            </a:r>
            <a:br>
              <a:rPr lang="de-DE"/>
            </a:br>
            <a:r>
              <a:rPr lang="de-DE"/>
              <a:t>		36% </a:t>
            </a:r>
            <a:r>
              <a:rPr lang="de-DE" b="1"/>
              <a:t>Menschen</a:t>
            </a:r>
            <a:r>
              <a:rPr lang="de-DE"/>
              <a:t>, </a:t>
            </a:r>
            <a:br>
              <a:rPr lang="de-DE"/>
            </a:br>
            <a:r>
              <a:rPr lang="de-DE"/>
              <a:t>		4% </a:t>
            </a:r>
            <a:r>
              <a:rPr lang="de-DE" b="1"/>
              <a:t>Wildtiere</a:t>
            </a:r>
            <a:endParaRPr/>
          </a:p>
          <a:p>
            <a:pPr>
              <a:spcBef>
                <a:spcPts val="1800"/>
              </a:spcBef>
              <a:defRPr/>
            </a:pPr>
            <a:r>
              <a:rPr lang="de-DE"/>
              <a:t>Es gibt </a:t>
            </a:r>
            <a:r>
              <a:rPr lang="de-DE" b="1"/>
              <a:t>15 Mal </a:t>
            </a:r>
            <a:r>
              <a:rPr lang="de-DE"/>
              <a:t>so viele Nutztiere wie wilde Säugetiere</a:t>
            </a:r>
            <a:endParaRPr/>
          </a:p>
        </p:txBody>
      </p:sp>
      <p:sp>
        <p:nvSpPr>
          <p:cNvPr id="7" name="Pfeil: nach oben gebogen 6"/>
          <p:cNvSpPr/>
          <p:nvPr/>
        </p:nvSpPr>
        <p:spPr bwMode="auto">
          <a:xfrm rot="5400000">
            <a:off x="5817604" y="2068696"/>
            <a:ext cx="386745" cy="375387"/>
          </a:xfrm>
          <a:prstGeom prst="bentUpArrow">
            <a:avLst>
              <a:gd name="adj1" fmla="val 25000"/>
              <a:gd name="adj2" fmla="val 25000"/>
              <a:gd name="adj3" fmla="val 25000"/>
            </a:avLst>
          </a:prstGeom>
          <a:solidFill>
            <a:srgbClr val="2FA7D0"/>
          </a:solidFill>
          <a:ln>
            <a:solidFill>
              <a:srgbClr val="2FA7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8" name="Pfeil: nach oben gebogen 7"/>
          <p:cNvSpPr/>
          <p:nvPr/>
        </p:nvSpPr>
        <p:spPr bwMode="auto">
          <a:xfrm rot="5400000">
            <a:off x="5805486" y="2542825"/>
            <a:ext cx="410979" cy="375387"/>
          </a:xfrm>
          <a:prstGeom prst="bentUpArrow">
            <a:avLst>
              <a:gd name="adj1" fmla="val 25000"/>
              <a:gd name="adj2" fmla="val 25000"/>
              <a:gd name="adj3" fmla="val 25000"/>
            </a:avLst>
          </a:prstGeom>
          <a:solidFill>
            <a:srgbClr val="2FA7D0"/>
          </a:solidFill>
          <a:ln>
            <a:solidFill>
              <a:srgbClr val="2FA7D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xEl>
                                              <p:pRg st="4" end="4"/>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6">
                                            <p:txEl>
                                              <p:pRg st="5" end="5"/>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 name="Picture 2"/>
          <p:cNvPicPr>
            <a:picLocks noChangeAspect="1"/>
          </p:cNvPicPr>
          <p:nvPr/>
        </p:nvPicPr>
        <p:blipFill>
          <a:blip r:embed="rId2"/>
          <a:srcRect l="4854" t="4874" b="7787"/>
          <a:stretch/>
        </p:blipFill>
        <p:spPr bwMode="auto">
          <a:xfrm>
            <a:off x="1314450" y="672199"/>
            <a:ext cx="6393097" cy="2914651"/>
          </a:xfrm>
          <a:prstGeom prst="rect">
            <a:avLst/>
          </a:prstGeom>
        </p:spPr>
      </p:pic>
      <p:pic>
        <p:nvPicPr>
          <p:cNvPr id="3" name="Picture 11"/>
          <p:cNvPicPr>
            <a:picLocks noChangeAspect="1"/>
          </p:cNvPicPr>
          <p:nvPr/>
        </p:nvPicPr>
        <p:blipFill>
          <a:blip r:embed="rId3"/>
          <a:stretch/>
        </p:blipFill>
        <p:spPr bwMode="auto">
          <a:xfrm>
            <a:off x="5534653" y="3195612"/>
            <a:ext cx="720306" cy="206577"/>
          </a:xfrm>
          <a:prstGeom prst="rect">
            <a:avLst/>
          </a:prstGeom>
        </p:spPr>
      </p:pic>
      <p:pic>
        <p:nvPicPr>
          <p:cNvPr id="4" name="Picture 12"/>
          <p:cNvPicPr>
            <a:picLocks noChangeAspect="1"/>
          </p:cNvPicPr>
          <p:nvPr/>
        </p:nvPicPr>
        <p:blipFill>
          <a:blip r:embed="rId3"/>
          <a:stretch/>
        </p:blipFill>
        <p:spPr bwMode="auto">
          <a:xfrm>
            <a:off x="6865861" y="3207446"/>
            <a:ext cx="701462" cy="197198"/>
          </a:xfrm>
          <a:prstGeom prst="rect">
            <a:avLst/>
          </a:prstGeom>
        </p:spPr>
      </p:pic>
      <p:pic>
        <p:nvPicPr>
          <p:cNvPr id="5" name="Picture 13"/>
          <p:cNvPicPr>
            <a:picLocks noChangeAspect="1"/>
          </p:cNvPicPr>
          <p:nvPr/>
        </p:nvPicPr>
        <p:blipFill>
          <a:blip r:embed="rId4"/>
          <a:srcRect t="1395" r="2093" b="1394"/>
          <a:stretch/>
        </p:blipFill>
        <p:spPr bwMode="auto">
          <a:xfrm>
            <a:off x="5300103" y="1634865"/>
            <a:ext cx="624042" cy="936885"/>
          </a:xfrm>
          <a:prstGeom prst="rect">
            <a:avLst/>
          </a:prstGeom>
        </p:spPr>
      </p:pic>
      <p:pic>
        <p:nvPicPr>
          <p:cNvPr id="6" name="Picture 14"/>
          <p:cNvPicPr>
            <a:picLocks noChangeAspect="1"/>
          </p:cNvPicPr>
          <p:nvPr/>
        </p:nvPicPr>
        <p:blipFill>
          <a:blip r:embed="rId4"/>
          <a:srcRect t="1395" r="2093" b="1394"/>
          <a:stretch/>
        </p:blipFill>
        <p:spPr bwMode="auto">
          <a:xfrm>
            <a:off x="6960822" y="1592992"/>
            <a:ext cx="511541" cy="936885"/>
          </a:xfrm>
          <a:prstGeom prst="rect">
            <a:avLst/>
          </a:prstGeom>
        </p:spPr>
      </p:pic>
      <p:sp>
        <p:nvSpPr>
          <p:cNvPr id="10" name="Textfeld 9"/>
          <p:cNvSpPr txBox="1"/>
          <p:nvPr/>
        </p:nvSpPr>
        <p:spPr bwMode="auto">
          <a:xfrm>
            <a:off x="917888" y="3707384"/>
            <a:ext cx="3951621" cy="897618"/>
          </a:xfrm>
          <a:prstGeom prst="rect">
            <a:avLst/>
          </a:prstGeom>
          <a:noFill/>
          <a:ln>
            <a:solidFill>
              <a:srgbClr val="00B3B6"/>
            </a:solidFill>
          </a:ln>
        </p:spPr>
        <p:txBody>
          <a:bodyPr wrap="square">
            <a:spAutoFit/>
          </a:bodyPr>
          <a:lstStyle/>
          <a:p>
            <a:pPr marL="214313" indent="-214313">
              <a:lnSpc>
                <a:spcPct val="150000"/>
              </a:lnSpc>
              <a:buFont typeface="Arial"/>
              <a:buChar char="•"/>
              <a:defRPr/>
            </a:pPr>
            <a:r>
              <a:rPr lang="de-AT" sz="900">
                <a:latin typeface="Arial"/>
                <a:cs typeface="Arial"/>
              </a:rPr>
              <a:t>Benötigt </a:t>
            </a:r>
            <a:r>
              <a:rPr lang="de-AT" sz="900">
                <a:solidFill>
                  <a:srgbClr val="00AEB5"/>
                </a:solidFill>
                <a:latin typeface="Arial"/>
                <a:cs typeface="Arial"/>
              </a:rPr>
              <a:t>~90% der gesamten landwirtschaftlichen Nutzfläche </a:t>
            </a:r>
            <a:endParaRPr/>
          </a:p>
          <a:p>
            <a:pPr marL="214313" indent="-214313">
              <a:lnSpc>
                <a:spcPct val="150000"/>
              </a:lnSpc>
              <a:buFont typeface="Arial"/>
              <a:buChar char="•"/>
              <a:defRPr/>
            </a:pPr>
            <a:r>
              <a:rPr lang="de-AT" sz="900">
                <a:latin typeface="Arial"/>
                <a:cs typeface="Arial"/>
              </a:rPr>
              <a:t>Produziert ca. </a:t>
            </a:r>
            <a:r>
              <a:rPr lang="de-AT" sz="900">
                <a:solidFill>
                  <a:srgbClr val="00B3B6"/>
                </a:solidFill>
                <a:latin typeface="Arial"/>
                <a:cs typeface="Arial"/>
              </a:rPr>
              <a:t>gleich viel CO</a:t>
            </a:r>
            <a:r>
              <a:rPr lang="de-AT" sz="900" baseline="-25000">
                <a:solidFill>
                  <a:srgbClr val="00B3B6"/>
                </a:solidFill>
                <a:latin typeface="Arial"/>
                <a:cs typeface="Arial"/>
              </a:rPr>
              <a:t>2</a:t>
            </a:r>
            <a:r>
              <a:rPr lang="de-AT" sz="900">
                <a:solidFill>
                  <a:srgbClr val="00B3B6"/>
                </a:solidFill>
                <a:latin typeface="Arial"/>
                <a:cs typeface="Arial"/>
              </a:rPr>
              <a:t> wie der ganze Transportsektor (14,5%)</a:t>
            </a:r>
            <a:endParaRPr/>
          </a:p>
          <a:p>
            <a:pPr marL="214313" indent="-214313">
              <a:lnSpc>
                <a:spcPct val="150000"/>
              </a:lnSpc>
              <a:buFont typeface="Arial"/>
              <a:buChar char="•"/>
              <a:defRPr/>
            </a:pPr>
            <a:r>
              <a:rPr lang="de-AT" sz="900">
                <a:latin typeface="Arial"/>
                <a:cs typeface="Arial"/>
              </a:rPr>
              <a:t>70% der weltweit produzierten Antibiotika</a:t>
            </a:r>
            <a:endParaRPr/>
          </a:p>
          <a:p>
            <a:pPr marL="214313" indent="-214313">
              <a:lnSpc>
                <a:spcPct val="150000"/>
              </a:lnSpc>
              <a:buFont typeface="Arial"/>
              <a:buChar char="•"/>
              <a:defRPr/>
            </a:pPr>
            <a:r>
              <a:rPr lang="de-AT" sz="900">
                <a:latin typeface="Arial"/>
                <a:cs typeface="Arial"/>
              </a:rPr>
              <a:t>Begünstigt die Evolution von zoonotischen Krankheiten -&gt;Pandemien!</a:t>
            </a:r>
            <a:endParaRPr/>
          </a:p>
        </p:txBody>
      </p:sp>
      <p:sp>
        <p:nvSpPr>
          <p:cNvPr id="24" name="Textfeld 23"/>
          <p:cNvSpPr txBox="1"/>
          <p:nvPr/>
        </p:nvSpPr>
        <p:spPr bwMode="auto">
          <a:xfrm rot="16199999">
            <a:off x="6679515" y="1777745"/>
            <a:ext cx="2333060" cy="230832"/>
          </a:xfrm>
          <a:prstGeom prst="rect">
            <a:avLst/>
          </a:prstGeom>
          <a:noFill/>
        </p:spPr>
        <p:txBody>
          <a:bodyPr wrap="square">
            <a:spAutoFit/>
          </a:bodyPr>
          <a:lstStyle/>
          <a:p>
            <a:pPr>
              <a:defRPr/>
            </a:pPr>
            <a:r>
              <a:rPr lang="en-GB" sz="900">
                <a:solidFill>
                  <a:schemeClr val="tx1">
                    <a:lumMod val="75000"/>
                    <a:lumOff val="25000"/>
                  </a:schemeClr>
                </a:solidFill>
                <a:latin typeface="Arial"/>
                <a:ea typeface="Calibri"/>
                <a:cs typeface="Arial"/>
              </a:rPr>
              <a:t>Jering </a:t>
            </a:r>
            <a:r>
              <a:rPr lang="en-GB" sz="900" i="1">
                <a:solidFill>
                  <a:schemeClr val="tx1">
                    <a:lumMod val="75000"/>
                    <a:lumOff val="25000"/>
                  </a:schemeClr>
                </a:solidFill>
                <a:latin typeface="Arial"/>
                <a:ea typeface="Calibri"/>
                <a:cs typeface="Arial"/>
              </a:rPr>
              <a:t>et al. </a:t>
            </a:r>
            <a:r>
              <a:rPr lang="en-GB" sz="900">
                <a:solidFill>
                  <a:schemeClr val="tx1">
                    <a:lumMod val="75000"/>
                    <a:lumOff val="25000"/>
                  </a:schemeClr>
                </a:solidFill>
                <a:latin typeface="Arial"/>
                <a:ea typeface="Calibri"/>
                <a:cs typeface="Arial"/>
              </a:rPr>
              <a:t>2012  S. 12 </a:t>
            </a:r>
            <a:endParaRPr lang="en-US" sz="900">
              <a:solidFill>
                <a:schemeClr val="tx1">
                  <a:lumMod val="75000"/>
                  <a:lumOff val="25000"/>
                </a:schemeClr>
              </a:solidFill>
              <a:latin typeface="Arial"/>
              <a:cs typeface="Arial"/>
            </a:endParaRPr>
          </a:p>
        </p:txBody>
      </p:sp>
      <p:sp>
        <p:nvSpPr>
          <p:cNvPr id="12" name="Title 5"/>
          <p:cNvSpPr>
            <a:spLocks noGrp="1"/>
          </p:cNvSpPr>
          <p:nvPr>
            <p:ph type="title"/>
          </p:nvPr>
        </p:nvSpPr>
        <p:spPr bwMode="auto">
          <a:xfrm>
            <a:off x="1804063" y="204283"/>
            <a:ext cx="6624459" cy="604917"/>
          </a:xfrm>
        </p:spPr>
        <p:txBody>
          <a:bodyPr>
            <a:noAutofit/>
          </a:bodyPr>
          <a:lstStyle/>
          <a:p>
            <a:pPr>
              <a:defRPr/>
            </a:pPr>
            <a:r>
              <a:rPr lang="de-DE" sz="2400" b="1">
                <a:solidFill>
                  <a:schemeClr val="tx1"/>
                </a:solidFill>
              </a:rPr>
              <a:t>Nutztierhaltung – Flächen werden knapp </a:t>
            </a:r>
            <a:endParaRPr lang="en-GB" sz="2400" b="1">
              <a:solidFill>
                <a:schemeClr val="tx1"/>
              </a:solidFill>
            </a:endParaRPr>
          </a:p>
        </p:txBody>
      </p:sp>
      <p:sp>
        <p:nvSpPr>
          <p:cNvPr id="8" name="Textfeld 7"/>
          <p:cNvSpPr txBox="1"/>
          <p:nvPr/>
        </p:nvSpPr>
        <p:spPr bwMode="auto">
          <a:xfrm>
            <a:off x="5043885" y="3855021"/>
            <a:ext cx="2590492" cy="507831"/>
          </a:xfrm>
          <a:prstGeom prst="rect">
            <a:avLst/>
          </a:prstGeom>
          <a:noFill/>
        </p:spPr>
        <p:txBody>
          <a:bodyPr wrap="square">
            <a:spAutoFit/>
          </a:bodyPr>
          <a:lstStyle/>
          <a:p>
            <a:pPr>
              <a:defRPr/>
            </a:pPr>
            <a:r>
              <a:rPr lang="de-AT" sz="1350" b="1">
                <a:solidFill>
                  <a:srgbClr val="00B3B6"/>
                </a:solidFill>
                <a:latin typeface="Arial"/>
                <a:ea typeface="Aptos"/>
                <a:cs typeface="Arial"/>
              </a:rPr>
              <a:t>18% der Kalorienversorgung der Weltbevölkerung</a:t>
            </a:r>
            <a:endParaRPr lang="en-US" sz="1350" b="1">
              <a:solidFill>
                <a:srgbClr val="00B3B6"/>
              </a:solidFill>
              <a:latin typeface="Arial"/>
              <a:cs typeface="Arial"/>
            </a:endParaRPr>
          </a:p>
        </p:txBody>
      </p:sp>
      <p:sp>
        <p:nvSpPr>
          <p:cNvPr id="9" name="Pfeil: nach rechts 8"/>
          <p:cNvSpPr/>
          <p:nvPr/>
        </p:nvSpPr>
        <p:spPr bwMode="auto">
          <a:xfrm>
            <a:off x="4869509" y="3832701"/>
            <a:ext cx="174179" cy="529391"/>
          </a:xfrm>
          <a:prstGeom prst="rightArrow">
            <a:avLst>
              <a:gd name="adj1" fmla="val 50000"/>
              <a:gd name="adj2" fmla="val 50000"/>
            </a:avLst>
          </a:prstGeom>
          <a:solidFill>
            <a:srgbClr val="00B3B6"/>
          </a:solidFill>
          <a:ln>
            <a:solidFill>
              <a:srgbClr val="00B3B6"/>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en-US" sz="1350"/>
          </a:p>
        </p:txBody>
      </p:sp>
      <p:pic>
        <p:nvPicPr>
          <p:cNvPr id="13" name="Grafik 12"/>
          <p:cNvPicPr>
            <a:picLocks noChangeAspect="1"/>
          </p:cNvPicPr>
          <p:nvPr/>
        </p:nvPicPr>
        <p:blipFill>
          <a:blip r:embed="rId5"/>
          <a:stretch/>
        </p:blipFill>
        <p:spPr bwMode="auto">
          <a:xfrm>
            <a:off x="-57950" y="0"/>
            <a:ext cx="1422374" cy="1177491"/>
          </a:xfrm>
          <a:prstGeom prst="rect">
            <a:avLst/>
          </a:prstGeom>
        </p:spPr>
      </p:pic>
      <p:sp>
        <p:nvSpPr>
          <p:cNvPr id="14" name="Rechteck 13"/>
          <p:cNvSpPr/>
          <p:nvPr/>
        </p:nvSpPr>
        <p:spPr bwMode="auto">
          <a:xfrm>
            <a:off x="4446872" y="770021"/>
            <a:ext cx="2014888" cy="269445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16" name="Rechteck 15"/>
          <p:cNvSpPr/>
          <p:nvPr/>
        </p:nvSpPr>
        <p:spPr bwMode="auto">
          <a:xfrm>
            <a:off x="6461760" y="726631"/>
            <a:ext cx="1916912" cy="2694453"/>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4"/>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1" presetClass="exit" presetSubtype="0" fill="hold" nodeType="clickEffect">
                                  <p:stCondLst>
                                    <p:cond delay="0"/>
                                  </p:stCondLst>
                                  <p:childTnLst>
                                    <p:set>
                                      <p:cBhvr>
                                        <p:cTn id="17" dur="1" fill="hold">
                                          <p:stCondLst>
                                            <p:cond delay="0"/>
                                          </p:stCondLst>
                                        </p:cTn>
                                        <p:tgtEl>
                                          <p:spTgt spid="16"/>
                                        </p:tgtEl>
                                        <p:attrNameLst>
                                          <p:attrName>style.visibility</p:attrName>
                                        </p:attrNameLst>
                                      </p:cBhvr>
                                      <p:to>
                                        <p:strVal val="hidden"/>
                                      </p:to>
                                    </p:set>
                                  </p:childTnLst>
                                </p:cTn>
                              </p:par>
                              <p:par>
                                <p:cTn id="18" presetID="10" presetClass="entr" presetSubtype="0" fill="hold" nodeType="with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fade">
                                      <p:cBhvr>
                                        <p:cTn id="20" dur="500"/>
                                        <p:tgtEl>
                                          <p:spTgt spid="4"/>
                                        </p:tgtEl>
                                      </p:cBhvr>
                                    </p:animEffect>
                                  </p:childTnLst>
                                </p:cTn>
                              </p:par>
                              <p:par>
                                <p:cTn id="21" presetID="1" presetClass="entr" presetSubtype="0" fill="hold"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PhAnim="0" show="0">
  <p:cSld>
    <p:bg>
      <p:bgPr>
        <a:solidFill>
          <a:schemeClr val="bg1"/>
        </a:solidFill>
        <a:effectLst/>
      </p:bgPr>
    </p:bg>
    <p:spTree>
      <p:nvGrpSpPr>
        <p:cNvPr id="1" name=""/>
        <p:cNvGrpSpPr/>
        <p:nvPr/>
      </p:nvGrpSpPr>
      <p:grpSpPr bwMode="auto">
        <a:xfrm>
          <a:off x="0" y="0"/>
          <a:ext cx="0" cy="0"/>
          <a:chOff x="0" y="0"/>
          <a:chExt cx="0" cy="0"/>
        </a:xfrm>
      </p:grpSpPr>
      <p:sp>
        <p:nvSpPr>
          <p:cNvPr id="12" name="Title 5"/>
          <p:cNvSpPr>
            <a:spLocks noGrp="1"/>
          </p:cNvSpPr>
          <p:nvPr>
            <p:ph type="title" idx="4294967295"/>
          </p:nvPr>
        </p:nvSpPr>
        <p:spPr bwMode="auto">
          <a:xfrm>
            <a:off x="2220913" y="1028700"/>
            <a:ext cx="6923087" cy="973138"/>
          </a:xfrm>
          <a:prstGeom prst="rect">
            <a:avLst/>
          </a:prstGeom>
        </p:spPr>
        <p:txBody>
          <a:bodyPr vert="horz" lIns="91440" tIns="45720" rIns="91440" bIns="45720" rtlCol="0" anchor="b">
            <a:normAutofit fontScale="90000"/>
          </a:bodyPr>
          <a:lstStyle/>
          <a:p>
            <a:pPr defTabSz="914400">
              <a:defRPr/>
            </a:pPr>
            <a:r>
              <a:rPr lang="en-US" sz="6000">
                <a:solidFill>
                  <a:schemeClr val="tx1"/>
                </a:solidFill>
                <a:latin typeface="Arial"/>
                <a:ea typeface="Arial"/>
                <a:cs typeface="Arial"/>
              </a:rPr>
              <a:t>Die weltweite Herausforderung</a:t>
            </a:r>
          </a:p>
        </p:txBody>
      </p:sp>
      <p:pic>
        <p:nvPicPr>
          <p:cNvPr id="5" name="Grafik 4" descr="Ein Bild, das Text, Screenshot, Farbigkeit, Reihe enthält.&#10;&#10;KI-generierte Inhalte können fehlerhaft sein."/>
          <p:cNvPicPr>
            <a:picLocks noChangeAspect="1"/>
          </p:cNvPicPr>
          <p:nvPr/>
        </p:nvPicPr>
        <p:blipFill>
          <a:blip r:embed="rId2"/>
          <a:stretch/>
        </p:blipFill>
        <p:spPr bwMode="auto">
          <a:xfrm>
            <a:off x="1456506" y="0"/>
            <a:ext cx="6758806" cy="4770922"/>
          </a:xfrm>
          <a:prstGeom prst="rect">
            <a:avLst/>
          </a:prstGeom>
        </p:spPr>
      </p:pic>
      <p:pic>
        <p:nvPicPr>
          <p:cNvPr id="2" name="Grafik 1"/>
          <p:cNvPicPr>
            <a:picLocks noChangeAspect="1"/>
          </p:cNvPicPr>
          <p:nvPr/>
        </p:nvPicPr>
        <p:blipFill>
          <a:blip r:embed="rId3"/>
          <a:stretch/>
        </p:blipFill>
        <p:spPr bwMode="auto">
          <a:xfrm>
            <a:off x="-57950" y="0"/>
            <a:ext cx="1422374" cy="1177491"/>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6" name="Grafik 5"/>
          <p:cNvPicPr>
            <a:picLocks noChangeAspect="1"/>
          </p:cNvPicPr>
          <p:nvPr/>
        </p:nvPicPr>
        <p:blipFill>
          <a:blip r:embed="rId2"/>
          <a:stretch/>
        </p:blipFill>
        <p:spPr bwMode="auto">
          <a:xfrm>
            <a:off x="1938867" y="141170"/>
            <a:ext cx="6526996" cy="4607291"/>
          </a:xfrm>
          <a:prstGeom prst="rect">
            <a:avLst/>
          </a:prstGeom>
        </p:spPr>
      </p:pic>
      <p:cxnSp>
        <p:nvCxnSpPr>
          <p:cNvPr id="5" name="Gerader Verbinder 4"/>
          <p:cNvCxnSpPr>
            <a:cxnSpLocks/>
          </p:cNvCxnSpPr>
          <p:nvPr/>
        </p:nvCxnSpPr>
        <p:spPr bwMode="auto">
          <a:xfrm>
            <a:off x="2404456" y="3244478"/>
            <a:ext cx="5221961" cy="3305"/>
          </a:xfrm>
          <a:prstGeom prst="line">
            <a:avLst/>
          </a:prstGeom>
          <a:ln w="22225">
            <a:solidFill>
              <a:srgbClr val="00B3B6"/>
            </a:solidFill>
            <a:prstDash val="sysDot"/>
          </a:ln>
        </p:spPr>
        <p:style>
          <a:lnRef idx="1">
            <a:schemeClr val="accent1"/>
          </a:lnRef>
          <a:fillRef idx="0">
            <a:schemeClr val="accent1"/>
          </a:fillRef>
          <a:effectRef idx="0">
            <a:schemeClr val="accent1"/>
          </a:effectRef>
          <a:fontRef idx="minor">
            <a:schemeClr val="tx1"/>
          </a:fontRef>
        </p:style>
      </p:cxnSp>
      <p:sp>
        <p:nvSpPr>
          <p:cNvPr id="8" name="Textfeld 7"/>
          <p:cNvSpPr txBox="1"/>
          <p:nvPr/>
        </p:nvSpPr>
        <p:spPr bwMode="auto">
          <a:xfrm>
            <a:off x="732681" y="3094437"/>
            <a:ext cx="1733167" cy="300082"/>
          </a:xfrm>
          <a:prstGeom prst="rect">
            <a:avLst/>
          </a:prstGeom>
          <a:noFill/>
        </p:spPr>
        <p:txBody>
          <a:bodyPr wrap="square" rtlCol="0">
            <a:spAutoFit/>
          </a:bodyPr>
          <a:lstStyle/>
          <a:p>
            <a:pPr>
              <a:defRPr/>
            </a:pPr>
            <a:r>
              <a:rPr lang="de-AT" sz="1350">
                <a:solidFill>
                  <a:srgbClr val="00B3B6"/>
                </a:solidFill>
              </a:rPr>
              <a:t>Empfohlene Menge </a:t>
            </a:r>
            <a:endParaRPr/>
          </a:p>
        </p:txBody>
      </p:sp>
      <p:cxnSp>
        <p:nvCxnSpPr>
          <p:cNvPr id="4" name="Verbinder: gewinkelt 3"/>
          <p:cNvCxnSpPr>
            <a:cxnSpLocks/>
            <a:endCxn id="21" idx="2"/>
          </p:cNvCxnSpPr>
          <p:nvPr/>
        </p:nvCxnSpPr>
        <p:spPr bwMode="auto">
          <a:xfrm rot="16199999" flipV="1">
            <a:off x="1090248" y="2596292"/>
            <a:ext cx="541602" cy="531159"/>
          </a:xfrm>
          <a:prstGeom prst="bentConnector3">
            <a:avLst>
              <a:gd name="adj1" fmla="val 50000"/>
            </a:avLst>
          </a:prstGeom>
          <a:ln w="22225">
            <a:solidFill>
              <a:srgbClr val="00B3B6"/>
            </a:solidFill>
            <a:prstDash val="sysDot"/>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 name="Textfeld 17"/>
          <p:cNvSpPr txBox="1"/>
          <p:nvPr/>
        </p:nvSpPr>
        <p:spPr bwMode="auto">
          <a:xfrm>
            <a:off x="131389" y="3560549"/>
            <a:ext cx="1928160" cy="1021883"/>
          </a:xfrm>
          <a:prstGeom prst="rect">
            <a:avLst/>
          </a:prstGeom>
          <a:noFill/>
        </p:spPr>
        <p:txBody>
          <a:bodyPr wrap="square" rtlCol="0">
            <a:spAutoFit/>
          </a:bodyPr>
          <a:lstStyle/>
          <a:p>
            <a:pPr>
              <a:lnSpc>
                <a:spcPct val="150000"/>
              </a:lnSpc>
              <a:defRPr/>
            </a:pPr>
            <a:r>
              <a:rPr lang="de-DE" sz="1400" b="1"/>
              <a:t>China</a:t>
            </a:r>
            <a:r>
              <a:rPr lang="de-DE" sz="1400"/>
              <a:t> </a:t>
            </a:r>
            <a:endParaRPr/>
          </a:p>
          <a:p>
            <a:pPr>
              <a:lnSpc>
                <a:spcPct val="150000"/>
              </a:lnSpc>
              <a:defRPr/>
            </a:pPr>
            <a:r>
              <a:rPr lang="de-DE" sz="1400"/>
              <a:t>1961: 3.6 kg</a:t>
            </a:r>
            <a:br>
              <a:rPr lang="de-DE" sz="1400"/>
            </a:br>
            <a:r>
              <a:rPr lang="de-DE" sz="1400"/>
              <a:t>2020: 62 kg</a:t>
            </a:r>
            <a:endParaRPr lang="de-AT" sz="1400"/>
          </a:p>
        </p:txBody>
      </p:sp>
      <p:sp>
        <p:nvSpPr>
          <p:cNvPr id="21" name="Textfeld 20"/>
          <p:cNvSpPr txBox="1"/>
          <p:nvPr/>
        </p:nvSpPr>
        <p:spPr bwMode="auto">
          <a:xfrm>
            <a:off x="131389" y="1246023"/>
            <a:ext cx="1928160" cy="1345048"/>
          </a:xfrm>
          <a:prstGeom prst="rect">
            <a:avLst/>
          </a:prstGeom>
          <a:noFill/>
        </p:spPr>
        <p:txBody>
          <a:bodyPr wrap="square" rtlCol="0">
            <a:spAutoFit/>
          </a:bodyPr>
          <a:lstStyle/>
          <a:p>
            <a:pPr>
              <a:lnSpc>
                <a:spcPct val="150000"/>
              </a:lnSpc>
              <a:defRPr/>
            </a:pPr>
            <a:r>
              <a:rPr lang="de-DE" sz="1400" b="1"/>
              <a:t>Österreich</a:t>
            </a:r>
            <a:r>
              <a:rPr lang="de-DE" sz="1400"/>
              <a:t> </a:t>
            </a:r>
            <a:endParaRPr/>
          </a:p>
          <a:p>
            <a:pPr>
              <a:lnSpc>
                <a:spcPct val="150000"/>
              </a:lnSpc>
              <a:defRPr/>
            </a:pPr>
            <a:r>
              <a:rPr lang="de-DE" sz="1400"/>
              <a:t>1994: 110 kg</a:t>
            </a:r>
            <a:br>
              <a:rPr lang="de-DE" sz="1400"/>
            </a:br>
            <a:r>
              <a:rPr lang="de-DE" sz="1400"/>
              <a:t>2024: 76 kg</a:t>
            </a:r>
            <a:endParaRPr/>
          </a:p>
          <a:p>
            <a:pPr>
              <a:lnSpc>
                <a:spcPct val="150000"/>
              </a:lnSpc>
              <a:defRPr/>
            </a:pPr>
            <a:r>
              <a:rPr lang="de-DE" sz="1400"/>
              <a:t>2069: </a:t>
            </a:r>
            <a:r>
              <a:rPr lang="de-DE" sz="1400" b="1"/>
              <a:t>25 kg</a:t>
            </a:r>
            <a:endParaRPr lang="de-AT" sz="1400" b="1"/>
          </a:p>
        </p:txBody>
      </p:sp>
      <p:pic>
        <p:nvPicPr>
          <p:cNvPr id="2" name="Grafik 1"/>
          <p:cNvPicPr>
            <a:picLocks noChangeAspect="1"/>
          </p:cNvPicPr>
          <p:nvPr/>
        </p:nvPicPr>
        <p:blipFill>
          <a:blip r:embed="rId3"/>
          <a:stretch/>
        </p:blipFill>
        <p:spPr bwMode="auto">
          <a:xfrm>
            <a:off x="-57950" y="0"/>
            <a:ext cx="1422374" cy="1177491"/>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graphicFrame>
        <p:nvGraphicFramePr>
          <p:cNvPr id="21" name="ChartObject"/>
          <p:cNvGraphicFramePr>
            <a:graphicFrameLocks/>
          </p:cNvGraphicFramePr>
          <p:nvPr/>
        </p:nvGraphicFramePr>
        <p:xfrm>
          <a:off x="188289" y="989896"/>
          <a:ext cx="8515611" cy="4284782"/>
        </p:xfrm>
        <a:graphic>
          <a:graphicData uri="http://schemas.openxmlformats.org/drawingml/2006/chart">
            <c:chart xmlns:c="http://schemas.openxmlformats.org/drawingml/2006/chart" xmlns:r="http://schemas.openxmlformats.org/officeDocument/2006/relationships" r:id="rId2"/>
          </a:graphicData>
        </a:graphic>
      </p:graphicFrame>
      <p:sp>
        <p:nvSpPr>
          <p:cNvPr id="5" name="New shape"/>
          <p:cNvSpPr/>
          <p:nvPr/>
        </p:nvSpPr>
        <p:spPr bwMode="auto">
          <a:xfrm>
            <a:off x="664201" y="4464773"/>
            <a:ext cx="6026399" cy="21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t">
            <a:normAutofit/>
          </a:bodyPr>
          <a:lstStyle/>
          <a:p>
            <a:pPr algn="l">
              <a:lnSpc>
                <a:spcPct val="100000"/>
              </a:lnSpc>
              <a:spcAft>
                <a:spcPts val="0"/>
              </a:spcAft>
              <a:defRPr/>
            </a:pPr>
            <a:endParaRPr sz="300">
              <a:solidFill>
                <a:srgbClr val="455F7C"/>
              </a:solidFill>
              <a:latin typeface="Open Sans"/>
            </a:endParaRPr>
          </a:p>
        </p:txBody>
      </p:sp>
      <p:sp>
        <p:nvSpPr>
          <p:cNvPr id="6" name="New shape"/>
          <p:cNvSpPr/>
          <p:nvPr/>
        </p:nvSpPr>
        <p:spPr bwMode="auto">
          <a:xfrm>
            <a:off x="1685460" y="258100"/>
            <a:ext cx="5038646" cy="58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b">
            <a:normAutofit/>
          </a:bodyPr>
          <a:lstStyle/>
          <a:p>
            <a:pPr algn="l">
              <a:lnSpc>
                <a:spcPct val="100000"/>
              </a:lnSpc>
              <a:spcAft>
                <a:spcPts val="0"/>
              </a:spcAft>
              <a:defRPr/>
            </a:pPr>
            <a:r>
              <a:rPr lang="de-DE" sz="1100">
                <a:solidFill>
                  <a:srgbClr val="0F2741"/>
                </a:solidFill>
                <a:latin typeface="Open Sans Light"/>
              </a:rPr>
              <a:t>Geschätzte Weltbevölkerung von 10000 v. Chr. bis 2100 (in Millionen)</a:t>
            </a:r>
            <a:endParaRPr sz="1100">
              <a:solidFill>
                <a:srgbClr val="0F2741"/>
              </a:solidFill>
              <a:latin typeface="Open Sans Light"/>
            </a:endParaRPr>
          </a:p>
        </p:txBody>
      </p:sp>
      <p:sp>
        <p:nvSpPr>
          <p:cNvPr id="15" name="New shape"/>
          <p:cNvSpPr/>
          <p:nvPr/>
        </p:nvSpPr>
        <p:spPr bwMode="auto">
          <a:xfrm>
            <a:off x="2569944" y="4994551"/>
            <a:ext cx="651619" cy="136932"/>
          </a:xfrm>
          <a:prstGeom prst="rect">
            <a:avLst/>
          </a:prstGeom>
          <a:blipFill>
            <a:blip r:embed="rId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sz="1100"/>
          </a:p>
        </p:txBody>
      </p:sp>
      <p:sp>
        <p:nvSpPr>
          <p:cNvPr id="20" name="Textfeld 19"/>
          <p:cNvSpPr txBox="1"/>
          <p:nvPr/>
        </p:nvSpPr>
        <p:spPr bwMode="auto">
          <a:xfrm>
            <a:off x="1640706" y="258888"/>
            <a:ext cx="7571874" cy="33855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de-DE" sz="1600" b="1">
                <a:solidFill>
                  <a:schemeClr val="tx1"/>
                </a:solidFill>
              </a:rPr>
              <a:t>Wie können wir unsere Proteinversorgung auch in Zukunft sicherstellen?</a:t>
            </a:r>
            <a:endParaRPr/>
          </a:p>
        </p:txBody>
      </p:sp>
      <p:cxnSp>
        <p:nvCxnSpPr>
          <p:cNvPr id="22" name="Gerader Verbinder 21"/>
          <p:cNvCxnSpPr>
            <a:cxnSpLocks/>
            <a:endCxn id="36" idx="4"/>
          </p:cNvCxnSpPr>
          <p:nvPr/>
        </p:nvCxnSpPr>
        <p:spPr bwMode="auto">
          <a:xfrm flipV="1">
            <a:off x="8050597" y="1825146"/>
            <a:ext cx="192171" cy="708203"/>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23" name="New shape"/>
          <p:cNvSpPr/>
          <p:nvPr/>
        </p:nvSpPr>
        <p:spPr bwMode="auto">
          <a:xfrm>
            <a:off x="868597" y="4881944"/>
            <a:ext cx="7182000" cy="39565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t">
            <a:normAutofit/>
          </a:bodyPr>
          <a:lstStyle/>
          <a:p>
            <a:pPr>
              <a:defRPr/>
            </a:pPr>
            <a:endParaRPr sz="400">
              <a:solidFill>
                <a:srgbClr val="0F2741"/>
              </a:solidFill>
              <a:latin typeface="Open Sans"/>
            </a:endParaRPr>
          </a:p>
          <a:p>
            <a:pPr>
              <a:defRPr/>
            </a:pPr>
            <a:r>
              <a:rPr sz="400" b="1">
                <a:solidFill>
                  <a:srgbClr val="0F2741"/>
                </a:solidFill>
                <a:latin typeface="Open Sans"/>
              </a:rPr>
              <a:t>Note(s): </a:t>
            </a:r>
            <a:r>
              <a:rPr sz="400">
                <a:solidFill>
                  <a:srgbClr val="0F2741"/>
                </a:solidFill>
                <a:latin typeface="Open Sans"/>
              </a:rPr>
              <a:t>Worldwide; 10,000 BCE to 2019</a:t>
            </a:r>
            <a:endParaRPr/>
          </a:p>
          <a:p>
            <a:pPr>
              <a:defRPr/>
            </a:pPr>
            <a:r>
              <a:rPr sz="400" b="1">
                <a:solidFill>
                  <a:srgbClr val="0F2741"/>
                </a:solidFill>
                <a:latin typeface="Open Sans"/>
              </a:rPr>
              <a:t>Source(s): </a:t>
            </a:r>
            <a:r>
              <a:rPr sz="400">
                <a:solidFill>
                  <a:srgbClr val="0F2741"/>
                </a:solidFill>
                <a:latin typeface="Open Sans"/>
              </a:rPr>
              <a:t>History Database of the Global Environment; UN DESA </a:t>
            </a:r>
            <a:endParaRPr/>
          </a:p>
        </p:txBody>
      </p:sp>
      <p:sp>
        <p:nvSpPr>
          <p:cNvPr id="24" name="New shape"/>
          <p:cNvSpPr/>
          <p:nvPr/>
        </p:nvSpPr>
        <p:spPr bwMode="auto">
          <a:xfrm>
            <a:off x="664201" y="4464773"/>
            <a:ext cx="6026399" cy="210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lIns="67500" tIns="35100" rIns="67500" bIns="35100" rtlCol="0" anchor="t">
            <a:normAutofit/>
          </a:bodyPr>
          <a:lstStyle/>
          <a:p>
            <a:pPr algn="l">
              <a:lnSpc>
                <a:spcPct val="100000"/>
              </a:lnSpc>
              <a:spcAft>
                <a:spcPts val="0"/>
              </a:spcAft>
              <a:defRPr/>
            </a:pPr>
            <a:endParaRPr sz="300">
              <a:solidFill>
                <a:srgbClr val="455F7C"/>
              </a:solidFill>
              <a:latin typeface="Open Sans"/>
            </a:endParaRPr>
          </a:p>
        </p:txBody>
      </p:sp>
      <p:cxnSp>
        <p:nvCxnSpPr>
          <p:cNvPr id="25" name="Gerade Verbindung mit Pfeil 24"/>
          <p:cNvCxnSpPr>
            <a:cxnSpLocks/>
          </p:cNvCxnSpPr>
          <p:nvPr/>
        </p:nvCxnSpPr>
        <p:spPr bwMode="auto">
          <a:xfrm>
            <a:off x="1161047" y="3305398"/>
            <a:ext cx="0" cy="671743"/>
          </a:xfrm>
          <a:prstGeom prst="straightConnector1">
            <a:avLst/>
          </a:prstGeom>
          <a:ln w="28575">
            <a:solidFill>
              <a:srgbClr val="B9CD4F"/>
            </a:solidFill>
            <a:tailEnd type="triangle"/>
          </a:ln>
        </p:spPr>
        <p:style>
          <a:lnRef idx="1">
            <a:schemeClr val="accent1"/>
          </a:lnRef>
          <a:fillRef idx="0">
            <a:schemeClr val="accent1"/>
          </a:fillRef>
          <a:effectRef idx="0">
            <a:schemeClr val="accent1"/>
          </a:effectRef>
          <a:fontRef idx="minor">
            <a:schemeClr val="tx1"/>
          </a:fontRef>
        </p:style>
      </p:cxnSp>
      <p:cxnSp>
        <p:nvCxnSpPr>
          <p:cNvPr id="26" name="Gerade Verbindung mit Pfeil 25"/>
          <p:cNvCxnSpPr>
            <a:cxnSpLocks/>
          </p:cNvCxnSpPr>
          <p:nvPr/>
        </p:nvCxnSpPr>
        <p:spPr bwMode="auto">
          <a:xfrm>
            <a:off x="6988842" y="3247519"/>
            <a:ext cx="0" cy="543130"/>
          </a:xfrm>
          <a:prstGeom prst="straightConnector1">
            <a:avLst/>
          </a:prstGeom>
          <a:ln w="28575">
            <a:solidFill>
              <a:srgbClr val="B9CD4F"/>
            </a:solidFill>
            <a:tailEnd type="triangle"/>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bwMode="auto">
          <a:xfrm>
            <a:off x="4177657" y="1598686"/>
            <a:ext cx="3453151" cy="900246"/>
          </a:xfrm>
          <a:prstGeom prst="rect">
            <a:avLst/>
          </a:prstGeom>
          <a:solidFill>
            <a:srgbClr val="B9CD4F"/>
          </a:solidFill>
          <a:ln>
            <a:solidFill>
              <a:srgbClr val="B9CD4F"/>
            </a:solidFill>
          </a:ln>
        </p:spPr>
        <p:txBody>
          <a:bodyPr wrap="square">
            <a:spAutoFit/>
          </a:bodyPr>
          <a:lstStyle/>
          <a:p>
            <a:pPr>
              <a:defRPr/>
            </a:pPr>
            <a:r>
              <a:rPr lang="en-US" sz="1050" b="1"/>
              <a:t>Dritte landwirtschaftliche Revolution:</a:t>
            </a:r>
            <a:endParaRPr/>
          </a:p>
          <a:p>
            <a:pPr>
              <a:defRPr/>
            </a:pPr>
            <a:r>
              <a:rPr lang="de-DE" sz="1050"/>
              <a:t>→</a:t>
            </a:r>
            <a:r>
              <a:rPr lang="en-US" sz="1050"/>
              <a:t> technologische Verbesserungen (</a:t>
            </a:r>
            <a:r>
              <a:rPr lang="de-DE" sz="1050"/>
              <a:t>Mechanisierung, optimierte Kulturpflanzen, chemische Düngemittel, Pestizide, kontrollierte Bewässerung usw.) </a:t>
            </a:r>
            <a:endParaRPr/>
          </a:p>
          <a:p>
            <a:pPr>
              <a:defRPr/>
            </a:pPr>
            <a:r>
              <a:rPr lang="de-DE" sz="1050" b="1">
                <a:solidFill>
                  <a:srgbClr val="00B3B6"/>
                </a:solidFill>
              </a:rPr>
              <a:t>→ 2,6 x weniger Agri-Land pro Person!</a:t>
            </a:r>
            <a:endParaRPr lang="en-US" sz="1050" b="1">
              <a:solidFill>
                <a:srgbClr val="00B3B6"/>
              </a:solidFill>
            </a:endParaRPr>
          </a:p>
        </p:txBody>
      </p:sp>
      <p:cxnSp>
        <p:nvCxnSpPr>
          <p:cNvPr id="28" name="Gerade Verbindung mit Pfeil 27"/>
          <p:cNvCxnSpPr>
            <a:cxnSpLocks/>
          </p:cNvCxnSpPr>
          <p:nvPr/>
        </p:nvCxnSpPr>
        <p:spPr bwMode="auto">
          <a:xfrm>
            <a:off x="7622100" y="1979897"/>
            <a:ext cx="0" cy="1606216"/>
          </a:xfrm>
          <a:prstGeom prst="straightConnector1">
            <a:avLst/>
          </a:prstGeom>
          <a:ln w="28575">
            <a:solidFill>
              <a:srgbClr val="B9CD4F"/>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bwMode="auto">
          <a:xfrm>
            <a:off x="1153128" y="2868308"/>
            <a:ext cx="2591300" cy="738664"/>
          </a:xfrm>
          <a:prstGeom prst="rect">
            <a:avLst/>
          </a:prstGeom>
          <a:solidFill>
            <a:srgbClr val="B9CD4F"/>
          </a:solidFill>
          <a:ln>
            <a:solidFill>
              <a:srgbClr val="B9CD4F"/>
            </a:solidFill>
          </a:ln>
        </p:spPr>
        <p:txBody>
          <a:bodyPr wrap="square">
            <a:spAutoFit/>
          </a:bodyPr>
          <a:lstStyle/>
          <a:p>
            <a:pPr>
              <a:defRPr/>
            </a:pPr>
            <a:r>
              <a:rPr lang="en-US" sz="1050" b="1"/>
              <a:t>Erste landwirtschaftliche Revolution:</a:t>
            </a:r>
            <a:endParaRPr/>
          </a:p>
          <a:p>
            <a:pPr>
              <a:defRPr/>
            </a:pPr>
            <a:r>
              <a:rPr lang="de-DE" sz="1050"/>
              <a:t>→ </a:t>
            </a:r>
            <a:r>
              <a:rPr lang="en-US" sz="1050"/>
              <a:t>technologische Verbesserungen </a:t>
            </a:r>
            <a:endParaRPr/>
          </a:p>
          <a:p>
            <a:pPr>
              <a:defRPr/>
            </a:pPr>
            <a:r>
              <a:rPr lang="en-US" sz="1050"/>
              <a:t>(von Jagen und Sammeln zu </a:t>
            </a:r>
            <a:endParaRPr/>
          </a:p>
          <a:p>
            <a:pPr>
              <a:defRPr/>
            </a:pPr>
            <a:r>
              <a:rPr lang="en-US" sz="1050"/>
              <a:t>Landwirtschaft und Siedlung)</a:t>
            </a:r>
            <a:endParaRPr/>
          </a:p>
        </p:txBody>
      </p:sp>
      <p:sp>
        <p:nvSpPr>
          <p:cNvPr id="30" name="Textfeld 29"/>
          <p:cNvSpPr txBox="1"/>
          <p:nvPr/>
        </p:nvSpPr>
        <p:spPr bwMode="auto">
          <a:xfrm>
            <a:off x="3937352" y="2687235"/>
            <a:ext cx="3066544" cy="738664"/>
          </a:xfrm>
          <a:prstGeom prst="rect">
            <a:avLst/>
          </a:prstGeom>
          <a:solidFill>
            <a:srgbClr val="B9CD4F"/>
          </a:solidFill>
          <a:ln>
            <a:solidFill>
              <a:srgbClr val="B9CD4F"/>
            </a:solidFill>
          </a:ln>
        </p:spPr>
        <p:txBody>
          <a:bodyPr wrap="square">
            <a:spAutoFit/>
          </a:bodyPr>
          <a:lstStyle/>
          <a:p>
            <a:pPr>
              <a:defRPr/>
            </a:pPr>
            <a:r>
              <a:rPr lang="en-US" sz="1050" b="1"/>
              <a:t>Zweite landwirtschaftliche Revolution:</a:t>
            </a:r>
            <a:endParaRPr/>
          </a:p>
          <a:p>
            <a:pPr>
              <a:defRPr/>
            </a:pPr>
            <a:r>
              <a:rPr lang="de-DE" sz="1050"/>
              <a:t>→</a:t>
            </a:r>
            <a:r>
              <a:rPr lang="en-US" sz="1050"/>
              <a:t> technologische Verbesserungen (Fruchtfolge, Pflugverbesserung usw.)</a:t>
            </a:r>
            <a:endParaRPr/>
          </a:p>
          <a:p>
            <a:pPr>
              <a:defRPr/>
            </a:pPr>
            <a:r>
              <a:rPr lang="de-DE" sz="1050"/>
              <a:t>→ </a:t>
            </a:r>
            <a:r>
              <a:rPr lang="en-US" sz="1050"/>
              <a:t>Politische und ökonomische Entwicklungen</a:t>
            </a:r>
          </a:p>
        </p:txBody>
      </p:sp>
      <p:sp>
        <p:nvSpPr>
          <p:cNvPr id="31" name="Textfeld 30"/>
          <p:cNvSpPr txBox="1"/>
          <p:nvPr/>
        </p:nvSpPr>
        <p:spPr bwMode="auto">
          <a:xfrm>
            <a:off x="4572000" y="934979"/>
            <a:ext cx="3453151" cy="577081"/>
          </a:xfrm>
          <a:prstGeom prst="rect">
            <a:avLst/>
          </a:prstGeom>
          <a:noFill/>
          <a:ln w="38100">
            <a:solidFill>
              <a:srgbClr val="B9CD4F"/>
            </a:solidFill>
            <a:prstDash val="dash"/>
          </a:ln>
        </p:spPr>
        <p:txBody>
          <a:bodyPr wrap="square">
            <a:spAutoFit/>
          </a:bodyPr>
          <a:lstStyle/>
          <a:p>
            <a:pPr>
              <a:defRPr/>
            </a:pPr>
            <a:r>
              <a:rPr lang="en-US" sz="1050" b="1"/>
              <a:t>Vierte landwirtschaftliche Revolution?</a:t>
            </a:r>
            <a:endParaRPr/>
          </a:p>
          <a:p>
            <a:pPr>
              <a:defRPr/>
            </a:pPr>
            <a:r>
              <a:rPr lang="de-DE" sz="1050"/>
              <a:t>→</a:t>
            </a:r>
            <a:r>
              <a:rPr lang="en-US" sz="1050"/>
              <a:t> Welche technologischen Lösungen brauchen wir?</a:t>
            </a:r>
            <a:endParaRPr/>
          </a:p>
          <a:p>
            <a:pPr>
              <a:defRPr/>
            </a:pPr>
            <a:r>
              <a:rPr lang="de-DE" sz="1050" b="1">
                <a:solidFill>
                  <a:srgbClr val="00B3B6"/>
                </a:solidFill>
              </a:rPr>
              <a:t>→ Noch weniger Land pro Person?</a:t>
            </a:r>
            <a:r>
              <a:rPr lang="en-US" sz="1050" b="1">
                <a:solidFill>
                  <a:srgbClr val="00B3B6"/>
                </a:solidFill>
              </a:rPr>
              <a:t> </a:t>
            </a:r>
            <a:endParaRPr/>
          </a:p>
        </p:txBody>
      </p:sp>
      <p:cxnSp>
        <p:nvCxnSpPr>
          <p:cNvPr id="32" name="Gerade Verbindung mit Pfeil 31"/>
          <p:cNvCxnSpPr>
            <a:cxnSpLocks/>
          </p:cNvCxnSpPr>
          <p:nvPr/>
        </p:nvCxnSpPr>
        <p:spPr bwMode="auto">
          <a:xfrm flipH="1">
            <a:off x="8025151" y="1268062"/>
            <a:ext cx="1" cy="1265287"/>
          </a:xfrm>
          <a:prstGeom prst="straightConnector1">
            <a:avLst/>
          </a:prstGeom>
          <a:ln w="28575">
            <a:solidFill>
              <a:srgbClr val="B9CD4F"/>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34" name="Ellipse 33"/>
          <p:cNvSpPr/>
          <p:nvPr/>
        </p:nvSpPr>
        <p:spPr bwMode="auto">
          <a:xfrm>
            <a:off x="8436244" y="1555819"/>
            <a:ext cx="51134" cy="50342"/>
          </a:xfrm>
          <a:prstGeom prst="ellipse">
            <a:avLst/>
          </a:prstGeom>
          <a:solidFill>
            <a:schemeClr val="accent3"/>
          </a:solidFill>
          <a:ln>
            <a:solidFill>
              <a:schemeClr val="accent3"/>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defRPr/>
            </a:pPr>
            <a:endParaRPr lang="en-US" sz="1400"/>
          </a:p>
        </p:txBody>
      </p:sp>
      <p:cxnSp>
        <p:nvCxnSpPr>
          <p:cNvPr id="35" name="Gerader Verbinder 34"/>
          <p:cNvCxnSpPr>
            <a:cxnSpLocks/>
            <a:stCxn id="36" idx="7"/>
            <a:endCxn id="34" idx="3"/>
          </p:cNvCxnSpPr>
          <p:nvPr/>
        </p:nvCxnSpPr>
        <p:spPr bwMode="auto">
          <a:xfrm flipV="1">
            <a:off x="8260847" y="1598789"/>
            <a:ext cx="182885" cy="183387"/>
          </a:xfrm>
          <a:prstGeom prst="line">
            <a:avLst/>
          </a:prstGeom>
          <a:ln w="19050">
            <a:solidFill>
              <a:schemeClr val="accent3"/>
            </a:solidFill>
          </a:ln>
        </p:spPr>
        <p:style>
          <a:lnRef idx="1">
            <a:schemeClr val="accent1"/>
          </a:lnRef>
          <a:fillRef idx="0">
            <a:schemeClr val="accent1"/>
          </a:fillRef>
          <a:effectRef idx="0">
            <a:schemeClr val="accent1"/>
          </a:effectRef>
          <a:fontRef idx="minor">
            <a:schemeClr val="tx1"/>
          </a:fontRef>
        </p:style>
      </p:cxnSp>
      <p:sp>
        <p:nvSpPr>
          <p:cNvPr id="36" name="Ellipse 35"/>
          <p:cNvSpPr/>
          <p:nvPr/>
        </p:nvSpPr>
        <p:spPr bwMode="auto">
          <a:xfrm>
            <a:off x="8217201" y="1774804"/>
            <a:ext cx="51134" cy="50342"/>
          </a:xfrm>
          <a:prstGeom prst="ellipse">
            <a:avLst/>
          </a:prstGeom>
          <a:solidFill>
            <a:schemeClr val="accent3"/>
          </a:solidFill>
          <a:ln>
            <a:solidFill>
              <a:schemeClr val="accent3"/>
            </a:solidFill>
          </a:ln>
        </p:spPr>
        <p:style>
          <a:lnRef idx="2">
            <a:schemeClr val="accent2">
              <a:shade val="15000"/>
            </a:schemeClr>
          </a:lnRef>
          <a:fillRef idx="1">
            <a:schemeClr val="accent2"/>
          </a:fillRef>
          <a:effectRef idx="0">
            <a:schemeClr val="accent2"/>
          </a:effectRef>
          <a:fontRef idx="minor">
            <a:schemeClr val="lt1"/>
          </a:fontRef>
        </p:style>
        <p:txBody>
          <a:bodyPr rtlCol="0" anchor="ctr"/>
          <a:lstStyle/>
          <a:p>
            <a:pPr algn="ctr">
              <a:defRPr/>
            </a:pPr>
            <a:endParaRPr lang="en-US" sz="1400"/>
          </a:p>
        </p:txBody>
      </p:sp>
      <p:pic>
        <p:nvPicPr>
          <p:cNvPr id="3" name="Grafik 2"/>
          <p:cNvPicPr>
            <a:picLocks noChangeAspect="1"/>
          </p:cNvPicPr>
          <p:nvPr/>
        </p:nvPicPr>
        <p:blipFill>
          <a:blip r:embed="rId4"/>
          <a:stretch/>
        </p:blipFill>
        <p:spPr bwMode="auto">
          <a:xfrm>
            <a:off x="-57950" y="1"/>
            <a:ext cx="1129563" cy="93509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fade">
                                      <p:cBhvr>
                                        <p:cTn id="7" dur="500"/>
                                        <p:tgtEl>
                                          <p:spTgt spid="29"/>
                                        </p:tgtEl>
                                      </p:cBhvr>
                                    </p:animEffect>
                                  </p:childTnLst>
                                </p:cTn>
                              </p:par>
                              <p:par>
                                <p:cTn id="8" presetID="10" presetClass="entr" presetSubtype="0" fill="hold"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fade">
                                      <p:cBhvr>
                                        <p:cTn id="10" dur="500"/>
                                        <p:tgtEl>
                                          <p:spTgt spid="2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fade">
                                      <p:cBhvr>
                                        <p:cTn id="15" dur="500"/>
                                        <p:tgtEl>
                                          <p:spTgt spid="30"/>
                                        </p:tgtEl>
                                      </p:cBhvr>
                                    </p:animEffect>
                                  </p:childTnLst>
                                </p:cTn>
                              </p:par>
                              <p:par>
                                <p:cTn id="16" presetID="10" presetClass="entr" presetSubtype="0" fill="hold" nodeType="withEffect">
                                  <p:stCondLst>
                                    <p:cond delay="0"/>
                                  </p:stCondLst>
                                  <p:childTnLst>
                                    <p:set>
                                      <p:cBhvr>
                                        <p:cTn id="17" dur="1" fill="hold">
                                          <p:stCondLst>
                                            <p:cond delay="0"/>
                                          </p:stCondLst>
                                        </p:cTn>
                                        <p:tgtEl>
                                          <p:spTgt spid="26"/>
                                        </p:tgtEl>
                                        <p:attrNameLst>
                                          <p:attrName>style.visibility</p:attrName>
                                        </p:attrNameLst>
                                      </p:cBhvr>
                                      <p:to>
                                        <p:strVal val="visible"/>
                                      </p:to>
                                    </p:set>
                                    <p:animEffect transition="in" filter="fade">
                                      <p:cBhvr>
                                        <p:cTn id="18" dur="500"/>
                                        <p:tgtEl>
                                          <p:spTgt spid="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fade">
                                      <p:cBhvr>
                                        <p:cTn id="23" dur="500"/>
                                        <p:tgtEl>
                                          <p:spTgt spid="27"/>
                                        </p:tgtEl>
                                      </p:cBhvr>
                                    </p:animEffect>
                                  </p:childTnLst>
                                </p:cTn>
                              </p:par>
                              <p:par>
                                <p:cTn id="24" presetID="10" presetClass="entr" presetSubtype="0" fill="hold" nodeType="with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fade">
                                      <p:cBhvr>
                                        <p:cTn id="26" dur="500"/>
                                        <p:tgtEl>
                                          <p:spTgt spid="28"/>
                                        </p:tgtEl>
                                      </p:cBhvr>
                                    </p:animEffect>
                                  </p:childTnLst>
                                </p:cTn>
                              </p:par>
                              <p:par>
                                <p:cTn id="27" presetID="10" presetClass="entr" presetSubtype="0" fill="hold" nodeType="withEffect">
                                  <p:stCondLst>
                                    <p:cond delay="0"/>
                                  </p:stCondLst>
                                  <p:childTnLst>
                                    <p:set>
                                      <p:cBhvr>
                                        <p:cTn id="28" dur="1" fill="hold">
                                          <p:stCondLst>
                                            <p:cond delay="0"/>
                                          </p:stCondLst>
                                        </p:cTn>
                                        <p:tgtEl>
                                          <p:spTgt spid="27">
                                            <p:txEl>
                                              <p:pRg st="0" end="0"/>
                                            </p:txEl>
                                          </p:spTgt>
                                        </p:tgtEl>
                                        <p:attrNameLst>
                                          <p:attrName>style.visibility</p:attrName>
                                        </p:attrNameLst>
                                      </p:cBhvr>
                                      <p:to>
                                        <p:strVal val="visible"/>
                                      </p:to>
                                    </p:set>
                                    <p:animEffect transition="in" filter="fade">
                                      <p:cBhvr>
                                        <p:cTn id="29" dur="500"/>
                                        <p:tgtEl>
                                          <p:spTgt spid="27">
                                            <p:txEl>
                                              <p:pRg st="0" end="0"/>
                                            </p:txEl>
                                          </p:spTgt>
                                        </p:tgtEl>
                                      </p:cBhvr>
                                    </p:animEffect>
                                  </p:childTnLst>
                                </p:cTn>
                              </p:par>
                              <p:par>
                                <p:cTn id="30" presetID="10" presetClass="entr" presetSubtype="0" fill="hold" nodeType="withEffect">
                                  <p:stCondLst>
                                    <p:cond delay="0"/>
                                  </p:stCondLst>
                                  <p:childTnLst>
                                    <p:set>
                                      <p:cBhvr>
                                        <p:cTn id="31" dur="1" fill="hold">
                                          <p:stCondLst>
                                            <p:cond delay="0"/>
                                          </p:stCondLst>
                                        </p:cTn>
                                        <p:tgtEl>
                                          <p:spTgt spid="27">
                                            <p:txEl>
                                              <p:pRg st="1" end="1"/>
                                            </p:txEl>
                                          </p:spTgt>
                                        </p:tgtEl>
                                        <p:attrNameLst>
                                          <p:attrName>style.visibility</p:attrName>
                                        </p:attrNameLst>
                                      </p:cBhvr>
                                      <p:to>
                                        <p:strVal val="visible"/>
                                      </p:to>
                                    </p:set>
                                    <p:animEffect transition="in" filter="fade">
                                      <p:cBhvr>
                                        <p:cTn id="32" dur="500"/>
                                        <p:tgtEl>
                                          <p:spTgt spid="27">
                                            <p:txEl>
                                              <p:pRg st="1" end="1"/>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7">
                                            <p:txEl>
                                              <p:pRg st="2" end="2"/>
                                            </p:txEl>
                                          </p:spTgt>
                                        </p:tgtEl>
                                        <p:attrNameLst>
                                          <p:attrName>style.visibility</p:attrName>
                                        </p:attrNameLst>
                                      </p:cBhvr>
                                      <p:to>
                                        <p:strVal val="visible"/>
                                      </p:to>
                                    </p:set>
                                    <p:animEffect transition="in" filter="fade">
                                      <p:cBhvr>
                                        <p:cTn id="37" dur="500"/>
                                        <p:tgtEl>
                                          <p:spTgt spid="27">
                                            <p:txEl>
                                              <p:pRg st="2" end="2"/>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31"/>
                                        </p:tgtEl>
                                        <p:attrNameLst>
                                          <p:attrName>style.visibility</p:attrName>
                                        </p:attrNameLst>
                                      </p:cBhvr>
                                      <p:to>
                                        <p:strVal val="visible"/>
                                      </p:to>
                                    </p:set>
                                    <p:animEffect transition="in" filter="fade">
                                      <p:cBhvr>
                                        <p:cTn id="42" dur="500"/>
                                        <p:tgtEl>
                                          <p:spTgt spid="31"/>
                                        </p:tgtEl>
                                      </p:cBhvr>
                                    </p:animEffect>
                                  </p:childTnLst>
                                </p:cTn>
                              </p:par>
                              <p:par>
                                <p:cTn id="43" presetID="10" presetClass="entr" presetSubtype="0" fill="hold" nodeType="withEffect">
                                  <p:stCondLst>
                                    <p:cond delay="0"/>
                                  </p:stCondLst>
                                  <p:childTnLst>
                                    <p:set>
                                      <p:cBhvr>
                                        <p:cTn id="44" dur="1" fill="hold">
                                          <p:stCondLst>
                                            <p:cond delay="0"/>
                                          </p:stCondLst>
                                        </p:cTn>
                                        <p:tgtEl>
                                          <p:spTgt spid="32"/>
                                        </p:tgtEl>
                                        <p:attrNameLst>
                                          <p:attrName>style.visibility</p:attrName>
                                        </p:attrNameLst>
                                      </p:cBhvr>
                                      <p:to>
                                        <p:strVal val="visible"/>
                                      </p:to>
                                    </p:set>
                                    <p:animEffect transition="in" filter="fade">
                                      <p:cBhvr>
                                        <p:cTn id="45" dur="500"/>
                                        <p:tgtEl>
                                          <p:spTgt spid="32"/>
                                        </p:tgtEl>
                                      </p:cBhvr>
                                    </p:animEffect>
                                  </p:childTnLst>
                                </p:cTn>
                              </p:par>
                              <p:par>
                                <p:cTn id="46" presetID="10" presetClass="entr" presetSubtype="0" fill="hold" nodeType="withEffect">
                                  <p:stCondLst>
                                    <p:cond delay="0"/>
                                  </p:stCondLst>
                                  <p:childTnLst>
                                    <p:set>
                                      <p:cBhvr>
                                        <p:cTn id="47" dur="1" fill="hold">
                                          <p:stCondLst>
                                            <p:cond delay="0"/>
                                          </p:stCondLst>
                                        </p:cTn>
                                        <p:tgtEl>
                                          <p:spTgt spid="31">
                                            <p:txEl>
                                              <p:pRg st="0" end="0"/>
                                            </p:txEl>
                                          </p:spTgt>
                                        </p:tgtEl>
                                        <p:attrNameLst>
                                          <p:attrName>style.visibility</p:attrName>
                                        </p:attrNameLst>
                                      </p:cBhvr>
                                      <p:to>
                                        <p:strVal val="visible"/>
                                      </p:to>
                                    </p:set>
                                    <p:animEffect transition="in" filter="fade">
                                      <p:cBhvr>
                                        <p:cTn id="48" dur="500"/>
                                        <p:tgtEl>
                                          <p:spTgt spid="31">
                                            <p:txEl>
                                              <p:pRg st="0" end="0"/>
                                            </p:txEl>
                                          </p:spTgt>
                                        </p:tgtEl>
                                      </p:cBhvr>
                                    </p:animEffect>
                                  </p:childTnLst>
                                </p:cTn>
                              </p:par>
                              <p:par>
                                <p:cTn id="49" presetID="10" presetClass="entr" presetSubtype="0" fill="hold" nodeType="withEffect">
                                  <p:stCondLst>
                                    <p:cond delay="0"/>
                                  </p:stCondLst>
                                  <p:childTnLst>
                                    <p:set>
                                      <p:cBhvr>
                                        <p:cTn id="50" dur="1" fill="hold">
                                          <p:stCondLst>
                                            <p:cond delay="0"/>
                                          </p:stCondLst>
                                        </p:cTn>
                                        <p:tgtEl>
                                          <p:spTgt spid="31">
                                            <p:txEl>
                                              <p:pRg st="1" end="1"/>
                                            </p:txEl>
                                          </p:spTgt>
                                        </p:tgtEl>
                                        <p:attrNameLst>
                                          <p:attrName>style.visibility</p:attrName>
                                        </p:attrNameLst>
                                      </p:cBhvr>
                                      <p:to>
                                        <p:strVal val="visible"/>
                                      </p:to>
                                    </p:set>
                                    <p:animEffect transition="in" filter="fade">
                                      <p:cBhvr>
                                        <p:cTn id="51" dur="500"/>
                                        <p:tgtEl>
                                          <p:spTgt spid="31">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nodeType="clickEffect">
                                  <p:stCondLst>
                                    <p:cond delay="0"/>
                                  </p:stCondLst>
                                  <p:childTnLst>
                                    <p:set>
                                      <p:cBhvr>
                                        <p:cTn id="55" dur="1" fill="hold">
                                          <p:stCondLst>
                                            <p:cond delay="0"/>
                                          </p:stCondLst>
                                        </p:cTn>
                                        <p:tgtEl>
                                          <p:spTgt spid="31">
                                            <p:txEl>
                                              <p:pRg st="2" end="2"/>
                                            </p:txEl>
                                          </p:spTgt>
                                        </p:tgtEl>
                                        <p:attrNameLst>
                                          <p:attrName>style.visibility</p:attrName>
                                        </p:attrNameLst>
                                      </p:cBhvr>
                                      <p:to>
                                        <p:strVal val="visible"/>
                                      </p:to>
                                    </p:set>
                                    <p:animEffect transition="in" filter="fade">
                                      <p:cBhvr>
                                        <p:cTn id="56" dur="500"/>
                                        <p:tgtEl>
                                          <p:spTgt spid="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3" name="Inhaltsplatzhalter 2"/>
          <p:cNvSpPr>
            <a:spLocks noGrp="1"/>
          </p:cNvSpPr>
          <p:nvPr>
            <p:ph idx="4294967295"/>
          </p:nvPr>
        </p:nvSpPr>
        <p:spPr bwMode="auto">
          <a:xfrm>
            <a:off x="290567" y="1373363"/>
            <a:ext cx="8101013" cy="3238271"/>
          </a:xfrm>
        </p:spPr>
        <p:txBody>
          <a:bodyPr>
            <a:normAutofit/>
          </a:bodyPr>
          <a:lstStyle/>
          <a:p>
            <a:pPr marL="0" indent="0">
              <a:lnSpc>
                <a:spcPct val="120000"/>
              </a:lnSpc>
              <a:spcBef>
                <a:spcPts val="1200"/>
              </a:spcBef>
              <a:buClr>
                <a:srgbClr val="97B616"/>
              </a:buClr>
              <a:buNone/>
              <a:defRPr/>
            </a:pPr>
            <a:r>
              <a:rPr lang="de-AT" sz="1600">
                <a:latin typeface="Arial"/>
              </a:rPr>
              <a:t>Lebensmittel- und Biotechnologische Lösungen:</a:t>
            </a:r>
            <a:endParaRPr/>
          </a:p>
          <a:p>
            <a:pPr marL="0" indent="0">
              <a:lnSpc>
                <a:spcPct val="120000"/>
              </a:lnSpc>
              <a:spcBef>
                <a:spcPts val="1200"/>
              </a:spcBef>
              <a:buClr>
                <a:srgbClr val="97B616"/>
              </a:buClr>
              <a:buNone/>
              <a:defRPr/>
            </a:pPr>
            <a:r>
              <a:rPr lang="de-AT" sz="1600">
                <a:latin typeface="Arial"/>
              </a:rPr>
              <a:t>Pflanzen/Pilzbasierte Fleisch- und Fisch-Ersatzprodukte </a:t>
            </a:r>
            <a:endParaRPr/>
          </a:p>
          <a:p>
            <a:pPr marL="202406" indent="0">
              <a:lnSpc>
                <a:spcPct val="120000"/>
              </a:lnSpc>
              <a:spcBef>
                <a:spcPts val="1200"/>
              </a:spcBef>
              <a:buClr>
                <a:srgbClr val="97B616"/>
              </a:buClr>
              <a:buNone/>
              <a:defRPr/>
            </a:pPr>
            <a:r>
              <a:rPr lang="de-AT" sz="1300">
                <a:latin typeface="Arial"/>
              </a:rPr>
              <a:t>(Herausforderung: Geschmack)</a:t>
            </a:r>
            <a:endParaRPr lang="de-AT" sz="2600">
              <a:latin typeface="Arial"/>
            </a:endParaRPr>
          </a:p>
          <a:p>
            <a:pPr marL="0" indent="0">
              <a:lnSpc>
                <a:spcPct val="120000"/>
              </a:lnSpc>
              <a:spcBef>
                <a:spcPts val="1200"/>
              </a:spcBef>
              <a:buClr>
                <a:srgbClr val="97B616"/>
              </a:buClr>
              <a:buNone/>
              <a:defRPr/>
            </a:pPr>
            <a:r>
              <a:rPr lang="de-AT" sz="1600">
                <a:latin typeface="Arial"/>
              </a:rPr>
              <a:t>Einzellerprotein (z.B. CO</a:t>
            </a:r>
            <a:r>
              <a:rPr lang="de-AT" sz="1600" baseline="-25000">
                <a:latin typeface="Arial"/>
              </a:rPr>
              <a:t>2</a:t>
            </a:r>
            <a:r>
              <a:rPr lang="de-AT" sz="1600">
                <a:latin typeface="Arial"/>
              </a:rPr>
              <a:t> zu essbarem Protein) </a:t>
            </a:r>
            <a:endParaRPr/>
          </a:p>
          <a:p>
            <a:pPr marL="202406" indent="0">
              <a:lnSpc>
                <a:spcPct val="120000"/>
              </a:lnSpc>
              <a:spcBef>
                <a:spcPts val="1200"/>
              </a:spcBef>
              <a:buClr>
                <a:srgbClr val="97B616"/>
              </a:buClr>
              <a:buNone/>
              <a:defRPr/>
            </a:pPr>
            <a:r>
              <a:rPr lang="de-AT" sz="1400">
                <a:latin typeface="Arial"/>
              </a:rPr>
              <a:t>(Herausforderung: Skalierung)</a:t>
            </a:r>
            <a:endParaRPr/>
          </a:p>
          <a:p>
            <a:pPr marL="0" indent="0">
              <a:lnSpc>
                <a:spcPct val="120000"/>
              </a:lnSpc>
              <a:spcBef>
                <a:spcPts val="1200"/>
              </a:spcBef>
              <a:buClr>
                <a:srgbClr val="97B616"/>
              </a:buClr>
              <a:buNone/>
              <a:defRPr/>
            </a:pPr>
            <a:r>
              <a:rPr lang="de-AT" sz="1600">
                <a:latin typeface="Arial"/>
              </a:rPr>
              <a:t>Kultiviertes Fleisch und Fisch </a:t>
            </a:r>
            <a:endParaRPr/>
          </a:p>
          <a:p>
            <a:pPr marL="202406" indent="0">
              <a:lnSpc>
                <a:spcPct val="120000"/>
              </a:lnSpc>
              <a:spcBef>
                <a:spcPts val="1200"/>
              </a:spcBef>
              <a:buClr>
                <a:srgbClr val="97B616"/>
              </a:buClr>
              <a:buNone/>
              <a:defRPr/>
            </a:pPr>
            <a:r>
              <a:rPr lang="de-AT" sz="1400">
                <a:latin typeface="Arial"/>
              </a:rPr>
              <a:t>(Herausforderung: Preis)</a:t>
            </a:r>
            <a:endParaRPr/>
          </a:p>
          <a:p>
            <a:pPr marL="214313" indent="-214313">
              <a:buFont typeface="Arial"/>
              <a:buChar char="•"/>
              <a:defRPr/>
            </a:pPr>
            <a:endParaRPr lang="de-AT">
              <a:latin typeface="Arial"/>
            </a:endParaRPr>
          </a:p>
        </p:txBody>
      </p:sp>
      <p:pic>
        <p:nvPicPr>
          <p:cNvPr id="1026" name="Picture 2" descr="Was steckt in Fleischersatz-Produkten?"/>
          <p:cNvPicPr>
            <a:picLocks noChangeAspect="1" noChangeArrowheads="1"/>
          </p:cNvPicPr>
          <p:nvPr/>
        </p:nvPicPr>
        <p:blipFill>
          <a:blip r:embed="rId2"/>
          <a:stretch/>
        </p:blipFill>
        <p:spPr bwMode="auto">
          <a:xfrm>
            <a:off x="6518692" y="1608048"/>
            <a:ext cx="1606733" cy="1044376"/>
          </a:xfrm>
          <a:prstGeom prst="rect">
            <a:avLst/>
          </a:prstGeom>
          <a:noFill/>
        </p:spPr>
      </p:pic>
      <p:pic>
        <p:nvPicPr>
          <p:cNvPr id="1030" name="Picture 6" descr="Single cell protein: The potential substitute of animal nutrition - Feed &amp;  Additive Magazine"/>
          <p:cNvPicPr>
            <a:picLocks noChangeAspect="1" noChangeArrowheads="1"/>
          </p:cNvPicPr>
          <p:nvPr/>
        </p:nvPicPr>
        <p:blipFill>
          <a:blip r:embed="rId3"/>
          <a:stretch/>
        </p:blipFill>
        <p:spPr bwMode="auto">
          <a:xfrm>
            <a:off x="6518692" y="2726943"/>
            <a:ext cx="1872888" cy="805342"/>
          </a:xfrm>
          <a:prstGeom prst="rect">
            <a:avLst/>
          </a:prstGeom>
          <a:noFill/>
        </p:spPr>
      </p:pic>
      <p:pic>
        <p:nvPicPr>
          <p:cNvPr id="4" name="Grafik 3" descr="Ein Bild, das Tisch, aus Holz, Brett, Scheibe enthält.&#10;&#10;Automatisch generierte Beschreibung"/>
          <p:cNvPicPr>
            <a:picLocks noChangeAspect="1"/>
          </p:cNvPicPr>
          <p:nvPr/>
        </p:nvPicPr>
        <p:blipFill>
          <a:blip r:embed="rId4"/>
          <a:srcRect t="33360"/>
          <a:stretch/>
        </p:blipFill>
        <p:spPr bwMode="auto">
          <a:xfrm>
            <a:off x="6517876" y="3805841"/>
            <a:ext cx="1872888" cy="830761"/>
          </a:xfrm>
          <a:prstGeom prst="rect">
            <a:avLst/>
          </a:prstGeom>
        </p:spPr>
      </p:pic>
      <p:sp>
        <p:nvSpPr>
          <p:cNvPr id="5" name="Rechteck 4"/>
          <p:cNvSpPr/>
          <p:nvPr/>
        </p:nvSpPr>
        <p:spPr bwMode="auto">
          <a:xfrm>
            <a:off x="6518692" y="3682472"/>
            <a:ext cx="1872073" cy="241283"/>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sp>
        <p:nvSpPr>
          <p:cNvPr id="6" name="Textfeld 5"/>
          <p:cNvSpPr txBox="1"/>
          <p:nvPr/>
        </p:nvSpPr>
        <p:spPr bwMode="auto">
          <a:xfrm>
            <a:off x="6501385" y="3603772"/>
            <a:ext cx="1818676" cy="346249"/>
          </a:xfrm>
          <a:prstGeom prst="rect">
            <a:avLst/>
          </a:prstGeom>
          <a:noFill/>
        </p:spPr>
        <p:txBody>
          <a:bodyPr wrap="square">
            <a:spAutoFit/>
          </a:bodyPr>
          <a:lstStyle/>
          <a:p>
            <a:pPr>
              <a:defRPr/>
            </a:pPr>
            <a:r>
              <a:rPr lang="de-AT" sz="850">
                <a:solidFill>
                  <a:schemeClr val="bg1"/>
                </a:solidFill>
                <a:latin typeface="HK Grotesk Bold"/>
              </a:rPr>
              <a:t>3D printed Steak – Aleph Farms/Israel Institute of Technology</a:t>
            </a:r>
            <a:endParaRPr lang="en-US" sz="850">
              <a:solidFill>
                <a:schemeClr val="bg1"/>
              </a:solidFill>
            </a:endParaRPr>
          </a:p>
        </p:txBody>
      </p:sp>
      <p:sp>
        <p:nvSpPr>
          <p:cNvPr id="8" name="Textfeld 7"/>
          <p:cNvSpPr txBox="1"/>
          <p:nvPr/>
        </p:nvSpPr>
        <p:spPr bwMode="auto">
          <a:xfrm>
            <a:off x="1476103" y="96025"/>
            <a:ext cx="7537269" cy="1077218"/>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a:spAutoFit/>
          </a:bodyPr>
          <a:lstStyle/>
          <a:p>
            <a:pPr>
              <a:spcBef>
                <a:spcPts val="1200"/>
              </a:spcBef>
              <a:defRPr/>
            </a:pPr>
            <a:r>
              <a:rPr lang="de-DE" b="1">
                <a:solidFill>
                  <a:schemeClr val="tx1"/>
                </a:solidFill>
              </a:rPr>
              <a:t>Was wird künftig auf unserem Teller landen?</a:t>
            </a:r>
            <a:endParaRPr/>
          </a:p>
          <a:p>
            <a:pPr>
              <a:spcBef>
                <a:spcPts val="1200"/>
              </a:spcBef>
              <a:defRPr/>
            </a:pPr>
            <a:r>
              <a:rPr lang="de-DE" b="1">
                <a:solidFill>
                  <a:schemeClr val="tx1"/>
                </a:solidFill>
              </a:rPr>
              <a:t>Müssen wir gar auf Fleisch verzichten oder wird es künftig von einem Alternativprodukt ersetzt?</a:t>
            </a:r>
            <a:endParaRPr/>
          </a:p>
        </p:txBody>
      </p:sp>
      <p:pic>
        <p:nvPicPr>
          <p:cNvPr id="7" name="Grafik 6"/>
          <p:cNvPicPr>
            <a:picLocks noChangeAspect="1"/>
          </p:cNvPicPr>
          <p:nvPr/>
        </p:nvPicPr>
        <p:blipFill>
          <a:blip r:embed="rId5"/>
          <a:stretch/>
        </p:blipFill>
        <p:spPr bwMode="auto">
          <a:xfrm>
            <a:off x="-57950" y="0"/>
            <a:ext cx="1422374" cy="11774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fade">
                                      <p:cBhvr>
                                        <p:cTn id="15" dur="500"/>
                                        <p:tgtEl>
                                          <p:spTgt spid="3">
                                            <p:txEl>
                                              <p:pRg st="2" end="2"/>
                                            </p:txEl>
                                          </p:spTgt>
                                        </p:tgtEl>
                                      </p:cBhvr>
                                    </p:animEffect>
                                  </p:childTnLst>
                                </p:cTn>
                              </p:par>
                              <p:par>
                                <p:cTn id="16" presetID="10" presetClass="entr" presetSubtype="0" fill="hold" nodeType="withEffect">
                                  <p:stCondLst>
                                    <p:cond delay="0"/>
                                  </p:stCondLst>
                                  <p:childTnLst>
                                    <p:set>
                                      <p:cBhvr>
                                        <p:cTn id="17" dur="1" fill="hold">
                                          <p:stCondLst>
                                            <p:cond delay="0"/>
                                          </p:stCondLst>
                                        </p:cTn>
                                        <p:tgtEl>
                                          <p:spTgt spid="1026"/>
                                        </p:tgtEl>
                                        <p:attrNameLst>
                                          <p:attrName>style.visibility</p:attrName>
                                        </p:attrNameLst>
                                      </p:cBhvr>
                                      <p:to>
                                        <p:strVal val="visible"/>
                                      </p:to>
                                    </p:set>
                                    <p:animEffect transition="in" filter="fade">
                                      <p:cBhvr>
                                        <p:cTn id="18" dur="500"/>
                                        <p:tgtEl>
                                          <p:spTgt spid="102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1030"/>
                                        </p:tgtEl>
                                        <p:attrNameLst>
                                          <p:attrName>style.visibility</p:attrName>
                                        </p:attrNameLst>
                                      </p:cBhvr>
                                      <p:to>
                                        <p:strVal val="visible"/>
                                      </p:to>
                                    </p:set>
                                    <p:animEffect transition="in" filter="fade">
                                      <p:cBhvr>
                                        <p:cTn id="29" dur="500"/>
                                        <p:tgtEl>
                                          <p:spTgt spid="103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fade">
                                      <p:cBhvr>
                                        <p:cTn id="34" dur="500"/>
                                        <p:tgtEl>
                                          <p:spTgt spid="3">
                                            <p:txEl>
                                              <p:pRg st="5" end="5"/>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par>
                                <p:cTn id="38" presetID="1" presetClass="entr" presetSubtype="0" fill="hold" nodeType="withEffect">
                                  <p:stCondLst>
                                    <p:cond delay="0"/>
                                  </p:stCondLst>
                                  <p:childTnLst>
                                    <p:set>
                                      <p:cBhvr>
                                        <p:cTn id="39" dur="1" fill="hold">
                                          <p:stCondLst>
                                            <p:cond delay="0"/>
                                          </p:stCondLst>
                                        </p:cTn>
                                        <p:tgtEl>
                                          <p:spTgt spid="4"/>
                                        </p:tgtEl>
                                        <p:attrNameLst>
                                          <p:attrName>style.visibility</p:attrName>
                                        </p:attrNameLst>
                                      </p:cBhvr>
                                      <p:to>
                                        <p:strVal val="visible"/>
                                      </p:to>
                                    </p:set>
                                  </p:childTnLst>
                                </p:cTn>
                              </p:par>
                              <p:par>
                                <p:cTn id="40" presetID="10" presetClass="entr" presetSubtype="0" fill="hold" nodeType="with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par>
                                <p:cTn id="43" presetID="10" presetClass="entr" presetSubtype="0" fill="hold" nodeType="withEffect">
                                  <p:stCondLst>
                                    <p:cond delay="0"/>
                                  </p:stCondLst>
                                  <p:childTnLst>
                                    <p:set>
                                      <p:cBhvr>
                                        <p:cTn id="44" dur="1" fill="hold">
                                          <p:stCondLst>
                                            <p:cond delay="0"/>
                                          </p:stCondLst>
                                        </p:cTn>
                                        <p:tgtEl>
                                          <p:spTgt spid="6"/>
                                        </p:tgtEl>
                                        <p:attrNameLst>
                                          <p:attrName>style.visibility</p:attrName>
                                        </p:attrNameLst>
                                      </p:cBhvr>
                                      <p:to>
                                        <p:strVal val="visible"/>
                                      </p:to>
                                    </p:set>
                                    <p:animEffect transition="in" filter="fade">
                                      <p:cBhvr>
                                        <p:cTn id="45"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2" name="Add-In 1"/>
          <p:cNvPicPr>
            <a:picLocks noGrp="1" noRot="1" noChangeAspect="1" noMove="1" noResize="1" noEditPoints="1" noAdjustHandles="1" noChangeArrowheads="1" noChangeShapeType="1"/>
          </p:cNvPicPr>
          <p:nvPr/>
        </p:nvPicPr>
        <p:blipFill>
          <a:blip r:embed="rId2"/>
          <a:stretch/>
        </p:blipFill>
        <p:spPr bwMode="auto">
          <a:xfrm>
            <a:off x="285750" y="161925"/>
            <a:ext cx="8572500" cy="481965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5" name="Picture 2"/>
          <p:cNvPicPr>
            <a:picLocks noChangeAspect="1"/>
          </p:cNvPicPr>
          <p:nvPr/>
        </p:nvPicPr>
        <p:blipFill>
          <a:blip r:embed="rId2"/>
          <a:srcRect l="14287" b="33453"/>
          <a:stretch/>
        </p:blipFill>
        <p:spPr bwMode="auto">
          <a:xfrm flipH="1">
            <a:off x="4202769" y="1958541"/>
            <a:ext cx="2400274" cy="1466831"/>
          </a:xfrm>
          <a:prstGeom prst="rect">
            <a:avLst/>
          </a:prstGeom>
        </p:spPr>
      </p:pic>
      <p:pic>
        <p:nvPicPr>
          <p:cNvPr id="3" name="Picture 10"/>
          <p:cNvPicPr>
            <a:picLocks noChangeAspect="1"/>
          </p:cNvPicPr>
          <p:nvPr/>
        </p:nvPicPr>
        <p:blipFill>
          <a:blip r:embed="rId3"/>
          <a:srcRect l="23114" t="42193" r="43226" b="2721"/>
          <a:stretch/>
        </p:blipFill>
        <p:spPr bwMode="auto">
          <a:xfrm>
            <a:off x="1974080" y="2310232"/>
            <a:ext cx="1673841" cy="1917438"/>
          </a:xfrm>
          <a:prstGeom prst="rect">
            <a:avLst/>
          </a:prstGeom>
        </p:spPr>
      </p:pic>
      <p:sp>
        <p:nvSpPr>
          <p:cNvPr id="11" name="Freihandform: Form 10"/>
          <p:cNvSpPr/>
          <p:nvPr/>
        </p:nvSpPr>
        <p:spPr bwMode="auto">
          <a:xfrm>
            <a:off x="897019" y="2157120"/>
            <a:ext cx="1564819" cy="1249401"/>
          </a:xfrm>
          <a:custGeom>
            <a:avLst/>
            <a:gdLst>
              <a:gd name="connsiteX0" fmla="*/ 1183559 w 2704637"/>
              <a:gd name="connsiteY0" fmla="*/ 168965 h 2067339"/>
              <a:gd name="connsiteX1" fmla="*/ 1183559 w 2704637"/>
              <a:gd name="connsiteY1" fmla="*/ 168965 h 2067339"/>
              <a:gd name="connsiteX2" fmla="*/ 974837 w 2704637"/>
              <a:gd name="connsiteY2" fmla="*/ 159026 h 2067339"/>
              <a:gd name="connsiteX3" fmla="*/ 815811 w 2704637"/>
              <a:gd name="connsiteY3" fmla="*/ 119269 h 2067339"/>
              <a:gd name="connsiteX4" fmla="*/ 199585 w 2704637"/>
              <a:gd name="connsiteY4" fmla="*/ 188843 h 2067339"/>
              <a:gd name="connsiteX5" fmla="*/ 100194 w 2704637"/>
              <a:gd name="connsiteY5" fmla="*/ 258417 h 2067339"/>
              <a:gd name="connsiteX6" fmla="*/ 10741 w 2704637"/>
              <a:gd name="connsiteY6" fmla="*/ 427382 h 2067339"/>
              <a:gd name="connsiteX7" fmla="*/ 20680 w 2704637"/>
              <a:gd name="connsiteY7" fmla="*/ 824947 h 2067339"/>
              <a:gd name="connsiteX8" fmla="*/ 60437 w 2704637"/>
              <a:gd name="connsiteY8" fmla="*/ 974034 h 2067339"/>
              <a:gd name="connsiteX9" fmla="*/ 130011 w 2704637"/>
              <a:gd name="connsiteY9" fmla="*/ 1143000 h 2067339"/>
              <a:gd name="connsiteX10" fmla="*/ 139950 w 2704637"/>
              <a:gd name="connsiteY10" fmla="*/ 1222513 h 2067339"/>
              <a:gd name="connsiteX11" fmla="*/ 159828 w 2704637"/>
              <a:gd name="connsiteY11" fmla="*/ 1252330 h 2067339"/>
              <a:gd name="connsiteX12" fmla="*/ 179707 w 2704637"/>
              <a:gd name="connsiteY12" fmla="*/ 1341782 h 2067339"/>
              <a:gd name="connsiteX13" fmla="*/ 189646 w 2704637"/>
              <a:gd name="connsiteY13" fmla="*/ 1451113 h 2067339"/>
              <a:gd name="connsiteX14" fmla="*/ 239341 w 2704637"/>
              <a:gd name="connsiteY14" fmla="*/ 1630017 h 2067339"/>
              <a:gd name="connsiteX15" fmla="*/ 259220 w 2704637"/>
              <a:gd name="connsiteY15" fmla="*/ 1669774 h 2067339"/>
              <a:gd name="connsiteX16" fmla="*/ 289037 w 2704637"/>
              <a:gd name="connsiteY16" fmla="*/ 1779104 h 2067339"/>
              <a:gd name="connsiteX17" fmla="*/ 418246 w 2704637"/>
              <a:gd name="connsiteY17" fmla="*/ 1928191 h 2067339"/>
              <a:gd name="connsiteX18" fmla="*/ 507698 w 2704637"/>
              <a:gd name="connsiteY18" fmla="*/ 1948069 h 2067339"/>
              <a:gd name="connsiteX19" fmla="*/ 766115 w 2704637"/>
              <a:gd name="connsiteY19" fmla="*/ 1997765 h 2067339"/>
              <a:gd name="connsiteX20" fmla="*/ 815811 w 2704637"/>
              <a:gd name="connsiteY20" fmla="*/ 2017643 h 2067339"/>
              <a:gd name="connsiteX21" fmla="*/ 1094107 w 2704637"/>
              <a:gd name="connsiteY21" fmla="*/ 2067339 h 2067339"/>
              <a:gd name="connsiteX22" fmla="*/ 1700394 w 2704637"/>
              <a:gd name="connsiteY22" fmla="*/ 2047461 h 2067339"/>
              <a:gd name="connsiteX23" fmla="*/ 1750089 w 2704637"/>
              <a:gd name="connsiteY23" fmla="*/ 2027582 h 2067339"/>
              <a:gd name="connsiteX24" fmla="*/ 1809724 w 2704637"/>
              <a:gd name="connsiteY24" fmla="*/ 2017643 h 2067339"/>
              <a:gd name="connsiteX25" fmla="*/ 1948872 w 2704637"/>
              <a:gd name="connsiteY25" fmla="*/ 1987826 h 2067339"/>
              <a:gd name="connsiteX26" fmla="*/ 1998567 w 2704637"/>
              <a:gd name="connsiteY26" fmla="*/ 1967947 h 2067339"/>
              <a:gd name="connsiteX27" fmla="*/ 2167533 w 2704637"/>
              <a:gd name="connsiteY27" fmla="*/ 1958008 h 2067339"/>
              <a:gd name="connsiteX28" fmla="*/ 2197350 w 2704637"/>
              <a:gd name="connsiteY28" fmla="*/ 1918252 h 2067339"/>
              <a:gd name="connsiteX29" fmla="*/ 2207289 w 2704637"/>
              <a:gd name="connsiteY29" fmla="*/ 1868556 h 2067339"/>
              <a:gd name="connsiteX30" fmla="*/ 2217228 w 2704637"/>
              <a:gd name="connsiteY30" fmla="*/ 1828800 h 2067339"/>
              <a:gd name="connsiteX31" fmla="*/ 2247046 w 2704637"/>
              <a:gd name="connsiteY31" fmla="*/ 1699591 h 2067339"/>
              <a:gd name="connsiteX32" fmla="*/ 2256985 w 2704637"/>
              <a:gd name="connsiteY32" fmla="*/ 1600200 h 2067339"/>
              <a:gd name="connsiteX33" fmla="*/ 2455767 w 2704637"/>
              <a:gd name="connsiteY33" fmla="*/ 1570382 h 2067339"/>
              <a:gd name="connsiteX34" fmla="*/ 2485585 w 2704637"/>
              <a:gd name="connsiteY34" fmla="*/ 1540565 h 2067339"/>
              <a:gd name="connsiteX35" fmla="*/ 2505463 w 2704637"/>
              <a:gd name="connsiteY35" fmla="*/ 1470991 h 2067339"/>
              <a:gd name="connsiteX36" fmla="*/ 2535280 w 2704637"/>
              <a:gd name="connsiteY36" fmla="*/ 1381539 h 2067339"/>
              <a:gd name="connsiteX37" fmla="*/ 2575037 w 2704637"/>
              <a:gd name="connsiteY37" fmla="*/ 1252330 h 2067339"/>
              <a:gd name="connsiteX38" fmla="*/ 2624733 w 2704637"/>
              <a:gd name="connsiteY38" fmla="*/ 894521 h 2067339"/>
              <a:gd name="connsiteX39" fmla="*/ 2674428 w 2704637"/>
              <a:gd name="connsiteY39" fmla="*/ 715617 h 2067339"/>
              <a:gd name="connsiteX40" fmla="*/ 2684367 w 2704637"/>
              <a:gd name="connsiteY40" fmla="*/ 238539 h 2067339"/>
              <a:gd name="connsiteX41" fmla="*/ 2505463 w 2704637"/>
              <a:gd name="connsiteY41" fmla="*/ 178904 h 2067339"/>
              <a:gd name="connsiteX42" fmla="*/ 2217228 w 2704637"/>
              <a:gd name="connsiteY42" fmla="*/ 99391 h 2067339"/>
              <a:gd name="connsiteX43" fmla="*/ 1799785 w 2704637"/>
              <a:gd name="connsiteY43" fmla="*/ 49695 h 2067339"/>
              <a:gd name="connsiteX44" fmla="*/ 1670576 w 2704637"/>
              <a:gd name="connsiteY44" fmla="*/ 29817 h 2067339"/>
              <a:gd name="connsiteX45" fmla="*/ 1571185 w 2704637"/>
              <a:gd name="connsiteY45" fmla="*/ 9939 h 2067339"/>
              <a:gd name="connsiteX46" fmla="*/ 1461854 w 2704637"/>
              <a:gd name="connsiteY46" fmla="*/ 0 h 2067339"/>
              <a:gd name="connsiteX47" fmla="*/ 1322707 w 2704637"/>
              <a:gd name="connsiteY47" fmla="*/ 29817 h 2067339"/>
              <a:gd name="connsiteX48" fmla="*/ 1273011 w 2704637"/>
              <a:gd name="connsiteY48" fmla="*/ 69574 h 2067339"/>
              <a:gd name="connsiteX49" fmla="*/ 1213376 w 2704637"/>
              <a:gd name="connsiteY49" fmla="*/ 159026 h 2067339"/>
              <a:gd name="connsiteX50" fmla="*/ 1183559 w 2704637"/>
              <a:gd name="connsiteY50" fmla="*/ 168965 h 20673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2704637" h="2067339" extrusionOk="0">
                <a:moveTo>
                  <a:pt x="1183559" y="168965"/>
                </a:moveTo>
                <a:lnTo>
                  <a:pt x="1183559" y="168965"/>
                </a:lnTo>
                <a:cubicBezTo>
                  <a:pt x="1113985" y="165652"/>
                  <a:pt x="1043862" y="168354"/>
                  <a:pt x="974837" y="159026"/>
                </a:cubicBezTo>
                <a:cubicBezTo>
                  <a:pt x="920689" y="151709"/>
                  <a:pt x="870411" y="117169"/>
                  <a:pt x="815811" y="119269"/>
                </a:cubicBezTo>
                <a:cubicBezTo>
                  <a:pt x="609250" y="127214"/>
                  <a:pt x="404994" y="165652"/>
                  <a:pt x="199585" y="188843"/>
                </a:cubicBezTo>
                <a:cubicBezTo>
                  <a:pt x="166455" y="212034"/>
                  <a:pt x="129758" y="230824"/>
                  <a:pt x="100194" y="258417"/>
                </a:cubicBezTo>
                <a:cubicBezTo>
                  <a:pt x="50739" y="304575"/>
                  <a:pt x="34814" y="367200"/>
                  <a:pt x="10741" y="427382"/>
                </a:cubicBezTo>
                <a:cubicBezTo>
                  <a:pt x="-876" y="601640"/>
                  <a:pt x="-9591" y="623141"/>
                  <a:pt x="20680" y="824947"/>
                </a:cubicBezTo>
                <a:cubicBezTo>
                  <a:pt x="28310" y="875810"/>
                  <a:pt x="45462" y="924830"/>
                  <a:pt x="60437" y="974034"/>
                </a:cubicBezTo>
                <a:cubicBezTo>
                  <a:pt x="77043" y="1028597"/>
                  <a:pt x="107193" y="1091660"/>
                  <a:pt x="130011" y="1143000"/>
                </a:cubicBezTo>
                <a:cubicBezTo>
                  <a:pt x="133324" y="1169504"/>
                  <a:pt x="132922" y="1196744"/>
                  <a:pt x="139950" y="1222513"/>
                </a:cubicBezTo>
                <a:cubicBezTo>
                  <a:pt x="143093" y="1234037"/>
                  <a:pt x="156051" y="1240998"/>
                  <a:pt x="159828" y="1252330"/>
                </a:cubicBezTo>
                <a:cubicBezTo>
                  <a:pt x="169487" y="1281307"/>
                  <a:pt x="173081" y="1311965"/>
                  <a:pt x="179707" y="1341782"/>
                </a:cubicBezTo>
                <a:cubicBezTo>
                  <a:pt x="183020" y="1378226"/>
                  <a:pt x="182232" y="1415278"/>
                  <a:pt x="189646" y="1451113"/>
                </a:cubicBezTo>
                <a:cubicBezTo>
                  <a:pt x="202186" y="1511722"/>
                  <a:pt x="220575" y="1571038"/>
                  <a:pt x="239341" y="1630017"/>
                </a:cubicBezTo>
                <a:cubicBezTo>
                  <a:pt x="243833" y="1644136"/>
                  <a:pt x="254535" y="1655718"/>
                  <a:pt x="259220" y="1669774"/>
                </a:cubicBezTo>
                <a:cubicBezTo>
                  <a:pt x="271165" y="1705610"/>
                  <a:pt x="272797" y="1744999"/>
                  <a:pt x="289037" y="1779104"/>
                </a:cubicBezTo>
                <a:cubicBezTo>
                  <a:pt x="306926" y="1816671"/>
                  <a:pt x="370109" y="1905727"/>
                  <a:pt x="418246" y="1928191"/>
                </a:cubicBezTo>
                <a:cubicBezTo>
                  <a:pt x="445925" y="1941108"/>
                  <a:pt x="478065" y="1940661"/>
                  <a:pt x="507698" y="1948069"/>
                </a:cubicBezTo>
                <a:cubicBezTo>
                  <a:pt x="711468" y="1999012"/>
                  <a:pt x="591814" y="1981920"/>
                  <a:pt x="766115" y="1997765"/>
                </a:cubicBezTo>
                <a:cubicBezTo>
                  <a:pt x="782680" y="2004391"/>
                  <a:pt x="798557" y="2013102"/>
                  <a:pt x="815811" y="2017643"/>
                </a:cubicBezTo>
                <a:cubicBezTo>
                  <a:pt x="925638" y="2046545"/>
                  <a:pt x="982212" y="2051354"/>
                  <a:pt x="1094107" y="2067339"/>
                </a:cubicBezTo>
                <a:cubicBezTo>
                  <a:pt x="1296203" y="2060713"/>
                  <a:pt x="1498560" y="2059694"/>
                  <a:pt x="1700394" y="2047461"/>
                </a:cubicBezTo>
                <a:cubicBezTo>
                  <a:pt x="1718202" y="2046382"/>
                  <a:pt x="1732877" y="2032276"/>
                  <a:pt x="1750089" y="2027582"/>
                </a:cubicBezTo>
                <a:cubicBezTo>
                  <a:pt x="1769531" y="2022279"/>
                  <a:pt x="1790088" y="2022174"/>
                  <a:pt x="1809724" y="2017643"/>
                </a:cubicBezTo>
                <a:cubicBezTo>
                  <a:pt x="1959386" y="1983106"/>
                  <a:pt x="1799511" y="2009163"/>
                  <a:pt x="1948872" y="1987826"/>
                </a:cubicBezTo>
                <a:cubicBezTo>
                  <a:pt x="1965437" y="1981200"/>
                  <a:pt x="1980889" y="1970358"/>
                  <a:pt x="1998567" y="1967947"/>
                </a:cubicBezTo>
                <a:cubicBezTo>
                  <a:pt x="2054469" y="1960324"/>
                  <a:pt x="2112798" y="1971692"/>
                  <a:pt x="2167533" y="1958008"/>
                </a:cubicBezTo>
                <a:cubicBezTo>
                  <a:pt x="2183603" y="1953990"/>
                  <a:pt x="2187411" y="1931504"/>
                  <a:pt x="2197350" y="1918252"/>
                </a:cubicBezTo>
                <a:cubicBezTo>
                  <a:pt x="2200663" y="1901687"/>
                  <a:pt x="2203624" y="1885047"/>
                  <a:pt x="2207289" y="1868556"/>
                </a:cubicBezTo>
                <a:cubicBezTo>
                  <a:pt x="2210252" y="1855221"/>
                  <a:pt x="2214366" y="1842157"/>
                  <a:pt x="2217228" y="1828800"/>
                </a:cubicBezTo>
                <a:cubicBezTo>
                  <a:pt x="2243548" y="1705976"/>
                  <a:pt x="2225063" y="1765541"/>
                  <a:pt x="2247046" y="1699591"/>
                </a:cubicBezTo>
                <a:cubicBezTo>
                  <a:pt x="2250359" y="1666461"/>
                  <a:pt x="2228675" y="1617725"/>
                  <a:pt x="2256985" y="1600200"/>
                </a:cubicBezTo>
                <a:cubicBezTo>
                  <a:pt x="2313954" y="1564933"/>
                  <a:pt x="2390935" y="1587295"/>
                  <a:pt x="2455767" y="1570382"/>
                </a:cubicBezTo>
                <a:cubicBezTo>
                  <a:pt x="2469368" y="1566834"/>
                  <a:pt x="2475646" y="1550504"/>
                  <a:pt x="2485585" y="1540565"/>
                </a:cubicBezTo>
                <a:cubicBezTo>
                  <a:pt x="2492211" y="1517374"/>
                  <a:pt x="2498269" y="1494012"/>
                  <a:pt x="2505463" y="1470991"/>
                </a:cubicBezTo>
                <a:cubicBezTo>
                  <a:pt x="2514838" y="1440991"/>
                  <a:pt x="2526411" y="1411692"/>
                  <a:pt x="2535280" y="1381539"/>
                </a:cubicBezTo>
                <a:cubicBezTo>
                  <a:pt x="2575622" y="1244377"/>
                  <a:pt x="2534475" y="1353736"/>
                  <a:pt x="2575037" y="1252330"/>
                </a:cubicBezTo>
                <a:cubicBezTo>
                  <a:pt x="2590722" y="1111162"/>
                  <a:pt x="2593359" y="1077533"/>
                  <a:pt x="2624733" y="894521"/>
                </a:cubicBezTo>
                <a:cubicBezTo>
                  <a:pt x="2632271" y="850548"/>
                  <a:pt x="2663005" y="753695"/>
                  <a:pt x="2674428" y="715617"/>
                </a:cubicBezTo>
                <a:cubicBezTo>
                  <a:pt x="2688254" y="598103"/>
                  <a:pt x="2728860" y="325184"/>
                  <a:pt x="2684367" y="238539"/>
                </a:cubicBezTo>
                <a:cubicBezTo>
                  <a:pt x="2655652" y="182620"/>
                  <a:pt x="2565708" y="196849"/>
                  <a:pt x="2505463" y="178904"/>
                </a:cubicBezTo>
                <a:cubicBezTo>
                  <a:pt x="2409944" y="150451"/>
                  <a:pt x="2314757" y="119924"/>
                  <a:pt x="2217228" y="99391"/>
                </a:cubicBezTo>
                <a:cubicBezTo>
                  <a:pt x="2050676" y="64327"/>
                  <a:pt x="1954107" y="60718"/>
                  <a:pt x="1799785" y="49695"/>
                </a:cubicBezTo>
                <a:lnTo>
                  <a:pt x="1670576" y="29817"/>
                </a:lnTo>
                <a:cubicBezTo>
                  <a:pt x="1637289" y="24028"/>
                  <a:pt x="1604632" y="14717"/>
                  <a:pt x="1571185" y="9939"/>
                </a:cubicBezTo>
                <a:cubicBezTo>
                  <a:pt x="1534959" y="4764"/>
                  <a:pt x="1498298" y="3313"/>
                  <a:pt x="1461854" y="0"/>
                </a:cubicBezTo>
                <a:cubicBezTo>
                  <a:pt x="1415472" y="9939"/>
                  <a:pt x="1367218" y="13418"/>
                  <a:pt x="1322707" y="29817"/>
                </a:cubicBezTo>
                <a:cubicBezTo>
                  <a:pt x="1302801" y="37151"/>
                  <a:pt x="1286263" y="53009"/>
                  <a:pt x="1273011" y="69574"/>
                </a:cubicBezTo>
                <a:cubicBezTo>
                  <a:pt x="1248798" y="99840"/>
                  <a:pt x="1251389" y="140019"/>
                  <a:pt x="1213376" y="159026"/>
                </a:cubicBezTo>
                <a:cubicBezTo>
                  <a:pt x="1204486" y="163471"/>
                  <a:pt x="1188529" y="167308"/>
                  <a:pt x="1183559" y="168965"/>
                </a:cubicBezTo>
                <a:close/>
              </a:path>
            </a:pathLst>
          </a:custGeom>
          <a:no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p>
        </p:txBody>
      </p:sp>
      <p:grpSp>
        <p:nvGrpSpPr>
          <p:cNvPr id="7" name="Group 7"/>
          <p:cNvGrpSpPr/>
          <p:nvPr/>
        </p:nvGrpSpPr>
        <p:grpSpPr bwMode="auto">
          <a:xfrm>
            <a:off x="3686788" y="1766358"/>
            <a:ext cx="1331236" cy="2465251"/>
            <a:chOff x="1848561" y="0"/>
            <a:chExt cx="4733280" cy="8765335"/>
          </a:xfrm>
        </p:grpSpPr>
        <p:pic>
          <p:nvPicPr>
            <p:cNvPr id="8" name="Picture 8"/>
            <p:cNvPicPr>
              <a:picLocks noChangeAspect="1"/>
            </p:cNvPicPr>
            <p:nvPr/>
          </p:nvPicPr>
          <p:blipFill>
            <a:blip r:embed="rId4"/>
            <a:stretch/>
          </p:blipFill>
          <p:spPr bwMode="auto">
            <a:xfrm>
              <a:off x="1848561" y="0"/>
              <a:ext cx="4733280" cy="8765335"/>
            </a:xfrm>
            <a:prstGeom prst="rect">
              <a:avLst/>
            </a:prstGeom>
          </p:spPr>
        </p:pic>
        <p:pic>
          <p:nvPicPr>
            <p:cNvPr id="9" name="Picture 9"/>
            <p:cNvPicPr>
              <a:picLocks noChangeAspect="1"/>
            </p:cNvPicPr>
            <p:nvPr/>
          </p:nvPicPr>
          <p:blipFill>
            <a:blip r:embed="rId5"/>
            <a:stretch/>
          </p:blipFill>
          <p:spPr bwMode="auto">
            <a:xfrm>
              <a:off x="2174526" y="2799272"/>
              <a:ext cx="1520291" cy="1767780"/>
            </a:xfrm>
            <a:prstGeom prst="rect">
              <a:avLst/>
            </a:prstGeom>
          </p:spPr>
        </p:pic>
      </p:grpSp>
      <p:pic>
        <p:nvPicPr>
          <p:cNvPr id="12" name="Grafik 11" descr="Huhn mit einfarbiger Füllung"/>
          <p:cNvPicPr>
            <a:picLocks noChangeAspect="1"/>
          </p:cNvPicPr>
          <p:nvPr/>
        </p:nvPicPr>
        <p:blipFill>
          <a:blip r:embed="rId6"/>
          <a:stretch/>
        </p:blipFill>
        <p:spPr bwMode="auto">
          <a:xfrm>
            <a:off x="1257405" y="1901011"/>
            <a:ext cx="552619" cy="552619"/>
          </a:xfrm>
          <a:prstGeom prst="rect">
            <a:avLst/>
          </a:prstGeom>
        </p:spPr>
      </p:pic>
      <p:pic>
        <p:nvPicPr>
          <p:cNvPr id="14" name="Grafik 13" descr="Schwein mit einfarbiger Füllung"/>
          <p:cNvPicPr>
            <a:picLocks noChangeAspect="1"/>
          </p:cNvPicPr>
          <p:nvPr/>
        </p:nvPicPr>
        <p:blipFill>
          <a:blip r:embed="rId7"/>
          <a:stretch/>
        </p:blipFill>
        <p:spPr bwMode="auto">
          <a:xfrm>
            <a:off x="874016" y="2255448"/>
            <a:ext cx="552619" cy="552619"/>
          </a:xfrm>
          <a:prstGeom prst="rect">
            <a:avLst/>
          </a:prstGeom>
        </p:spPr>
      </p:pic>
      <p:pic>
        <p:nvPicPr>
          <p:cNvPr id="16" name="Grafik 15" descr="Nadel mit einfarbiger Füllung"/>
          <p:cNvPicPr>
            <a:picLocks noChangeAspect="1"/>
          </p:cNvPicPr>
          <p:nvPr/>
        </p:nvPicPr>
        <p:blipFill>
          <a:blip r:embed="rId8"/>
          <a:stretch/>
        </p:blipFill>
        <p:spPr bwMode="auto">
          <a:xfrm rot="6488679" flipH="1">
            <a:off x="1297721" y="2467486"/>
            <a:ext cx="580780" cy="580780"/>
          </a:xfrm>
          <a:prstGeom prst="rect">
            <a:avLst/>
          </a:prstGeom>
        </p:spPr>
      </p:pic>
      <p:pic>
        <p:nvPicPr>
          <p:cNvPr id="10" name="Grafik 9" descr="Kuh mit einfarbiger Füllung"/>
          <p:cNvPicPr>
            <a:picLocks noChangeAspect="1"/>
          </p:cNvPicPr>
          <p:nvPr/>
        </p:nvPicPr>
        <p:blipFill>
          <a:blip r:embed="rId9"/>
          <a:stretch/>
        </p:blipFill>
        <p:spPr bwMode="auto">
          <a:xfrm flipH="1">
            <a:off x="417836" y="2540837"/>
            <a:ext cx="1384228" cy="1433659"/>
          </a:xfrm>
          <a:prstGeom prst="rect">
            <a:avLst/>
          </a:prstGeom>
        </p:spPr>
      </p:pic>
      <p:pic>
        <p:nvPicPr>
          <p:cNvPr id="17" name="Picture 10"/>
          <p:cNvPicPr>
            <a:picLocks noChangeAspect="1"/>
          </p:cNvPicPr>
          <p:nvPr/>
        </p:nvPicPr>
        <p:blipFill>
          <a:blip r:embed="rId3"/>
          <a:srcRect l="42300" t="65516" r="53069" b="19859"/>
          <a:stretch/>
        </p:blipFill>
        <p:spPr bwMode="auto">
          <a:xfrm rot="4624489" flipV="1">
            <a:off x="3137920" y="3878074"/>
            <a:ext cx="253062" cy="559502"/>
          </a:xfrm>
          <a:prstGeom prst="rect">
            <a:avLst/>
          </a:prstGeom>
        </p:spPr>
      </p:pic>
      <p:sp>
        <p:nvSpPr>
          <p:cNvPr id="18" name="Ellipse 17"/>
          <p:cNvSpPr/>
          <p:nvPr/>
        </p:nvSpPr>
        <p:spPr bwMode="auto">
          <a:xfrm>
            <a:off x="4250055" y="4000500"/>
            <a:ext cx="200025" cy="200025"/>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p>
        </p:txBody>
      </p:sp>
      <p:pic>
        <p:nvPicPr>
          <p:cNvPr id="21" name="Grafik 20"/>
          <p:cNvPicPr>
            <a:picLocks noChangeAspect="1"/>
          </p:cNvPicPr>
          <p:nvPr/>
        </p:nvPicPr>
        <p:blipFill>
          <a:blip r:embed="rId10"/>
          <a:stretch/>
        </p:blipFill>
        <p:spPr bwMode="auto">
          <a:xfrm>
            <a:off x="6539860" y="3593096"/>
            <a:ext cx="1261115" cy="828675"/>
          </a:xfrm>
          <a:prstGeom prst="rect">
            <a:avLst/>
          </a:prstGeom>
        </p:spPr>
      </p:pic>
      <p:sp>
        <p:nvSpPr>
          <p:cNvPr id="20" name="Textfeld 19"/>
          <p:cNvSpPr txBox="1"/>
          <p:nvPr/>
        </p:nvSpPr>
        <p:spPr bwMode="auto">
          <a:xfrm>
            <a:off x="6404301" y="2334095"/>
            <a:ext cx="1292506" cy="230832"/>
          </a:xfrm>
          <a:prstGeom prst="rect">
            <a:avLst/>
          </a:prstGeom>
          <a:noFill/>
        </p:spPr>
        <p:txBody>
          <a:bodyPr wrap="square">
            <a:spAutoFit/>
          </a:bodyPr>
          <a:lstStyle/>
          <a:p>
            <a:pPr>
              <a:defRPr/>
            </a:pPr>
            <a:r>
              <a:rPr lang="en-US" sz="900">
                <a:solidFill>
                  <a:srgbClr val="191824"/>
                </a:solidFill>
                <a:latin typeface="HK Grotesk Medium"/>
              </a:rPr>
              <a:t>Bis zu 2000 kg Fleisch </a:t>
            </a:r>
            <a:endParaRPr lang="en-US" sz="900"/>
          </a:p>
        </p:txBody>
      </p:sp>
      <p:pic>
        <p:nvPicPr>
          <p:cNvPr id="2050" name="Picture 2" descr="gemischtes Faschiertes aus Österreich - Fleisch kaufen"/>
          <p:cNvPicPr>
            <a:picLocks noChangeAspect="1" noChangeArrowheads="1"/>
          </p:cNvPicPr>
          <p:nvPr/>
        </p:nvPicPr>
        <p:blipFill>
          <a:blip r:embed="rId11"/>
          <a:srcRect t="16315" b="8444"/>
          <a:stretch/>
        </p:blipFill>
        <p:spPr bwMode="auto">
          <a:xfrm>
            <a:off x="6603044" y="2654987"/>
            <a:ext cx="926469" cy="522800"/>
          </a:xfrm>
          <a:prstGeom prst="rect">
            <a:avLst/>
          </a:prstGeom>
          <a:noFill/>
          <a:ln>
            <a:solidFill>
              <a:schemeClr val="bg1">
                <a:lumMod val="75000"/>
              </a:schemeClr>
            </a:solidFill>
          </a:ln>
        </p:spPr>
      </p:pic>
      <p:sp>
        <p:nvSpPr>
          <p:cNvPr id="26" name="Pfeil: nach unten 25"/>
          <p:cNvSpPr/>
          <p:nvPr/>
        </p:nvSpPr>
        <p:spPr bwMode="auto">
          <a:xfrm>
            <a:off x="6874505" y="3265715"/>
            <a:ext cx="355786" cy="256129"/>
          </a:xfrm>
          <a:prstGeom prst="downArrow">
            <a:avLst>
              <a:gd name="adj1" fmla="val 50000"/>
              <a:gd name="adj2" fmla="val 50000"/>
            </a:avLst>
          </a:prstGeom>
          <a:solidFill>
            <a:schemeClr val="bg1">
              <a:lumMod val="85000"/>
            </a:schemeClr>
          </a:solidFill>
          <a:ln>
            <a:solidFill>
              <a:schemeClr val="bg1">
                <a:lumMod val="65000"/>
              </a:schemeClr>
            </a:solidFill>
          </a:ln>
        </p:spPr>
        <p:style>
          <a:lnRef idx="2">
            <a:schemeClr val="accent3">
              <a:shade val="15000"/>
            </a:schemeClr>
          </a:lnRef>
          <a:fillRef idx="1">
            <a:schemeClr val="accent3"/>
          </a:fillRef>
          <a:effectRef idx="0">
            <a:schemeClr val="accent3"/>
          </a:effectRef>
          <a:fontRef idx="minor">
            <a:schemeClr val="lt1"/>
          </a:fontRef>
        </p:style>
        <p:txBody>
          <a:bodyPr rtlCol="0" anchor="ctr"/>
          <a:lstStyle/>
          <a:p>
            <a:pPr algn="ctr">
              <a:defRPr/>
            </a:pPr>
            <a:endParaRPr lang="en-US" sz="1350"/>
          </a:p>
        </p:txBody>
      </p:sp>
      <p:sp>
        <p:nvSpPr>
          <p:cNvPr id="27" name="Textfeld 26"/>
          <p:cNvSpPr txBox="1"/>
          <p:nvPr/>
        </p:nvSpPr>
        <p:spPr bwMode="auto">
          <a:xfrm>
            <a:off x="7255068" y="3298805"/>
            <a:ext cx="732497" cy="230832"/>
          </a:xfrm>
          <a:prstGeom prst="rect">
            <a:avLst/>
          </a:prstGeom>
          <a:noFill/>
        </p:spPr>
        <p:txBody>
          <a:bodyPr wrap="square">
            <a:spAutoFit/>
          </a:bodyPr>
          <a:lstStyle/>
          <a:p>
            <a:pPr>
              <a:defRPr/>
            </a:pPr>
            <a:r>
              <a:rPr lang="en-US" sz="900">
                <a:solidFill>
                  <a:srgbClr val="191824"/>
                </a:solidFill>
                <a:latin typeface="HK Grotesk Medium"/>
              </a:rPr>
              <a:t>3D Printing</a:t>
            </a:r>
            <a:endParaRPr lang="en-US" sz="900"/>
          </a:p>
        </p:txBody>
      </p:sp>
      <p:sp>
        <p:nvSpPr>
          <p:cNvPr id="28" name="Textfeld 27"/>
          <p:cNvSpPr txBox="1"/>
          <p:nvPr/>
        </p:nvSpPr>
        <p:spPr bwMode="auto">
          <a:xfrm>
            <a:off x="4215865" y="2901796"/>
            <a:ext cx="775001" cy="230832"/>
          </a:xfrm>
          <a:prstGeom prst="rect">
            <a:avLst/>
          </a:prstGeom>
          <a:noFill/>
        </p:spPr>
        <p:txBody>
          <a:bodyPr wrap="square">
            <a:spAutoFit/>
          </a:bodyPr>
          <a:lstStyle/>
          <a:p>
            <a:pPr>
              <a:defRPr/>
            </a:pPr>
            <a:r>
              <a:rPr lang="en-US" sz="900">
                <a:solidFill>
                  <a:srgbClr val="191824"/>
                </a:solidFill>
                <a:latin typeface="HK Grotesk Medium"/>
              </a:rPr>
              <a:t>Vermehrung</a:t>
            </a:r>
            <a:endParaRPr lang="en-US" sz="900"/>
          </a:p>
        </p:txBody>
      </p:sp>
      <p:sp>
        <p:nvSpPr>
          <p:cNvPr id="29" name="Textfeld 28"/>
          <p:cNvSpPr txBox="1"/>
          <p:nvPr/>
        </p:nvSpPr>
        <p:spPr bwMode="auto">
          <a:xfrm>
            <a:off x="4957285" y="2986973"/>
            <a:ext cx="917045" cy="230832"/>
          </a:xfrm>
          <a:prstGeom prst="rect">
            <a:avLst/>
          </a:prstGeom>
          <a:noFill/>
        </p:spPr>
        <p:txBody>
          <a:bodyPr wrap="square">
            <a:spAutoFit/>
          </a:bodyPr>
          <a:lstStyle/>
          <a:p>
            <a:pPr>
              <a:defRPr/>
            </a:pPr>
            <a:r>
              <a:rPr lang="en-US" sz="900">
                <a:solidFill>
                  <a:srgbClr val="191824"/>
                </a:solidFill>
                <a:latin typeface="HK Grotesk Medium"/>
              </a:rPr>
              <a:t>Differenzierung</a:t>
            </a:r>
            <a:endParaRPr lang="en-US" sz="900"/>
          </a:p>
        </p:txBody>
      </p:sp>
      <p:pic>
        <p:nvPicPr>
          <p:cNvPr id="31" name="Grafik 30" descr="Ziege mit einfarbiger Füllung"/>
          <p:cNvPicPr>
            <a:picLocks noChangeAspect="1"/>
          </p:cNvPicPr>
          <p:nvPr/>
        </p:nvPicPr>
        <p:blipFill>
          <a:blip r:embed="rId12"/>
          <a:stretch/>
        </p:blipFill>
        <p:spPr bwMode="auto">
          <a:xfrm>
            <a:off x="419013" y="1993613"/>
            <a:ext cx="552619" cy="552619"/>
          </a:xfrm>
          <a:prstGeom prst="rect">
            <a:avLst/>
          </a:prstGeom>
        </p:spPr>
      </p:pic>
      <p:pic>
        <p:nvPicPr>
          <p:cNvPr id="33" name="Grafik 32" descr="Schaf mit einfarbiger Füllung"/>
          <p:cNvPicPr>
            <a:picLocks noChangeAspect="1"/>
          </p:cNvPicPr>
          <p:nvPr/>
        </p:nvPicPr>
        <p:blipFill>
          <a:blip r:embed="rId13"/>
          <a:stretch/>
        </p:blipFill>
        <p:spPr bwMode="auto">
          <a:xfrm>
            <a:off x="821329" y="1577347"/>
            <a:ext cx="582443" cy="582443"/>
          </a:xfrm>
          <a:prstGeom prst="rect">
            <a:avLst/>
          </a:prstGeom>
        </p:spPr>
      </p:pic>
      <p:pic>
        <p:nvPicPr>
          <p:cNvPr id="2052" name="Picture 4" descr="Süße XXL Dinosaurier Sticker - Wandtattoo Kinderzimmer - ab 9,90 Euro"/>
          <p:cNvPicPr>
            <a:picLocks noChangeAspect="1" noChangeArrowheads="1"/>
          </p:cNvPicPr>
          <p:nvPr/>
        </p:nvPicPr>
        <p:blipFill>
          <a:blip r:embed="rId14">
            <a:biLevel thresh="75000"/>
          </a:blip>
          <a:stretch/>
        </p:blipFill>
        <p:spPr bwMode="auto">
          <a:xfrm flipH="1">
            <a:off x="112016" y="1064045"/>
            <a:ext cx="1124510" cy="687947"/>
          </a:xfrm>
          <a:prstGeom prst="rect">
            <a:avLst/>
          </a:prstGeom>
          <a:noFill/>
        </p:spPr>
      </p:pic>
      <p:pic>
        <p:nvPicPr>
          <p:cNvPr id="37" name="Grafik 36" descr="Fisch mit einfarbiger Füllung"/>
          <p:cNvPicPr>
            <a:picLocks noChangeAspect="1"/>
          </p:cNvPicPr>
          <p:nvPr/>
        </p:nvPicPr>
        <p:blipFill>
          <a:blip r:embed="rId15"/>
          <a:stretch/>
        </p:blipFill>
        <p:spPr bwMode="auto">
          <a:xfrm>
            <a:off x="1343025" y="1191370"/>
            <a:ext cx="728825" cy="728825"/>
          </a:xfrm>
          <a:prstGeom prst="rect">
            <a:avLst/>
          </a:prstGeom>
        </p:spPr>
      </p:pic>
      <p:sp>
        <p:nvSpPr>
          <p:cNvPr id="38" name="Textfeld 37"/>
          <p:cNvSpPr txBox="1"/>
          <p:nvPr/>
        </p:nvSpPr>
        <p:spPr bwMode="auto">
          <a:xfrm>
            <a:off x="599275" y="4008424"/>
            <a:ext cx="1445466" cy="507831"/>
          </a:xfrm>
          <a:prstGeom prst="rect">
            <a:avLst/>
          </a:prstGeom>
          <a:noFill/>
        </p:spPr>
        <p:txBody>
          <a:bodyPr wrap="square">
            <a:spAutoFit/>
          </a:bodyPr>
          <a:lstStyle/>
          <a:p>
            <a:pPr algn="ctr">
              <a:defRPr/>
            </a:pPr>
            <a:r>
              <a:rPr lang="en-US" sz="900">
                <a:solidFill>
                  <a:srgbClr val="191824"/>
                </a:solidFill>
                <a:latin typeface="HK Grotesk Medium"/>
              </a:rPr>
              <a:t>Ca 0,5 cm</a:t>
            </a:r>
            <a:r>
              <a:rPr lang="en-US" sz="900" baseline="30000">
                <a:solidFill>
                  <a:srgbClr val="191824"/>
                </a:solidFill>
                <a:latin typeface="HK Grotesk Medium"/>
              </a:rPr>
              <a:t>3 </a:t>
            </a:r>
            <a:r>
              <a:rPr lang="en-US" sz="900">
                <a:solidFill>
                  <a:srgbClr val="191824"/>
                </a:solidFill>
                <a:latin typeface="HK Grotesk Medium"/>
              </a:rPr>
              <a:t>Muskelgewebe</a:t>
            </a:r>
          </a:p>
          <a:p>
            <a:pPr algn="ctr">
              <a:defRPr/>
            </a:pPr>
            <a:r>
              <a:rPr lang="en-US" sz="900">
                <a:solidFill>
                  <a:srgbClr val="191824"/>
                </a:solidFill>
                <a:latin typeface="HK Grotesk Medium"/>
              </a:rPr>
              <a:t>enthält Satellitenzellen (adulte Stammzellen)</a:t>
            </a:r>
            <a:endParaRPr lang="en-US" sz="900"/>
          </a:p>
        </p:txBody>
      </p:sp>
      <p:sp>
        <p:nvSpPr>
          <p:cNvPr id="2" name="Geschweifte Klammer rechts 1"/>
          <p:cNvSpPr/>
          <p:nvPr/>
        </p:nvSpPr>
        <p:spPr bwMode="auto">
          <a:xfrm rot="16199999">
            <a:off x="5607673" y="-407669"/>
            <a:ext cx="115257" cy="3957026"/>
          </a:xfrm>
          <a:prstGeom prst="rightBrace">
            <a:avLst>
              <a:gd name="adj1" fmla="val 8333"/>
              <a:gd name="adj2" fmla="val 50000"/>
            </a:avLst>
          </a:prstGeom>
          <a:ln w="19050"/>
        </p:spPr>
        <p:style>
          <a:lnRef idx="1">
            <a:schemeClr val="dk1"/>
          </a:lnRef>
          <a:fillRef idx="0">
            <a:schemeClr val="dk1"/>
          </a:fillRef>
          <a:effectRef idx="0">
            <a:schemeClr val="dk1"/>
          </a:effectRef>
          <a:fontRef idx="minor">
            <a:schemeClr val="tx1"/>
          </a:fontRef>
        </p:style>
        <p:txBody>
          <a:bodyPr rtlCol="0" anchor="ctr"/>
          <a:lstStyle/>
          <a:p>
            <a:pPr algn="ctr">
              <a:defRPr/>
            </a:pPr>
            <a:endParaRPr lang="en-US" sz="1350"/>
          </a:p>
        </p:txBody>
      </p:sp>
      <p:sp>
        <p:nvSpPr>
          <p:cNvPr id="4" name="Textfeld 3"/>
          <p:cNvSpPr txBox="1"/>
          <p:nvPr/>
        </p:nvSpPr>
        <p:spPr bwMode="auto">
          <a:xfrm>
            <a:off x="5200222" y="1212146"/>
            <a:ext cx="1694695" cy="300082"/>
          </a:xfrm>
          <a:prstGeom prst="rect">
            <a:avLst/>
          </a:prstGeom>
          <a:noFill/>
        </p:spPr>
        <p:txBody>
          <a:bodyPr wrap="none" rtlCol="0">
            <a:spAutoFit/>
          </a:bodyPr>
          <a:lstStyle/>
          <a:p>
            <a:pPr>
              <a:defRPr/>
            </a:pPr>
            <a:r>
              <a:rPr lang="de-AT" sz="1350"/>
              <a:t>ca 1 bis 1,5 Monate</a:t>
            </a:r>
            <a:endParaRPr lang="en-US" sz="1350"/>
          </a:p>
        </p:txBody>
      </p:sp>
      <p:sp>
        <p:nvSpPr>
          <p:cNvPr id="5" name="Textfeld 4"/>
          <p:cNvSpPr txBox="1"/>
          <p:nvPr/>
        </p:nvSpPr>
        <p:spPr bwMode="auto">
          <a:xfrm>
            <a:off x="1395309" y="266734"/>
            <a:ext cx="7190426" cy="461665"/>
          </a:xfrm>
          <a:prstGeom prst="rect">
            <a:avLst/>
          </a:prstGeom>
          <a:ln>
            <a:noFill/>
          </a:ln>
          <a:effectLst/>
        </p:spPr>
        <p:style>
          <a:lnRef idx="2">
            <a:schemeClr val="accent2"/>
          </a:lnRef>
          <a:fillRef idx="1">
            <a:schemeClr val="lt1"/>
          </a:fillRef>
          <a:effectRef idx="0">
            <a:schemeClr val="accent2"/>
          </a:effectRef>
          <a:fontRef idx="minor">
            <a:schemeClr val="dk1"/>
          </a:fontRef>
        </p:style>
        <p:txBody>
          <a:bodyPr wrap="square">
            <a:spAutoFit/>
          </a:bodyPr>
          <a:lstStyle/>
          <a:p>
            <a:pPr>
              <a:defRPr/>
            </a:pPr>
            <a:r>
              <a:rPr lang="de-DE" sz="2400" b="1">
                <a:solidFill>
                  <a:schemeClr val="tx1"/>
                </a:solidFill>
              </a:rPr>
              <a:t>Wie wird kultiviertes Fleisch produziert?</a:t>
            </a:r>
            <a:endParaRPr/>
          </a:p>
        </p:txBody>
      </p:sp>
      <p:pic>
        <p:nvPicPr>
          <p:cNvPr id="13" name="Grafik 12"/>
          <p:cNvPicPr>
            <a:picLocks noChangeAspect="1"/>
          </p:cNvPicPr>
          <p:nvPr/>
        </p:nvPicPr>
        <p:blipFill>
          <a:blip r:embed="rId16"/>
          <a:stretch/>
        </p:blipFill>
        <p:spPr bwMode="auto">
          <a:xfrm>
            <a:off x="0" y="-20801"/>
            <a:ext cx="1310461" cy="1084846"/>
          </a:xfrm>
          <a:prstGeom prst="rect">
            <a:avLst/>
          </a:prstGeom>
        </p:spPr>
      </p:pic>
      <p:pic>
        <p:nvPicPr>
          <p:cNvPr id="22" name="Grafik 21" descr="Ein Bild, das Person, Menschliches Gesicht, Lächeln, Kleidung enthält.&#10;&#10;KI-generierte Inhalte können fehlerhaft sein."/>
          <p:cNvPicPr>
            <a:picLocks noChangeAspect="1"/>
          </p:cNvPicPr>
          <p:nvPr/>
        </p:nvPicPr>
        <p:blipFill>
          <a:blip r:embed="rId17"/>
          <a:stretch/>
        </p:blipFill>
        <p:spPr bwMode="auto">
          <a:xfrm>
            <a:off x="8029588" y="1919768"/>
            <a:ext cx="930596" cy="1398759"/>
          </a:xfrm>
          <a:prstGeom prst="rect">
            <a:avLst/>
          </a:prstGeom>
        </p:spPr>
      </p:pic>
      <p:pic>
        <p:nvPicPr>
          <p:cNvPr id="24" name="Grafik 23" descr="Ein Bild, das Menschliches Gesicht, Person, Porträt, Haut enthält.&#10;&#10;KI-generierte Inhalte können fehlerhaft sein."/>
          <p:cNvPicPr>
            <a:picLocks noChangeAspect="1"/>
          </p:cNvPicPr>
          <p:nvPr/>
        </p:nvPicPr>
        <p:blipFill>
          <a:blip r:embed="rId18"/>
          <a:stretch/>
        </p:blipFill>
        <p:spPr bwMode="auto">
          <a:xfrm>
            <a:off x="8019466" y="256124"/>
            <a:ext cx="940718" cy="1256104"/>
          </a:xfrm>
          <a:prstGeom prst="rect">
            <a:avLst/>
          </a:prstGeom>
        </p:spPr>
      </p:pic>
      <p:sp>
        <p:nvSpPr>
          <p:cNvPr id="25" name="Textfeld 24"/>
          <p:cNvSpPr txBox="1"/>
          <p:nvPr/>
        </p:nvSpPr>
        <p:spPr bwMode="auto">
          <a:xfrm>
            <a:off x="7931217" y="1513215"/>
            <a:ext cx="1167865" cy="215444"/>
          </a:xfrm>
          <a:prstGeom prst="rect">
            <a:avLst/>
          </a:prstGeom>
          <a:noFill/>
        </p:spPr>
        <p:txBody>
          <a:bodyPr wrap="square" rtlCol="0">
            <a:spAutoFit/>
          </a:bodyPr>
          <a:lstStyle/>
          <a:p>
            <a:pPr>
              <a:defRPr/>
            </a:pPr>
            <a:r>
              <a:rPr lang="de-DE" sz="800"/>
              <a:t>Dr. Aleksandra Fuchs</a:t>
            </a:r>
            <a:endParaRPr lang="de-AT" sz="800"/>
          </a:p>
        </p:txBody>
      </p:sp>
      <p:sp>
        <p:nvSpPr>
          <p:cNvPr id="30" name="Textfeld 29"/>
          <p:cNvSpPr txBox="1"/>
          <p:nvPr/>
        </p:nvSpPr>
        <p:spPr bwMode="auto">
          <a:xfrm>
            <a:off x="7931217" y="3317650"/>
            <a:ext cx="1167865" cy="215444"/>
          </a:xfrm>
          <a:prstGeom prst="rect">
            <a:avLst/>
          </a:prstGeom>
          <a:noFill/>
        </p:spPr>
        <p:txBody>
          <a:bodyPr wrap="square" rtlCol="0">
            <a:spAutoFit/>
          </a:bodyPr>
          <a:lstStyle/>
          <a:p>
            <a:pPr>
              <a:defRPr/>
            </a:pPr>
            <a:r>
              <a:rPr lang="de-DE" sz="800"/>
              <a:t>Lisa Schenzle, BSc</a:t>
            </a:r>
            <a:endParaRPr lang="de-AT" sz="800"/>
          </a:p>
        </p:txBody>
      </p:sp>
      <p:sp>
        <p:nvSpPr>
          <p:cNvPr id="32" name="Textfeld 31"/>
          <p:cNvSpPr txBox="1"/>
          <p:nvPr/>
        </p:nvSpPr>
        <p:spPr bwMode="auto">
          <a:xfrm>
            <a:off x="3647921" y="4409379"/>
            <a:ext cx="5073304" cy="338554"/>
          </a:xfrm>
          <a:prstGeom prst="rect">
            <a:avLst/>
          </a:prstGeom>
          <a:noFill/>
        </p:spPr>
        <p:txBody>
          <a:bodyPr wrap="square" rtlCol="0">
            <a:spAutoFit/>
          </a:bodyPr>
          <a:lstStyle/>
          <a:p>
            <a:pPr>
              <a:defRPr/>
            </a:pPr>
            <a:r>
              <a:rPr lang="de-DE" sz="1600"/>
              <a:t>Institut für molekulare Biotechnologie, TU Graz</a:t>
            </a:r>
            <a:endParaRPr lang="de-AT" sz="16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38"/>
                                        </p:tgtEl>
                                        <p:attrNameLst>
                                          <p:attrName>style.visibility</p:attrName>
                                        </p:attrNameLst>
                                      </p:cBhvr>
                                      <p:to>
                                        <p:strVal val="visible"/>
                                      </p:to>
                                    </p:set>
                                    <p:animEffect transition="in" filter="fade">
                                      <p:cBhvr>
                                        <p:cTn id="10" dur="500"/>
                                        <p:tgtEl>
                                          <p:spTgt spid="38"/>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fade">
                                      <p:cBhvr>
                                        <p:cTn id="25" dur="500"/>
                                        <p:tgtEl>
                                          <p:spTgt spid="7"/>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5"/>
                                        </p:tgtEl>
                                        <p:attrNameLst>
                                          <p:attrName>style.visibility</p:attrName>
                                        </p:attrNameLst>
                                      </p:cBhvr>
                                      <p:to>
                                        <p:strVal val="visible"/>
                                      </p:to>
                                    </p:set>
                                    <p:animEffect transition="in" filter="fade">
                                      <p:cBhvr>
                                        <p:cTn id="30" dur="500"/>
                                        <p:tgtEl>
                                          <p:spTgt spid="15"/>
                                        </p:tgtEl>
                                      </p:cBhvr>
                                    </p:animEffect>
                                  </p:childTnLst>
                                </p:cTn>
                              </p:par>
                              <p:par>
                                <p:cTn id="31" presetID="1" presetClass="entr" presetSubtype="0" fill="hold"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5"/>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0" presetClass="entr" presetSubtype="0" fill="hold" nodeType="withEffect">
                                  <p:stCondLst>
                                    <p:cond delay="0"/>
                                  </p:stCondLst>
                                  <p:childTnLst>
                                    <p:set>
                                      <p:cBhvr>
                                        <p:cTn id="42" dur="1" fill="hold">
                                          <p:stCondLst>
                                            <p:cond delay="0"/>
                                          </p:stCondLst>
                                        </p:cTn>
                                        <p:tgtEl>
                                          <p:spTgt spid="28"/>
                                        </p:tgtEl>
                                        <p:attrNameLst>
                                          <p:attrName>style.visibility</p:attrName>
                                        </p:attrNameLst>
                                      </p:cBhvr>
                                      <p:to>
                                        <p:strVal val="visible"/>
                                      </p:to>
                                    </p:set>
                                    <p:animEffect transition="in" filter="fade">
                                      <p:cBhvr>
                                        <p:cTn id="43" dur="500"/>
                                        <p:tgtEl>
                                          <p:spTgt spid="28"/>
                                        </p:tgtEl>
                                      </p:cBhvr>
                                    </p:animEffect>
                                  </p:childTnLst>
                                </p:cTn>
                              </p:par>
                              <p:par>
                                <p:cTn id="44" presetID="10" presetClass="entr" presetSubtype="0" fill="hold" nodeType="withEffect">
                                  <p:stCondLst>
                                    <p:cond delay="0"/>
                                  </p:stCondLst>
                                  <p:childTnLst>
                                    <p:set>
                                      <p:cBhvr>
                                        <p:cTn id="45" dur="1" fill="hold">
                                          <p:stCondLst>
                                            <p:cond delay="0"/>
                                          </p:stCondLst>
                                        </p:cTn>
                                        <p:tgtEl>
                                          <p:spTgt spid="29"/>
                                        </p:tgtEl>
                                        <p:attrNameLst>
                                          <p:attrName>style.visibility</p:attrName>
                                        </p:attrNameLst>
                                      </p:cBhvr>
                                      <p:to>
                                        <p:strVal val="visible"/>
                                      </p:to>
                                    </p:set>
                                    <p:animEffect transition="in" filter="fade">
                                      <p:cBhvr>
                                        <p:cTn id="46" dur="500"/>
                                        <p:tgtEl>
                                          <p:spTgt spid="29"/>
                                        </p:tgtEl>
                                      </p:cBhvr>
                                    </p:animEffect>
                                  </p:childTnLst>
                                </p:cTn>
                              </p:par>
                              <p:par>
                                <p:cTn id="47" presetID="10" presetClass="entr" presetSubtype="0" fill="hold" nodeType="withEffect">
                                  <p:stCondLst>
                                    <p:cond delay="0"/>
                                  </p:stCondLst>
                                  <p:childTnLst>
                                    <p:set>
                                      <p:cBhvr>
                                        <p:cTn id="48" dur="1" fill="hold">
                                          <p:stCondLst>
                                            <p:cond delay="0"/>
                                          </p:stCondLst>
                                        </p:cTn>
                                        <p:tgtEl>
                                          <p:spTgt spid="2050"/>
                                        </p:tgtEl>
                                        <p:attrNameLst>
                                          <p:attrName>style.visibility</p:attrName>
                                        </p:attrNameLst>
                                      </p:cBhvr>
                                      <p:to>
                                        <p:strVal val="visible"/>
                                      </p:to>
                                    </p:set>
                                    <p:animEffect transition="in" filter="fade">
                                      <p:cBhvr>
                                        <p:cTn id="49" dur="500"/>
                                        <p:tgtEl>
                                          <p:spTgt spid="2050"/>
                                        </p:tgtEl>
                                      </p:cBhvr>
                                    </p:animEffect>
                                  </p:childTnLst>
                                </p:cTn>
                              </p:par>
                              <p:par>
                                <p:cTn id="50" presetID="10" presetClass="entr" presetSubtype="0" fill="hold" nodeType="withEffect">
                                  <p:stCondLst>
                                    <p:cond delay="0"/>
                                  </p:stCondLst>
                                  <p:childTnLst>
                                    <p:set>
                                      <p:cBhvr>
                                        <p:cTn id="51" dur="1" fill="hold">
                                          <p:stCondLst>
                                            <p:cond delay="0"/>
                                          </p:stCondLst>
                                        </p:cTn>
                                        <p:tgtEl>
                                          <p:spTgt spid="20"/>
                                        </p:tgtEl>
                                        <p:attrNameLst>
                                          <p:attrName>style.visibility</p:attrName>
                                        </p:attrNameLst>
                                      </p:cBhvr>
                                      <p:to>
                                        <p:strVal val="visible"/>
                                      </p:to>
                                    </p:set>
                                    <p:animEffect transition="in" filter="fade">
                                      <p:cBhvr>
                                        <p:cTn id="52" dur="500"/>
                                        <p:tgtEl>
                                          <p:spTgt spid="20"/>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500"/>
                                        <p:tgtEl>
                                          <p:spTgt spid="26"/>
                                        </p:tgtEl>
                                      </p:cBhvr>
                                    </p:animEffect>
                                  </p:childTnLst>
                                </p:cTn>
                              </p:par>
                              <p:par>
                                <p:cTn id="58" presetID="10" presetClass="entr" presetSubtype="0" fill="hold" nodeType="withEffect">
                                  <p:stCondLst>
                                    <p:cond delay="0"/>
                                  </p:stCondLst>
                                  <p:childTnLst>
                                    <p:set>
                                      <p:cBhvr>
                                        <p:cTn id="59" dur="1" fill="hold">
                                          <p:stCondLst>
                                            <p:cond delay="0"/>
                                          </p:stCondLst>
                                        </p:cTn>
                                        <p:tgtEl>
                                          <p:spTgt spid="27"/>
                                        </p:tgtEl>
                                        <p:attrNameLst>
                                          <p:attrName>style.visibility</p:attrName>
                                        </p:attrNameLst>
                                      </p:cBhvr>
                                      <p:to>
                                        <p:strVal val="visible"/>
                                      </p:to>
                                    </p:set>
                                    <p:animEffect transition="in" filter="fade">
                                      <p:cBhvr>
                                        <p:cTn id="60" dur="500"/>
                                        <p:tgtEl>
                                          <p:spTgt spid="27"/>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21"/>
                                        </p:tgtEl>
                                        <p:attrNameLst>
                                          <p:attrName>style.visibility</p:attrName>
                                        </p:attrNameLst>
                                      </p:cBhvr>
                                      <p:to>
                                        <p:strVal val="visible"/>
                                      </p:to>
                                    </p:set>
                                    <p:animEffect transition="in" filter="fade">
                                      <p:cBhvr>
                                        <p:cTn id="64" dur="500"/>
                                        <p:tgtEl>
                                          <p:spTgt spid="21"/>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nodeType="clickEffect">
                                  <p:stCondLst>
                                    <p:cond delay="0"/>
                                  </p:stCondLst>
                                  <p:childTnLst>
                                    <p:set>
                                      <p:cBhvr>
                                        <p:cTn id="68" dur="1" fill="hold">
                                          <p:stCondLst>
                                            <p:cond delay="0"/>
                                          </p:stCondLst>
                                        </p:cTn>
                                        <p:tgtEl>
                                          <p:spTgt spid="4"/>
                                        </p:tgtEl>
                                        <p:attrNameLst>
                                          <p:attrName>style.visibility</p:attrName>
                                        </p:attrNameLst>
                                      </p:cBhvr>
                                      <p:to>
                                        <p:strVal val="visible"/>
                                      </p:to>
                                    </p:set>
                                    <p:animEffect transition="in" filter="fade">
                                      <p:cBhvr>
                                        <p:cTn id="69" dur="500"/>
                                        <p:tgtEl>
                                          <p:spTgt spid="4"/>
                                        </p:tgtEl>
                                      </p:cBhvr>
                                    </p:animEffect>
                                  </p:childTnLst>
                                </p:cTn>
                              </p:par>
                              <p:par>
                                <p:cTn id="70" presetID="10" presetClass="entr" presetSubtype="0"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fade">
                                      <p:cBhvr>
                                        <p:cTn id="7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7" name="Rechteck 56"/>
          <p:cNvSpPr/>
          <p:nvPr/>
        </p:nvSpPr>
        <p:spPr bwMode="auto">
          <a:xfrm>
            <a:off x="4721871" y="3132159"/>
            <a:ext cx="475935" cy="660547"/>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sp>
        <p:nvSpPr>
          <p:cNvPr id="56" name="Rechteck 55"/>
          <p:cNvSpPr/>
          <p:nvPr/>
        </p:nvSpPr>
        <p:spPr bwMode="auto">
          <a:xfrm>
            <a:off x="4084313" y="3149453"/>
            <a:ext cx="475935" cy="660547"/>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grpSp>
        <p:nvGrpSpPr>
          <p:cNvPr id="3" name="Group 3"/>
          <p:cNvGrpSpPr/>
          <p:nvPr/>
        </p:nvGrpSpPr>
        <p:grpSpPr bwMode="auto">
          <a:xfrm>
            <a:off x="1312941" y="2498283"/>
            <a:ext cx="2314575" cy="1477713"/>
            <a:chOff x="0" y="0"/>
            <a:chExt cx="10275866" cy="6850578"/>
          </a:xfrm>
        </p:grpSpPr>
        <p:pic>
          <p:nvPicPr>
            <p:cNvPr id="4" name="Picture 4"/>
            <p:cNvPicPr>
              <a:picLocks noChangeAspect="1"/>
            </p:cNvPicPr>
            <p:nvPr/>
          </p:nvPicPr>
          <p:blipFill>
            <a:blip r:embed="rId2"/>
            <a:stretch/>
          </p:blipFill>
          <p:spPr bwMode="auto">
            <a:xfrm>
              <a:off x="3425289" y="0"/>
              <a:ext cx="6850578" cy="6850578"/>
            </a:xfrm>
            <a:prstGeom prst="rect">
              <a:avLst/>
            </a:prstGeom>
          </p:spPr>
        </p:pic>
        <p:pic>
          <p:nvPicPr>
            <p:cNvPr id="5" name="Picture 5"/>
            <p:cNvPicPr>
              <a:picLocks noChangeAspect="1"/>
            </p:cNvPicPr>
            <p:nvPr/>
          </p:nvPicPr>
          <p:blipFill>
            <a:blip r:embed="rId3"/>
            <a:stretch/>
          </p:blipFill>
          <p:spPr bwMode="auto">
            <a:xfrm>
              <a:off x="0" y="0"/>
              <a:ext cx="6850578" cy="6850578"/>
            </a:xfrm>
            <a:prstGeom prst="rect">
              <a:avLst/>
            </a:prstGeom>
          </p:spPr>
        </p:pic>
      </p:grpSp>
      <p:sp>
        <p:nvSpPr>
          <p:cNvPr id="6" name="TextBox 6"/>
          <p:cNvSpPr txBox="1"/>
          <p:nvPr/>
        </p:nvSpPr>
        <p:spPr bwMode="auto">
          <a:xfrm>
            <a:off x="1751798" y="208739"/>
            <a:ext cx="6952648" cy="574324"/>
          </a:xfrm>
          <a:prstGeom prst="rect">
            <a:avLst/>
          </a:prstGeom>
        </p:spPr>
        <p:txBody>
          <a:bodyPr wrap="square" lIns="0" tIns="0" rIns="0" bIns="0" rtlCol="0" anchor="t">
            <a:spAutoFit/>
          </a:bodyPr>
          <a:lstStyle/>
          <a:p>
            <a:pPr>
              <a:lnSpc>
                <a:spcPts val="4950"/>
              </a:lnSpc>
              <a:defRPr/>
            </a:pPr>
            <a:r>
              <a:rPr lang="en-US" sz="3200" b="1">
                <a:latin typeface="Arial"/>
                <a:cs typeface="Arial"/>
              </a:rPr>
              <a:t>Herausforderungen der Forschung</a:t>
            </a:r>
            <a:endParaRPr/>
          </a:p>
        </p:txBody>
      </p:sp>
      <p:sp>
        <p:nvSpPr>
          <p:cNvPr id="8" name="Textfeld 7"/>
          <p:cNvSpPr txBox="1"/>
          <p:nvPr/>
        </p:nvSpPr>
        <p:spPr bwMode="auto">
          <a:xfrm>
            <a:off x="5194562" y="1503326"/>
            <a:ext cx="3429000" cy="2833723"/>
          </a:xfrm>
          <a:prstGeom prst="rect">
            <a:avLst/>
          </a:prstGeom>
          <a:noFill/>
        </p:spPr>
        <p:txBody>
          <a:bodyPr wrap="square">
            <a:spAutoFit/>
          </a:bodyPr>
          <a:lstStyle/>
          <a:p>
            <a:pPr marL="171450" indent="-171450">
              <a:lnSpc>
                <a:spcPct val="150000"/>
              </a:lnSpc>
              <a:buFont typeface="Arial"/>
              <a:buChar char="•"/>
              <a:defRPr/>
            </a:pPr>
            <a:r>
              <a:rPr lang="en-US" sz="1200">
                <a:solidFill>
                  <a:srgbClr val="3E3D40"/>
                </a:solidFill>
                <a:latin typeface="HK Grotesk Medium"/>
              </a:rPr>
              <a:t>Zu hoher Energiebedarf </a:t>
            </a:r>
            <a:endParaRPr/>
          </a:p>
          <a:p>
            <a:pPr marL="171450" indent="-171450">
              <a:lnSpc>
                <a:spcPct val="150000"/>
              </a:lnSpc>
              <a:buFont typeface="Arial"/>
              <a:buChar char="•"/>
              <a:defRPr/>
            </a:pPr>
            <a:endParaRPr lang="en-US"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r>
              <a:rPr lang="de-AT" sz="1200">
                <a:solidFill>
                  <a:srgbClr val="3E3D40"/>
                </a:solidFill>
                <a:latin typeface="HK Grotesk Medium"/>
              </a:rPr>
              <a:t>Teures Wachstumsmedium</a:t>
            </a:r>
            <a:endParaRPr/>
          </a:p>
          <a:p>
            <a:pPr>
              <a:lnSpc>
                <a:spcPct val="150000"/>
              </a:lnSpc>
              <a:defRPr/>
            </a:pPr>
            <a:endParaRPr lang="en-GB" sz="1200">
              <a:solidFill>
                <a:srgbClr val="3E3D40"/>
              </a:solidFill>
              <a:latin typeface="HK Grotesk Medium"/>
            </a:endParaRPr>
          </a:p>
          <a:p>
            <a:pPr>
              <a:lnSpc>
                <a:spcPct val="150000"/>
              </a:lnSpc>
              <a:defRPr/>
            </a:pPr>
            <a:endParaRPr lang="en-GB" sz="1200">
              <a:solidFill>
                <a:srgbClr val="3E3D40"/>
              </a:solidFill>
              <a:latin typeface="HK Grotesk Medium"/>
            </a:endParaRPr>
          </a:p>
          <a:p>
            <a:pPr marL="171450" indent="-171450">
              <a:lnSpc>
                <a:spcPct val="150000"/>
              </a:lnSpc>
              <a:buFont typeface="Arial"/>
              <a:buChar char="•"/>
              <a:defRPr/>
            </a:pPr>
            <a:r>
              <a:rPr lang="en-GB" sz="1200">
                <a:solidFill>
                  <a:srgbClr val="3E3D40"/>
                </a:solidFill>
                <a:latin typeface="HK Grotesk Medium"/>
              </a:rPr>
              <a:t>Upscaling vs. Outscaling</a:t>
            </a: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p:txBody>
      </p:sp>
      <p:pic>
        <p:nvPicPr>
          <p:cNvPr id="1026" name="Picture 2" descr="Top 30 Mixing Tank GIFs | Find the best GIF on Gfycat"/>
          <p:cNvPicPr>
            <a:picLocks noChangeAspect="1" noChangeArrowheads="1"/>
          </p:cNvPicPr>
          <p:nvPr/>
        </p:nvPicPr>
        <p:blipFill>
          <a:blip r:embed="rId4"/>
          <a:srcRect l="31586" t="8260" r="35882" b="14156"/>
          <a:stretch/>
        </p:blipFill>
        <p:spPr bwMode="auto">
          <a:xfrm>
            <a:off x="4811016" y="1610271"/>
            <a:ext cx="222171" cy="298847"/>
          </a:xfrm>
          <a:prstGeom prst="rect">
            <a:avLst/>
          </a:prstGeom>
          <a:solidFill>
            <a:schemeClr val="bg1"/>
          </a:solidFill>
        </p:spPr>
      </p:pic>
      <p:sp>
        <p:nvSpPr>
          <p:cNvPr id="2" name="Gleichschenkliges Dreieck 1"/>
          <p:cNvSpPr/>
          <p:nvPr/>
        </p:nvSpPr>
        <p:spPr bwMode="auto">
          <a:xfrm>
            <a:off x="4741924" y="1468451"/>
            <a:ext cx="360355" cy="139600"/>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7" name="Grafik 6" descr="Ladender Akku mit einfarbiger Füllung"/>
          <p:cNvPicPr>
            <a:picLocks noChangeAspect="1"/>
          </p:cNvPicPr>
          <p:nvPr/>
        </p:nvPicPr>
        <p:blipFill>
          <a:blip r:embed="rId5"/>
          <a:stretch/>
        </p:blipFill>
        <p:spPr bwMode="auto">
          <a:xfrm>
            <a:off x="4221799" y="1538575"/>
            <a:ext cx="515966" cy="515966"/>
          </a:xfrm>
          <a:prstGeom prst="rect">
            <a:avLst/>
          </a:prstGeom>
        </p:spPr>
      </p:pic>
      <p:pic>
        <p:nvPicPr>
          <p:cNvPr id="10" name="Grafik 9" descr="Euro mit einfarbiger Füllung"/>
          <p:cNvPicPr>
            <a:picLocks noChangeAspect="1"/>
          </p:cNvPicPr>
          <p:nvPr/>
        </p:nvPicPr>
        <p:blipFill>
          <a:blip r:embed="rId6"/>
          <a:stretch/>
        </p:blipFill>
        <p:spPr bwMode="auto">
          <a:xfrm>
            <a:off x="4713631" y="2293438"/>
            <a:ext cx="342900" cy="342900"/>
          </a:xfrm>
          <a:prstGeom prst="rect">
            <a:avLst/>
          </a:prstGeom>
        </p:spPr>
      </p:pic>
      <p:pic>
        <p:nvPicPr>
          <p:cNvPr id="11" name="Grafik 10" descr="Euro mit einfarbiger Füllung"/>
          <p:cNvPicPr>
            <a:picLocks noChangeAspect="1"/>
          </p:cNvPicPr>
          <p:nvPr/>
        </p:nvPicPr>
        <p:blipFill>
          <a:blip r:embed="rId6"/>
          <a:stretch/>
        </p:blipFill>
        <p:spPr bwMode="auto">
          <a:xfrm>
            <a:off x="4453037" y="2300727"/>
            <a:ext cx="342900" cy="342900"/>
          </a:xfrm>
          <a:prstGeom prst="rect">
            <a:avLst/>
          </a:prstGeom>
        </p:spPr>
      </p:pic>
      <p:pic>
        <p:nvPicPr>
          <p:cNvPr id="13" name="Grafik 12" descr="Euro mit einfarbiger Füllung"/>
          <p:cNvPicPr>
            <a:picLocks noChangeAspect="1"/>
          </p:cNvPicPr>
          <p:nvPr/>
        </p:nvPicPr>
        <p:blipFill>
          <a:blip r:embed="rId6"/>
          <a:stretch/>
        </p:blipFill>
        <p:spPr bwMode="auto">
          <a:xfrm>
            <a:off x="4190211" y="2308016"/>
            <a:ext cx="342900" cy="342900"/>
          </a:xfrm>
          <a:prstGeom prst="rect">
            <a:avLst/>
          </a:prstGeom>
        </p:spPr>
      </p:pic>
      <p:pic>
        <p:nvPicPr>
          <p:cNvPr id="15" name="Picture 2" descr="Top 30 Mixing Tank GIFs | Find the best GIF on Gfycat"/>
          <p:cNvPicPr>
            <a:picLocks noChangeAspect="1" noChangeArrowheads="1"/>
          </p:cNvPicPr>
          <p:nvPr/>
        </p:nvPicPr>
        <p:blipFill>
          <a:blip r:embed="rId4"/>
          <a:srcRect l="31586" t="8260" r="35882" b="14156"/>
          <a:stretch/>
        </p:blipFill>
        <p:spPr bwMode="auto">
          <a:xfrm>
            <a:off x="4104539" y="3162526"/>
            <a:ext cx="444755" cy="598250"/>
          </a:xfrm>
          <a:prstGeom prst="rect">
            <a:avLst/>
          </a:prstGeom>
          <a:solidFill>
            <a:schemeClr val="bg1"/>
          </a:solidFill>
        </p:spPr>
      </p:pic>
      <p:sp>
        <p:nvSpPr>
          <p:cNvPr id="16" name="Gleichschenkliges Dreieck 15"/>
          <p:cNvSpPr/>
          <p:nvPr/>
        </p:nvSpPr>
        <p:spPr bwMode="auto">
          <a:xfrm>
            <a:off x="4025791" y="2951663"/>
            <a:ext cx="600993" cy="202748"/>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23" name="Picture 2" descr="Top 30 Mixing Tank GIFs | Find the best GIF on Gfycat"/>
          <p:cNvPicPr>
            <a:picLocks noChangeAspect="1" noChangeArrowheads="1"/>
          </p:cNvPicPr>
          <p:nvPr/>
        </p:nvPicPr>
        <p:blipFill>
          <a:blip r:embed="rId4"/>
          <a:srcRect l="31586" t="8260" r="35882" b="14156"/>
          <a:stretch/>
        </p:blipFill>
        <p:spPr bwMode="auto">
          <a:xfrm>
            <a:off x="4734352" y="3155204"/>
            <a:ext cx="150729" cy="202748"/>
          </a:xfrm>
          <a:prstGeom prst="rect">
            <a:avLst/>
          </a:prstGeom>
          <a:solidFill>
            <a:schemeClr val="bg1"/>
          </a:solidFill>
        </p:spPr>
      </p:pic>
      <p:sp>
        <p:nvSpPr>
          <p:cNvPr id="32" name="Gleichschenkliges Dreieck 31"/>
          <p:cNvSpPr/>
          <p:nvPr/>
        </p:nvSpPr>
        <p:spPr bwMode="auto">
          <a:xfrm>
            <a:off x="4668161" y="2944995"/>
            <a:ext cx="600993" cy="202748"/>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40" name="Picture 2" descr="Top 30 Mixing Tank GIFs | Find the best GIF on Gfycat"/>
          <p:cNvPicPr>
            <a:picLocks noChangeAspect="1" noChangeArrowheads="1"/>
          </p:cNvPicPr>
          <p:nvPr/>
        </p:nvPicPr>
        <p:blipFill>
          <a:blip r:embed="rId4"/>
          <a:srcRect l="31586" t="8260" r="35882" b="14156"/>
          <a:stretch/>
        </p:blipFill>
        <p:spPr bwMode="auto">
          <a:xfrm>
            <a:off x="4901177" y="3155204"/>
            <a:ext cx="150729" cy="202748"/>
          </a:xfrm>
          <a:prstGeom prst="rect">
            <a:avLst/>
          </a:prstGeom>
          <a:solidFill>
            <a:schemeClr val="bg1"/>
          </a:solidFill>
        </p:spPr>
      </p:pic>
      <p:pic>
        <p:nvPicPr>
          <p:cNvPr id="41" name="Picture 2" descr="Top 30 Mixing Tank GIFs | Find the best GIF on Gfycat"/>
          <p:cNvPicPr>
            <a:picLocks noChangeAspect="1" noChangeArrowheads="1"/>
          </p:cNvPicPr>
          <p:nvPr/>
        </p:nvPicPr>
        <p:blipFill>
          <a:blip r:embed="rId4"/>
          <a:srcRect l="31586" t="8260" r="35882" b="14156"/>
          <a:stretch/>
        </p:blipFill>
        <p:spPr bwMode="auto">
          <a:xfrm>
            <a:off x="5046455" y="3147744"/>
            <a:ext cx="150729" cy="202748"/>
          </a:xfrm>
          <a:prstGeom prst="rect">
            <a:avLst/>
          </a:prstGeom>
          <a:solidFill>
            <a:schemeClr val="bg1"/>
          </a:solidFill>
        </p:spPr>
      </p:pic>
      <p:pic>
        <p:nvPicPr>
          <p:cNvPr id="42" name="Picture 2" descr="Top 30 Mixing Tank GIFs | Find the best GIF on Gfycat"/>
          <p:cNvPicPr>
            <a:picLocks noChangeAspect="1" noChangeArrowheads="1"/>
          </p:cNvPicPr>
          <p:nvPr/>
        </p:nvPicPr>
        <p:blipFill>
          <a:blip r:embed="rId4"/>
          <a:srcRect l="31586" t="8260" r="35882" b="14156"/>
          <a:stretch/>
        </p:blipFill>
        <p:spPr bwMode="auto">
          <a:xfrm>
            <a:off x="4734352" y="3347204"/>
            <a:ext cx="150729" cy="202748"/>
          </a:xfrm>
          <a:prstGeom prst="rect">
            <a:avLst/>
          </a:prstGeom>
          <a:solidFill>
            <a:schemeClr val="bg1"/>
          </a:solidFill>
        </p:spPr>
      </p:pic>
      <p:pic>
        <p:nvPicPr>
          <p:cNvPr id="44" name="Picture 2" descr="Top 30 Mixing Tank GIFs | Find the best GIF on Gfycat"/>
          <p:cNvPicPr>
            <a:picLocks noChangeAspect="1" noChangeArrowheads="1"/>
          </p:cNvPicPr>
          <p:nvPr/>
        </p:nvPicPr>
        <p:blipFill>
          <a:blip r:embed="rId4"/>
          <a:srcRect l="31586" t="8260" r="35882" b="14156"/>
          <a:stretch/>
        </p:blipFill>
        <p:spPr bwMode="auto">
          <a:xfrm>
            <a:off x="4887531" y="3347204"/>
            <a:ext cx="150729" cy="202748"/>
          </a:xfrm>
          <a:prstGeom prst="rect">
            <a:avLst/>
          </a:prstGeom>
          <a:solidFill>
            <a:schemeClr val="bg1"/>
          </a:solidFill>
        </p:spPr>
      </p:pic>
      <p:pic>
        <p:nvPicPr>
          <p:cNvPr id="52" name="Picture 2" descr="Top 30 Mixing Tank GIFs | Find the best GIF on Gfycat"/>
          <p:cNvPicPr>
            <a:picLocks noChangeAspect="1" noChangeArrowheads="1"/>
          </p:cNvPicPr>
          <p:nvPr/>
        </p:nvPicPr>
        <p:blipFill>
          <a:blip r:embed="rId4"/>
          <a:srcRect l="31586" t="8260" r="35882" b="14156"/>
          <a:stretch/>
        </p:blipFill>
        <p:spPr bwMode="auto">
          <a:xfrm>
            <a:off x="5046920" y="3362213"/>
            <a:ext cx="150729" cy="202748"/>
          </a:xfrm>
          <a:prstGeom prst="rect">
            <a:avLst/>
          </a:prstGeom>
          <a:solidFill>
            <a:schemeClr val="bg1"/>
          </a:solidFill>
        </p:spPr>
      </p:pic>
      <p:pic>
        <p:nvPicPr>
          <p:cNvPr id="53" name="Picture 2" descr="Top 30 Mixing Tank GIFs | Find the best GIF on Gfycat"/>
          <p:cNvPicPr>
            <a:picLocks noChangeAspect="1" noChangeArrowheads="1"/>
          </p:cNvPicPr>
          <p:nvPr/>
        </p:nvPicPr>
        <p:blipFill>
          <a:blip r:embed="rId4"/>
          <a:srcRect l="31586" t="8260" r="35882" b="14156"/>
          <a:stretch/>
        </p:blipFill>
        <p:spPr bwMode="auto">
          <a:xfrm>
            <a:off x="4728607" y="3550934"/>
            <a:ext cx="150729" cy="202748"/>
          </a:xfrm>
          <a:prstGeom prst="rect">
            <a:avLst/>
          </a:prstGeom>
          <a:solidFill>
            <a:schemeClr val="bg1"/>
          </a:solidFill>
        </p:spPr>
      </p:pic>
      <p:pic>
        <p:nvPicPr>
          <p:cNvPr id="54" name="Picture 2" descr="Top 30 Mixing Tank GIFs | Find the best GIF on Gfycat"/>
          <p:cNvPicPr>
            <a:picLocks noChangeAspect="1" noChangeArrowheads="1"/>
          </p:cNvPicPr>
          <p:nvPr/>
        </p:nvPicPr>
        <p:blipFill>
          <a:blip r:embed="rId4"/>
          <a:srcRect l="31586" t="8260" r="35882" b="14156"/>
          <a:stretch/>
        </p:blipFill>
        <p:spPr bwMode="auto">
          <a:xfrm>
            <a:off x="4888826" y="3549953"/>
            <a:ext cx="150729" cy="202748"/>
          </a:xfrm>
          <a:prstGeom prst="rect">
            <a:avLst/>
          </a:prstGeom>
          <a:solidFill>
            <a:schemeClr val="bg1"/>
          </a:solidFill>
        </p:spPr>
      </p:pic>
      <p:pic>
        <p:nvPicPr>
          <p:cNvPr id="55" name="Picture 2" descr="Top 30 Mixing Tank GIFs | Find the best GIF on Gfycat"/>
          <p:cNvPicPr>
            <a:picLocks noChangeAspect="1" noChangeArrowheads="1"/>
          </p:cNvPicPr>
          <p:nvPr/>
        </p:nvPicPr>
        <p:blipFill>
          <a:blip r:embed="rId4"/>
          <a:srcRect l="31586" t="8260" r="35882" b="14156"/>
          <a:stretch/>
        </p:blipFill>
        <p:spPr bwMode="auto">
          <a:xfrm>
            <a:off x="5047695" y="3549953"/>
            <a:ext cx="150729" cy="202748"/>
          </a:xfrm>
          <a:prstGeom prst="rect">
            <a:avLst/>
          </a:prstGeom>
          <a:solidFill>
            <a:schemeClr val="bg1"/>
          </a:solidFill>
        </p:spPr>
      </p:pic>
      <p:pic>
        <p:nvPicPr>
          <p:cNvPr id="20" name="Grafik 19"/>
          <p:cNvPicPr>
            <a:picLocks noChangeAspect="1"/>
          </p:cNvPicPr>
          <p:nvPr/>
        </p:nvPicPr>
        <p:blipFill>
          <a:blip r:embed="rId7"/>
          <a:stretch/>
        </p:blipFill>
        <p:spPr bwMode="auto">
          <a:xfrm>
            <a:off x="1143000" y="1396687"/>
            <a:ext cx="6858000" cy="2624447"/>
          </a:xfrm>
          <a:prstGeom prst="rect">
            <a:avLst/>
          </a:prstGeom>
        </p:spPr>
      </p:pic>
      <p:pic>
        <p:nvPicPr>
          <p:cNvPr id="22" name="Grafik 21"/>
          <p:cNvPicPr>
            <a:picLocks noChangeAspect="1"/>
          </p:cNvPicPr>
          <p:nvPr/>
        </p:nvPicPr>
        <p:blipFill>
          <a:blip r:embed="rId8"/>
          <a:stretch/>
        </p:blipFill>
        <p:spPr bwMode="auto">
          <a:xfrm>
            <a:off x="1143000" y="1410566"/>
            <a:ext cx="6858000" cy="2657026"/>
          </a:xfrm>
          <a:prstGeom prst="rect">
            <a:avLst/>
          </a:prstGeom>
        </p:spPr>
      </p:pic>
      <p:sp>
        <p:nvSpPr>
          <p:cNvPr id="9" name="Textfeld 8"/>
          <p:cNvSpPr txBox="1"/>
          <p:nvPr/>
        </p:nvSpPr>
        <p:spPr bwMode="auto">
          <a:xfrm>
            <a:off x="815051" y="4904006"/>
            <a:ext cx="6094011" cy="276999"/>
          </a:xfrm>
          <a:prstGeom prst="rect">
            <a:avLst/>
          </a:prstGeom>
          <a:noFill/>
        </p:spPr>
        <p:txBody>
          <a:bodyPr wrap="square">
            <a:spAutoFit/>
          </a:bodyPr>
          <a:lstStyle/>
          <a:p>
            <a:pPr algn="l">
              <a:defRPr/>
            </a:pPr>
            <a:r>
              <a:rPr lang="en-GB" sz="600">
                <a:latin typeface="IBMPlexSans-Bold"/>
              </a:rPr>
              <a:t>Sinke, P., Swartz, E., Sanctorum, H. et al. Ex-ante life cycle assessment of commercial-scale cultivated meat production in 2030. Int J Life Cycle Assess 28, 234–254 (2023). </a:t>
            </a:r>
            <a:r>
              <a:rPr lang="en-GB" sz="600" u="sng">
                <a:latin typeface="IBMPlexSans-Bold"/>
                <a:hlinkClick r:id="rId9" tooltip="https://doi.org/10.1007/s11367-022-02128-8"/>
              </a:rPr>
              <a:t>https://doi.org/10.1007/s11367-022-02128-8</a:t>
            </a:r>
            <a:r>
              <a:rPr lang="en-US" sz="600">
                <a:latin typeface="IBMPlexSans-Bold"/>
              </a:rPr>
              <a:t> </a:t>
            </a:r>
            <a:endParaRPr lang="en-GB" sz="600">
              <a:latin typeface="IBMPlexSans-Bold"/>
            </a:endParaRPr>
          </a:p>
        </p:txBody>
      </p:sp>
      <p:pic>
        <p:nvPicPr>
          <p:cNvPr id="12" name="Grafik 11"/>
          <p:cNvPicPr>
            <a:picLocks noChangeAspect="1"/>
          </p:cNvPicPr>
          <p:nvPr/>
        </p:nvPicPr>
        <p:blipFill>
          <a:blip r:embed="rId10"/>
          <a:stretch/>
        </p:blipFill>
        <p:spPr bwMode="auto">
          <a:xfrm>
            <a:off x="0" y="0"/>
            <a:ext cx="1312201" cy="999832"/>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 name="Titel 1"/>
          <p:cNvSpPr txBox="1"/>
          <p:nvPr/>
        </p:nvSpPr>
        <p:spPr bwMode="auto">
          <a:xfrm>
            <a:off x="2657768" y="304277"/>
            <a:ext cx="6110183" cy="558936"/>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lgn="ctr">
              <a:defRPr/>
            </a:pPr>
            <a:r>
              <a:rPr lang="de-DE" sz="3200">
                <a:solidFill>
                  <a:srgbClr val="373737"/>
                </a:solidFill>
              </a:rPr>
              <a:t>Brundtland Definition 1987 </a:t>
            </a:r>
            <a:endParaRPr lang="de-AT" sz="3200">
              <a:solidFill>
                <a:srgbClr val="373737"/>
              </a:solidFill>
            </a:endParaRPr>
          </a:p>
        </p:txBody>
      </p:sp>
      <p:pic>
        <p:nvPicPr>
          <p:cNvPr id="19" name="Grafik 18"/>
          <p:cNvPicPr>
            <a:picLocks noChangeAspect="1"/>
          </p:cNvPicPr>
          <p:nvPr/>
        </p:nvPicPr>
        <p:blipFill>
          <a:blip r:embed="rId2">
            <a:grayscl/>
          </a:blip>
          <a:stretch/>
        </p:blipFill>
        <p:spPr bwMode="auto">
          <a:xfrm>
            <a:off x="24732" y="44450"/>
            <a:ext cx="2559718" cy="4721811"/>
          </a:xfrm>
          <a:prstGeom prst="rect">
            <a:avLst/>
          </a:prstGeom>
        </p:spPr>
      </p:pic>
      <p:pic>
        <p:nvPicPr>
          <p:cNvPr id="24" name="Grafik 23" descr="Ein Bild, das Text, Schrift, Zahl, Uhr enthält.&#10;&#10;Automatisch generierte Beschreibung"/>
          <p:cNvPicPr>
            <a:picLocks noChangeAspect="1"/>
          </p:cNvPicPr>
          <p:nvPr/>
        </p:nvPicPr>
        <p:blipFill>
          <a:blip r:embed="rId3">
            <a:duotone>
              <a:schemeClr val="accent6">
                <a:shade val="45000"/>
                <a:satMod val="135000"/>
              </a:schemeClr>
              <a:prstClr val="white"/>
            </a:duotone>
          </a:blip>
          <a:stretch/>
        </p:blipFill>
        <p:spPr bwMode="auto">
          <a:xfrm>
            <a:off x="2088000" y="3605097"/>
            <a:ext cx="403046" cy="367780"/>
          </a:xfrm>
          <a:prstGeom prst="rect">
            <a:avLst/>
          </a:prstGeom>
        </p:spPr>
      </p:pic>
      <p:sp>
        <p:nvSpPr>
          <p:cNvPr id="9" name="Scrollen: horizontal 8"/>
          <p:cNvSpPr/>
          <p:nvPr/>
        </p:nvSpPr>
        <p:spPr bwMode="auto">
          <a:xfrm>
            <a:off x="3124800" y="1195199"/>
            <a:ext cx="5306400" cy="2943277"/>
          </a:xfrm>
          <a:prstGeom prst="horizontalScroll">
            <a:avLst>
              <a:gd name="adj" fmla="val 12500"/>
            </a:avLst>
          </a:prstGeom>
          <a:solidFill>
            <a:srgbClr val="37979D">
              <a:alpha val="23922"/>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8" name="Textfeld 7"/>
          <p:cNvSpPr txBox="1"/>
          <p:nvPr/>
        </p:nvSpPr>
        <p:spPr bwMode="auto">
          <a:xfrm>
            <a:off x="3492795" y="1651849"/>
            <a:ext cx="4896293" cy="2015936"/>
          </a:xfrm>
          <a:prstGeom prst="rect">
            <a:avLst/>
          </a:prstGeom>
          <a:noFill/>
        </p:spPr>
        <p:txBody>
          <a:bodyPr wrap="square">
            <a:spAutoFit/>
          </a:bodyPr>
          <a:lstStyle/>
          <a:p>
            <a:pPr marL="342900" indent="-342900" algn="just">
              <a:buAutoNum type="arabicPeriod"/>
              <a:defRPr/>
            </a:pPr>
            <a:r>
              <a:rPr lang="de-DE">
                <a:solidFill>
                  <a:srgbClr val="373737"/>
                </a:solidFill>
                <a:ea typeface="Times New Roman"/>
              </a:rPr>
              <a:t>Dauerhafte Entwicklung ist eine Entwicklung, die die Bedürfnisse der Gegenwart befriedigt, ohne zu riskieren, dass künftige Generationen ihre eigenen Bedürfnisse nicht befriedigen können.</a:t>
            </a:r>
            <a:endParaRPr/>
          </a:p>
          <a:p>
            <a:pPr algn="just">
              <a:defRPr/>
            </a:pPr>
            <a:r>
              <a:rPr lang="de-DE">
                <a:solidFill>
                  <a:srgbClr val="373737"/>
                </a:solidFill>
                <a:ea typeface="Times New Roman"/>
              </a:rPr>
              <a:t> </a:t>
            </a:r>
            <a:br>
              <a:rPr lang="de-DE">
                <a:solidFill>
                  <a:srgbClr val="373737"/>
                </a:solidFill>
                <a:ea typeface="Times New Roman"/>
              </a:rPr>
            </a:br>
            <a:r>
              <a:rPr lang="de-DE" sz="1700" b="1">
                <a:solidFill>
                  <a:srgbClr val="373737"/>
                </a:solidFill>
                <a:ea typeface="Times New Roman"/>
              </a:rPr>
              <a:t> intergenerative ökologische Gerechtigkeit</a:t>
            </a:r>
            <a:endParaRPr lang="de-AT" sz="1700" b="1">
              <a:solidFill>
                <a:srgbClr val="373737"/>
              </a:solidFill>
            </a:endParaRPr>
          </a:p>
        </p:txBody>
      </p:sp>
      <p:sp>
        <p:nvSpPr>
          <p:cNvPr id="10" name="Textfeld 9"/>
          <p:cNvSpPr txBox="1"/>
          <p:nvPr/>
        </p:nvSpPr>
        <p:spPr bwMode="auto">
          <a:xfrm>
            <a:off x="4453552" y="3948300"/>
            <a:ext cx="4212000" cy="646331"/>
          </a:xfrm>
          <a:prstGeom prst="rect">
            <a:avLst/>
          </a:prstGeom>
          <a:noFill/>
        </p:spPr>
        <p:txBody>
          <a:bodyPr wrap="square" rtlCol="0">
            <a:spAutoFit/>
          </a:bodyPr>
          <a:lstStyle/>
          <a:p>
            <a:pPr>
              <a:defRPr/>
            </a:pPr>
            <a:r>
              <a:rPr lang="de-DE"/>
              <a:t>Bestandteil aller danach vereinbarten Internationalen Umweltabkommen</a:t>
            </a:r>
            <a:endParaRPr lang="de-AT"/>
          </a:p>
        </p:txBody>
      </p:sp>
      <p:sp>
        <p:nvSpPr>
          <p:cNvPr id="15" name="Textfeld 14"/>
          <p:cNvSpPr txBox="1"/>
          <p:nvPr/>
        </p:nvSpPr>
        <p:spPr bwMode="auto">
          <a:xfrm>
            <a:off x="4233258" y="965464"/>
            <a:ext cx="2901942" cy="369332"/>
          </a:xfrm>
          <a:prstGeom prst="rect">
            <a:avLst/>
          </a:prstGeom>
          <a:noFill/>
        </p:spPr>
        <p:txBody>
          <a:bodyPr wrap="square" rtlCol="0">
            <a:spAutoFit/>
          </a:bodyPr>
          <a:lstStyle/>
          <a:p>
            <a:pPr>
              <a:defRPr/>
            </a:pPr>
            <a:r>
              <a:rPr lang="de-DE"/>
              <a:t>aus „</a:t>
            </a:r>
            <a:r>
              <a:rPr lang="de-DE" i="1"/>
              <a:t>Our Common Future</a:t>
            </a:r>
            <a:r>
              <a:rPr lang="de-DE"/>
              <a:t>“  </a:t>
            </a:r>
            <a:endParaRPr lang="de-AT"/>
          </a:p>
        </p:txBody>
      </p:sp>
      <p:sp>
        <p:nvSpPr>
          <p:cNvPr id="16" name="Pfeil: gebogen 15"/>
          <p:cNvSpPr/>
          <p:nvPr/>
        </p:nvSpPr>
        <p:spPr bwMode="auto">
          <a:xfrm rot="10800000" flipH="1">
            <a:off x="3728928" y="3765594"/>
            <a:ext cx="724623" cy="646329"/>
          </a:xfrm>
          <a:prstGeom prst="bentArrow">
            <a:avLst>
              <a:gd name="adj1" fmla="val 20088"/>
              <a:gd name="adj2" fmla="val 25000"/>
              <a:gd name="adj3" fmla="val 25000"/>
              <a:gd name="adj4" fmla="val 43750"/>
            </a:avLst>
          </a:prstGeom>
          <a:solidFill>
            <a:srgbClr val="CFE6E8"/>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solidFill>
                <a:schemeClr val="tx1"/>
              </a:solidFill>
            </a:endParaRPr>
          </a:p>
        </p:txBody>
      </p:sp>
      <p:sp>
        <p:nvSpPr>
          <p:cNvPr id="21" name="Textfeld 20"/>
          <p:cNvSpPr txBox="1"/>
          <p:nvPr/>
        </p:nvSpPr>
        <p:spPr bwMode="auto">
          <a:xfrm>
            <a:off x="766916" y="4939583"/>
            <a:ext cx="7241457" cy="230832"/>
          </a:xfrm>
          <a:prstGeom prst="rect">
            <a:avLst/>
          </a:prstGeom>
          <a:noFill/>
        </p:spPr>
        <p:txBody>
          <a:bodyPr wrap="square">
            <a:spAutoFit/>
          </a:bodyPr>
          <a:lstStyle/>
          <a:p>
            <a:pPr>
              <a:defRPr/>
            </a:pPr>
            <a:r>
              <a:rPr lang="de-AT" sz="900">
                <a:solidFill>
                  <a:srgbClr val="373737"/>
                </a:solidFill>
              </a:rPr>
              <a:t>https://www.are.admin.ch/are/en/home/media/publications/sustainable-development/brundtland-report.html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PhAnim="0" show="0">
  <p:cSld>
    <p:spTree>
      <p:nvGrpSpPr>
        <p:cNvPr id="1" name=""/>
        <p:cNvGrpSpPr/>
        <p:nvPr/>
      </p:nvGrpSpPr>
      <p:grpSpPr bwMode="auto">
        <a:xfrm>
          <a:off x="0" y="0"/>
          <a:ext cx="0" cy="0"/>
          <a:chOff x="0" y="0"/>
          <a:chExt cx="0" cy="0"/>
        </a:xfrm>
      </p:grpSpPr>
      <p:sp>
        <p:nvSpPr>
          <p:cNvPr id="57" name="Rechteck 56"/>
          <p:cNvSpPr/>
          <p:nvPr/>
        </p:nvSpPr>
        <p:spPr bwMode="auto">
          <a:xfrm>
            <a:off x="4721871" y="3132159"/>
            <a:ext cx="475935" cy="660547"/>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sp>
        <p:nvSpPr>
          <p:cNvPr id="56" name="Rechteck 55"/>
          <p:cNvSpPr/>
          <p:nvPr/>
        </p:nvSpPr>
        <p:spPr bwMode="auto">
          <a:xfrm>
            <a:off x="4084313" y="3149453"/>
            <a:ext cx="475935" cy="660547"/>
          </a:xfrm>
          <a:prstGeom prst="rect">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grpSp>
        <p:nvGrpSpPr>
          <p:cNvPr id="3" name="Group 3"/>
          <p:cNvGrpSpPr/>
          <p:nvPr/>
        </p:nvGrpSpPr>
        <p:grpSpPr bwMode="auto">
          <a:xfrm>
            <a:off x="1312941" y="2498283"/>
            <a:ext cx="2314575" cy="1477713"/>
            <a:chOff x="0" y="0"/>
            <a:chExt cx="10275866" cy="6850578"/>
          </a:xfrm>
        </p:grpSpPr>
        <p:pic>
          <p:nvPicPr>
            <p:cNvPr id="4" name="Picture 4"/>
            <p:cNvPicPr>
              <a:picLocks noChangeAspect="1"/>
            </p:cNvPicPr>
            <p:nvPr/>
          </p:nvPicPr>
          <p:blipFill>
            <a:blip r:embed="rId2"/>
            <a:stretch/>
          </p:blipFill>
          <p:spPr bwMode="auto">
            <a:xfrm>
              <a:off x="3425289" y="0"/>
              <a:ext cx="6850578" cy="6850578"/>
            </a:xfrm>
            <a:prstGeom prst="rect">
              <a:avLst/>
            </a:prstGeom>
          </p:spPr>
        </p:pic>
        <p:pic>
          <p:nvPicPr>
            <p:cNvPr id="5" name="Picture 5"/>
            <p:cNvPicPr>
              <a:picLocks noChangeAspect="1"/>
            </p:cNvPicPr>
            <p:nvPr/>
          </p:nvPicPr>
          <p:blipFill>
            <a:blip r:embed="rId3"/>
            <a:stretch/>
          </p:blipFill>
          <p:spPr bwMode="auto">
            <a:xfrm>
              <a:off x="0" y="0"/>
              <a:ext cx="6850578" cy="6850578"/>
            </a:xfrm>
            <a:prstGeom prst="rect">
              <a:avLst/>
            </a:prstGeom>
          </p:spPr>
        </p:pic>
      </p:grpSp>
      <p:sp>
        <p:nvSpPr>
          <p:cNvPr id="8" name="Textfeld 7"/>
          <p:cNvSpPr txBox="1"/>
          <p:nvPr/>
        </p:nvSpPr>
        <p:spPr bwMode="auto">
          <a:xfrm>
            <a:off x="5194562" y="1503326"/>
            <a:ext cx="3429000" cy="2833723"/>
          </a:xfrm>
          <a:prstGeom prst="rect">
            <a:avLst/>
          </a:prstGeom>
          <a:noFill/>
        </p:spPr>
        <p:txBody>
          <a:bodyPr wrap="square">
            <a:spAutoFit/>
          </a:bodyPr>
          <a:lstStyle/>
          <a:p>
            <a:pPr marL="171450" indent="-171450">
              <a:lnSpc>
                <a:spcPct val="150000"/>
              </a:lnSpc>
              <a:buFont typeface="Arial"/>
              <a:buChar char="•"/>
              <a:defRPr/>
            </a:pPr>
            <a:r>
              <a:rPr lang="en-US" sz="1200">
                <a:solidFill>
                  <a:srgbClr val="3E3D40"/>
                </a:solidFill>
                <a:latin typeface="HK Grotesk Medium"/>
              </a:rPr>
              <a:t>Zu hoher Energiebedarf </a:t>
            </a:r>
            <a:endParaRPr/>
          </a:p>
          <a:p>
            <a:pPr marL="171450" indent="-171450">
              <a:lnSpc>
                <a:spcPct val="150000"/>
              </a:lnSpc>
              <a:buFont typeface="Arial"/>
              <a:buChar char="•"/>
              <a:defRPr/>
            </a:pPr>
            <a:endParaRPr lang="en-US"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r>
              <a:rPr lang="de-AT" sz="1200">
                <a:solidFill>
                  <a:srgbClr val="3E3D40"/>
                </a:solidFill>
                <a:latin typeface="HK Grotesk Medium"/>
              </a:rPr>
              <a:t>Teures Wachstumsmedium</a:t>
            </a:r>
            <a:endParaRPr/>
          </a:p>
          <a:p>
            <a:pPr>
              <a:lnSpc>
                <a:spcPct val="150000"/>
              </a:lnSpc>
              <a:defRPr/>
            </a:pPr>
            <a:endParaRPr lang="en-GB" sz="1200">
              <a:solidFill>
                <a:srgbClr val="3E3D40"/>
              </a:solidFill>
              <a:latin typeface="HK Grotesk Medium"/>
            </a:endParaRPr>
          </a:p>
          <a:p>
            <a:pPr>
              <a:lnSpc>
                <a:spcPct val="150000"/>
              </a:lnSpc>
              <a:defRPr/>
            </a:pPr>
            <a:endParaRPr lang="en-GB" sz="1200">
              <a:solidFill>
                <a:srgbClr val="3E3D40"/>
              </a:solidFill>
              <a:latin typeface="HK Grotesk Medium"/>
            </a:endParaRPr>
          </a:p>
          <a:p>
            <a:pPr marL="171450" indent="-171450">
              <a:lnSpc>
                <a:spcPct val="150000"/>
              </a:lnSpc>
              <a:buFont typeface="Arial"/>
              <a:buChar char="•"/>
              <a:defRPr/>
            </a:pPr>
            <a:r>
              <a:rPr lang="en-GB" sz="1200">
                <a:solidFill>
                  <a:srgbClr val="3E3D40"/>
                </a:solidFill>
                <a:latin typeface="HK Grotesk Medium"/>
              </a:rPr>
              <a:t>Upscaling vs. Outscaling</a:t>
            </a: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a:p>
            <a:pPr marL="171450" indent="-171450">
              <a:lnSpc>
                <a:spcPct val="150000"/>
              </a:lnSpc>
              <a:buFont typeface="Arial"/>
              <a:buChar char="•"/>
              <a:defRPr/>
            </a:pPr>
            <a:endParaRPr lang="en-GB" sz="1200">
              <a:solidFill>
                <a:srgbClr val="3E3D40"/>
              </a:solidFill>
              <a:latin typeface="HK Grotesk Medium"/>
            </a:endParaRPr>
          </a:p>
        </p:txBody>
      </p:sp>
      <p:pic>
        <p:nvPicPr>
          <p:cNvPr id="1026" name="Picture 2" descr="Top 30 Mixing Tank GIFs | Find the best GIF on Gfycat"/>
          <p:cNvPicPr>
            <a:picLocks noChangeAspect="1" noChangeArrowheads="1"/>
          </p:cNvPicPr>
          <p:nvPr/>
        </p:nvPicPr>
        <p:blipFill>
          <a:blip r:embed="rId4"/>
          <a:srcRect l="31586" t="8260" r="35882" b="14156"/>
          <a:stretch/>
        </p:blipFill>
        <p:spPr bwMode="auto">
          <a:xfrm>
            <a:off x="4811016" y="1610271"/>
            <a:ext cx="222171" cy="298847"/>
          </a:xfrm>
          <a:prstGeom prst="rect">
            <a:avLst/>
          </a:prstGeom>
          <a:solidFill>
            <a:schemeClr val="bg1"/>
          </a:solidFill>
        </p:spPr>
      </p:pic>
      <p:sp>
        <p:nvSpPr>
          <p:cNvPr id="2" name="Gleichschenkliges Dreieck 1"/>
          <p:cNvSpPr/>
          <p:nvPr/>
        </p:nvSpPr>
        <p:spPr bwMode="auto">
          <a:xfrm>
            <a:off x="4741924" y="1468451"/>
            <a:ext cx="360355" cy="139600"/>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7" name="Grafik 6" descr="Ladender Akku mit einfarbiger Füllung"/>
          <p:cNvPicPr>
            <a:picLocks noChangeAspect="1"/>
          </p:cNvPicPr>
          <p:nvPr/>
        </p:nvPicPr>
        <p:blipFill>
          <a:blip r:embed="rId5"/>
          <a:stretch/>
        </p:blipFill>
        <p:spPr bwMode="auto">
          <a:xfrm>
            <a:off x="4221799" y="1538575"/>
            <a:ext cx="515966" cy="515966"/>
          </a:xfrm>
          <a:prstGeom prst="rect">
            <a:avLst/>
          </a:prstGeom>
        </p:spPr>
      </p:pic>
      <p:pic>
        <p:nvPicPr>
          <p:cNvPr id="10" name="Grafik 9" descr="Euro mit einfarbiger Füllung"/>
          <p:cNvPicPr>
            <a:picLocks noChangeAspect="1"/>
          </p:cNvPicPr>
          <p:nvPr/>
        </p:nvPicPr>
        <p:blipFill>
          <a:blip r:embed="rId6"/>
          <a:stretch/>
        </p:blipFill>
        <p:spPr bwMode="auto">
          <a:xfrm>
            <a:off x="4713631" y="2293438"/>
            <a:ext cx="342900" cy="342900"/>
          </a:xfrm>
          <a:prstGeom prst="rect">
            <a:avLst/>
          </a:prstGeom>
        </p:spPr>
      </p:pic>
      <p:pic>
        <p:nvPicPr>
          <p:cNvPr id="11" name="Grafik 10" descr="Euro mit einfarbiger Füllung"/>
          <p:cNvPicPr>
            <a:picLocks noChangeAspect="1"/>
          </p:cNvPicPr>
          <p:nvPr/>
        </p:nvPicPr>
        <p:blipFill>
          <a:blip r:embed="rId6"/>
          <a:stretch/>
        </p:blipFill>
        <p:spPr bwMode="auto">
          <a:xfrm>
            <a:off x="4453037" y="2300727"/>
            <a:ext cx="342900" cy="342900"/>
          </a:xfrm>
          <a:prstGeom prst="rect">
            <a:avLst/>
          </a:prstGeom>
        </p:spPr>
      </p:pic>
      <p:pic>
        <p:nvPicPr>
          <p:cNvPr id="13" name="Grafik 12" descr="Euro mit einfarbiger Füllung"/>
          <p:cNvPicPr>
            <a:picLocks noChangeAspect="1"/>
          </p:cNvPicPr>
          <p:nvPr/>
        </p:nvPicPr>
        <p:blipFill>
          <a:blip r:embed="rId6"/>
          <a:stretch/>
        </p:blipFill>
        <p:spPr bwMode="auto">
          <a:xfrm>
            <a:off x="4190211" y="2308016"/>
            <a:ext cx="342900" cy="342900"/>
          </a:xfrm>
          <a:prstGeom prst="rect">
            <a:avLst/>
          </a:prstGeom>
        </p:spPr>
      </p:pic>
      <p:pic>
        <p:nvPicPr>
          <p:cNvPr id="15" name="Picture 2" descr="Top 30 Mixing Tank GIFs | Find the best GIF on Gfycat"/>
          <p:cNvPicPr>
            <a:picLocks noChangeAspect="1" noChangeArrowheads="1"/>
          </p:cNvPicPr>
          <p:nvPr/>
        </p:nvPicPr>
        <p:blipFill>
          <a:blip r:embed="rId4"/>
          <a:srcRect l="31586" t="8260" r="35882" b="14156"/>
          <a:stretch/>
        </p:blipFill>
        <p:spPr bwMode="auto">
          <a:xfrm>
            <a:off x="4104539" y="3162526"/>
            <a:ext cx="444755" cy="598250"/>
          </a:xfrm>
          <a:prstGeom prst="rect">
            <a:avLst/>
          </a:prstGeom>
          <a:solidFill>
            <a:schemeClr val="bg1"/>
          </a:solidFill>
        </p:spPr>
      </p:pic>
      <p:sp>
        <p:nvSpPr>
          <p:cNvPr id="16" name="Gleichschenkliges Dreieck 15"/>
          <p:cNvSpPr/>
          <p:nvPr/>
        </p:nvSpPr>
        <p:spPr bwMode="auto">
          <a:xfrm>
            <a:off x="4025791" y="2951663"/>
            <a:ext cx="600993" cy="202748"/>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23" name="Picture 2" descr="Top 30 Mixing Tank GIFs | Find the best GIF on Gfycat"/>
          <p:cNvPicPr>
            <a:picLocks noChangeAspect="1" noChangeArrowheads="1"/>
          </p:cNvPicPr>
          <p:nvPr/>
        </p:nvPicPr>
        <p:blipFill>
          <a:blip r:embed="rId4"/>
          <a:srcRect l="31586" t="8260" r="35882" b="14156"/>
          <a:stretch/>
        </p:blipFill>
        <p:spPr bwMode="auto">
          <a:xfrm>
            <a:off x="4734352" y="3155204"/>
            <a:ext cx="150729" cy="202748"/>
          </a:xfrm>
          <a:prstGeom prst="rect">
            <a:avLst/>
          </a:prstGeom>
          <a:solidFill>
            <a:schemeClr val="bg1"/>
          </a:solidFill>
        </p:spPr>
      </p:pic>
      <p:sp>
        <p:nvSpPr>
          <p:cNvPr id="32" name="Gleichschenkliges Dreieck 31"/>
          <p:cNvSpPr/>
          <p:nvPr/>
        </p:nvSpPr>
        <p:spPr bwMode="auto">
          <a:xfrm>
            <a:off x="4668161" y="2944995"/>
            <a:ext cx="600993" cy="202748"/>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40" name="Picture 2" descr="Top 30 Mixing Tank GIFs | Find the best GIF on Gfycat"/>
          <p:cNvPicPr>
            <a:picLocks noChangeAspect="1" noChangeArrowheads="1"/>
          </p:cNvPicPr>
          <p:nvPr/>
        </p:nvPicPr>
        <p:blipFill>
          <a:blip r:embed="rId4"/>
          <a:srcRect l="31586" t="8260" r="35882" b="14156"/>
          <a:stretch/>
        </p:blipFill>
        <p:spPr bwMode="auto">
          <a:xfrm>
            <a:off x="4901177" y="3155204"/>
            <a:ext cx="150729" cy="202748"/>
          </a:xfrm>
          <a:prstGeom prst="rect">
            <a:avLst/>
          </a:prstGeom>
          <a:solidFill>
            <a:schemeClr val="bg1"/>
          </a:solidFill>
        </p:spPr>
      </p:pic>
      <p:pic>
        <p:nvPicPr>
          <p:cNvPr id="41" name="Picture 2" descr="Top 30 Mixing Tank GIFs | Find the best GIF on Gfycat"/>
          <p:cNvPicPr>
            <a:picLocks noChangeAspect="1" noChangeArrowheads="1"/>
          </p:cNvPicPr>
          <p:nvPr/>
        </p:nvPicPr>
        <p:blipFill>
          <a:blip r:embed="rId4"/>
          <a:srcRect l="31586" t="8260" r="35882" b="14156"/>
          <a:stretch/>
        </p:blipFill>
        <p:spPr bwMode="auto">
          <a:xfrm>
            <a:off x="5046455" y="3147744"/>
            <a:ext cx="150729" cy="202748"/>
          </a:xfrm>
          <a:prstGeom prst="rect">
            <a:avLst/>
          </a:prstGeom>
          <a:solidFill>
            <a:schemeClr val="bg1"/>
          </a:solidFill>
        </p:spPr>
      </p:pic>
      <p:pic>
        <p:nvPicPr>
          <p:cNvPr id="42" name="Picture 2" descr="Top 30 Mixing Tank GIFs | Find the best GIF on Gfycat"/>
          <p:cNvPicPr>
            <a:picLocks noChangeAspect="1" noChangeArrowheads="1"/>
          </p:cNvPicPr>
          <p:nvPr/>
        </p:nvPicPr>
        <p:blipFill>
          <a:blip r:embed="rId4"/>
          <a:srcRect l="31586" t="8260" r="35882" b="14156"/>
          <a:stretch/>
        </p:blipFill>
        <p:spPr bwMode="auto">
          <a:xfrm>
            <a:off x="4734352" y="3347204"/>
            <a:ext cx="150729" cy="202748"/>
          </a:xfrm>
          <a:prstGeom prst="rect">
            <a:avLst/>
          </a:prstGeom>
          <a:solidFill>
            <a:schemeClr val="bg1"/>
          </a:solidFill>
        </p:spPr>
      </p:pic>
      <p:pic>
        <p:nvPicPr>
          <p:cNvPr id="44" name="Picture 2" descr="Top 30 Mixing Tank GIFs | Find the best GIF on Gfycat"/>
          <p:cNvPicPr>
            <a:picLocks noChangeAspect="1" noChangeArrowheads="1"/>
          </p:cNvPicPr>
          <p:nvPr/>
        </p:nvPicPr>
        <p:blipFill>
          <a:blip r:embed="rId4"/>
          <a:srcRect l="31586" t="8260" r="35882" b="14156"/>
          <a:stretch/>
        </p:blipFill>
        <p:spPr bwMode="auto">
          <a:xfrm>
            <a:off x="4887531" y="3347204"/>
            <a:ext cx="150729" cy="202748"/>
          </a:xfrm>
          <a:prstGeom prst="rect">
            <a:avLst/>
          </a:prstGeom>
          <a:solidFill>
            <a:schemeClr val="bg1"/>
          </a:solidFill>
        </p:spPr>
      </p:pic>
      <p:pic>
        <p:nvPicPr>
          <p:cNvPr id="52" name="Picture 2" descr="Top 30 Mixing Tank GIFs | Find the best GIF on Gfycat"/>
          <p:cNvPicPr>
            <a:picLocks noChangeAspect="1" noChangeArrowheads="1"/>
          </p:cNvPicPr>
          <p:nvPr/>
        </p:nvPicPr>
        <p:blipFill>
          <a:blip r:embed="rId4"/>
          <a:srcRect l="31586" t="8260" r="35882" b="14156"/>
          <a:stretch/>
        </p:blipFill>
        <p:spPr bwMode="auto">
          <a:xfrm>
            <a:off x="5046920" y="3362213"/>
            <a:ext cx="150729" cy="202748"/>
          </a:xfrm>
          <a:prstGeom prst="rect">
            <a:avLst/>
          </a:prstGeom>
          <a:solidFill>
            <a:schemeClr val="bg1"/>
          </a:solidFill>
        </p:spPr>
      </p:pic>
      <p:pic>
        <p:nvPicPr>
          <p:cNvPr id="53" name="Picture 2" descr="Top 30 Mixing Tank GIFs | Find the best GIF on Gfycat"/>
          <p:cNvPicPr>
            <a:picLocks noChangeAspect="1" noChangeArrowheads="1"/>
          </p:cNvPicPr>
          <p:nvPr/>
        </p:nvPicPr>
        <p:blipFill>
          <a:blip r:embed="rId4"/>
          <a:srcRect l="31586" t="8260" r="35882" b="14156"/>
          <a:stretch/>
        </p:blipFill>
        <p:spPr bwMode="auto">
          <a:xfrm>
            <a:off x="4728607" y="3550934"/>
            <a:ext cx="150729" cy="202748"/>
          </a:xfrm>
          <a:prstGeom prst="rect">
            <a:avLst/>
          </a:prstGeom>
          <a:solidFill>
            <a:schemeClr val="bg1"/>
          </a:solidFill>
        </p:spPr>
      </p:pic>
      <p:pic>
        <p:nvPicPr>
          <p:cNvPr id="54" name="Picture 2" descr="Top 30 Mixing Tank GIFs | Find the best GIF on Gfycat"/>
          <p:cNvPicPr>
            <a:picLocks noChangeAspect="1" noChangeArrowheads="1"/>
          </p:cNvPicPr>
          <p:nvPr/>
        </p:nvPicPr>
        <p:blipFill>
          <a:blip r:embed="rId4"/>
          <a:srcRect l="31586" t="8260" r="35882" b="14156"/>
          <a:stretch/>
        </p:blipFill>
        <p:spPr bwMode="auto">
          <a:xfrm>
            <a:off x="4888826" y="3549953"/>
            <a:ext cx="150729" cy="202748"/>
          </a:xfrm>
          <a:prstGeom prst="rect">
            <a:avLst/>
          </a:prstGeom>
          <a:solidFill>
            <a:schemeClr val="bg1"/>
          </a:solidFill>
        </p:spPr>
      </p:pic>
      <p:pic>
        <p:nvPicPr>
          <p:cNvPr id="55" name="Picture 2" descr="Top 30 Mixing Tank GIFs | Find the best GIF on Gfycat"/>
          <p:cNvPicPr>
            <a:picLocks noChangeAspect="1" noChangeArrowheads="1"/>
          </p:cNvPicPr>
          <p:nvPr/>
        </p:nvPicPr>
        <p:blipFill>
          <a:blip r:embed="rId4"/>
          <a:srcRect l="31586" t="8260" r="35882" b="14156"/>
          <a:stretch/>
        </p:blipFill>
        <p:spPr bwMode="auto">
          <a:xfrm>
            <a:off x="5047695" y="3549953"/>
            <a:ext cx="150729" cy="202748"/>
          </a:xfrm>
          <a:prstGeom prst="rect">
            <a:avLst/>
          </a:prstGeom>
          <a:solidFill>
            <a:schemeClr val="bg1"/>
          </a:solidFill>
        </p:spPr>
      </p:pic>
      <p:pic>
        <p:nvPicPr>
          <p:cNvPr id="20" name="Grafik 19"/>
          <p:cNvPicPr>
            <a:picLocks noChangeAspect="1"/>
          </p:cNvPicPr>
          <p:nvPr/>
        </p:nvPicPr>
        <p:blipFill>
          <a:blip r:embed="rId7"/>
          <a:stretch/>
        </p:blipFill>
        <p:spPr bwMode="auto">
          <a:xfrm>
            <a:off x="1143000" y="1396687"/>
            <a:ext cx="6858000" cy="2624447"/>
          </a:xfrm>
          <a:prstGeom prst="rect">
            <a:avLst/>
          </a:prstGeom>
        </p:spPr>
      </p:pic>
      <p:sp>
        <p:nvSpPr>
          <p:cNvPr id="9" name="Textfeld 8"/>
          <p:cNvSpPr txBox="1"/>
          <p:nvPr/>
        </p:nvSpPr>
        <p:spPr bwMode="auto">
          <a:xfrm>
            <a:off x="859075" y="4887304"/>
            <a:ext cx="6094011" cy="276999"/>
          </a:xfrm>
          <a:prstGeom prst="rect">
            <a:avLst/>
          </a:prstGeom>
          <a:noFill/>
        </p:spPr>
        <p:txBody>
          <a:bodyPr wrap="square">
            <a:spAutoFit/>
          </a:bodyPr>
          <a:lstStyle/>
          <a:p>
            <a:pPr algn="l">
              <a:defRPr/>
            </a:pPr>
            <a:r>
              <a:rPr lang="en-GB" sz="600">
                <a:latin typeface="IBMPlexSans-Bold"/>
              </a:rPr>
              <a:t>Sinke, P., Swartz, E., Sanctorum, H. et al. Ex-ante life cycle assessment of commercial-scale cultivated meat production in 2030. Int J Life Cycle Assess 28, 234–254 (2023). </a:t>
            </a:r>
            <a:r>
              <a:rPr lang="en-GB" sz="600" u="sng">
                <a:latin typeface="IBMPlexSans-Bold"/>
                <a:hlinkClick r:id="rId8" tooltip="https://doi.org/10.1007/s11367-022-02128-8"/>
              </a:rPr>
              <a:t>https://doi.org/10.1007/s11367-022-02128-8</a:t>
            </a:r>
            <a:r>
              <a:rPr lang="en-US" sz="600">
                <a:latin typeface="IBMPlexSans-Bold"/>
              </a:rPr>
              <a:t> </a:t>
            </a:r>
            <a:endParaRPr lang="en-GB" sz="600">
              <a:latin typeface="IBMPlexSans-Bold"/>
            </a:endParaRPr>
          </a:p>
        </p:txBody>
      </p:sp>
      <p:sp>
        <p:nvSpPr>
          <p:cNvPr id="17" name="TextBox 6"/>
          <p:cNvSpPr txBox="1"/>
          <p:nvPr/>
        </p:nvSpPr>
        <p:spPr bwMode="auto">
          <a:xfrm>
            <a:off x="1751798" y="208739"/>
            <a:ext cx="6952648" cy="574324"/>
          </a:xfrm>
          <a:prstGeom prst="rect">
            <a:avLst/>
          </a:prstGeom>
        </p:spPr>
        <p:txBody>
          <a:bodyPr wrap="square" lIns="0" tIns="0" rIns="0" bIns="0" rtlCol="0" anchor="t">
            <a:spAutoFit/>
          </a:bodyPr>
          <a:lstStyle/>
          <a:p>
            <a:pPr>
              <a:lnSpc>
                <a:spcPts val="4950"/>
              </a:lnSpc>
              <a:defRPr/>
            </a:pPr>
            <a:r>
              <a:rPr lang="en-US" sz="3200" b="1">
                <a:latin typeface="Arial"/>
                <a:cs typeface="Arial"/>
              </a:rPr>
              <a:t>Herausforderungen der Forschung</a:t>
            </a:r>
            <a:endParaRPr/>
          </a:p>
        </p:txBody>
      </p:sp>
      <p:pic>
        <p:nvPicPr>
          <p:cNvPr id="18" name="Grafik 17"/>
          <p:cNvPicPr>
            <a:picLocks noChangeAspect="1"/>
          </p:cNvPicPr>
          <p:nvPr/>
        </p:nvPicPr>
        <p:blipFill>
          <a:blip r:embed="rId9"/>
          <a:stretch/>
        </p:blipFill>
        <p:spPr bwMode="auto">
          <a:xfrm>
            <a:off x="0" y="0"/>
            <a:ext cx="1312201" cy="999832"/>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10" name="Grafik 9" descr="Keim mit einfarbiger Füllung"/>
          <p:cNvPicPr>
            <a:picLocks noChangeAspect="1"/>
          </p:cNvPicPr>
          <p:nvPr/>
        </p:nvPicPr>
        <p:blipFill>
          <a:blip r:embed="rId2"/>
          <a:stretch/>
        </p:blipFill>
        <p:spPr bwMode="auto">
          <a:xfrm>
            <a:off x="2479691" y="3190279"/>
            <a:ext cx="566461" cy="566461"/>
          </a:xfrm>
          <a:prstGeom prst="rect">
            <a:avLst/>
          </a:prstGeom>
        </p:spPr>
      </p:pic>
      <p:sp>
        <p:nvSpPr>
          <p:cNvPr id="6" name="TextBox 6"/>
          <p:cNvSpPr txBox="1"/>
          <p:nvPr/>
        </p:nvSpPr>
        <p:spPr bwMode="auto">
          <a:xfrm>
            <a:off x="1832839" y="194815"/>
            <a:ext cx="7057695" cy="550920"/>
          </a:xfrm>
          <a:prstGeom prst="rect">
            <a:avLst/>
          </a:prstGeom>
        </p:spPr>
        <p:txBody>
          <a:bodyPr wrap="square" lIns="0" tIns="0" rIns="0" bIns="0" rtlCol="0" anchor="t">
            <a:spAutoFit/>
          </a:bodyPr>
          <a:lstStyle/>
          <a:p>
            <a:pPr>
              <a:lnSpc>
                <a:spcPts val="4950"/>
              </a:lnSpc>
              <a:defRPr/>
            </a:pPr>
            <a:r>
              <a:rPr lang="en-US" sz="2400" b="1">
                <a:solidFill>
                  <a:srgbClr val="3E3D40"/>
                </a:solidFill>
                <a:latin typeface="Arial"/>
                <a:ea typeface="Arial"/>
                <a:cs typeface="Arial"/>
              </a:rPr>
              <a:t>Was sind die Vorteile von kultiviertem Fleisch?</a:t>
            </a:r>
            <a:endParaRPr/>
          </a:p>
        </p:txBody>
      </p:sp>
      <p:sp>
        <p:nvSpPr>
          <p:cNvPr id="8" name="Textfeld 7"/>
          <p:cNvSpPr txBox="1"/>
          <p:nvPr/>
        </p:nvSpPr>
        <p:spPr bwMode="auto">
          <a:xfrm>
            <a:off x="3584256" y="977111"/>
            <a:ext cx="5365981" cy="3613746"/>
          </a:xfrm>
          <a:prstGeom prst="rect">
            <a:avLst/>
          </a:prstGeom>
          <a:noFill/>
        </p:spPr>
        <p:txBody>
          <a:bodyPr wrap="square">
            <a:spAutoFit/>
          </a:bodyPr>
          <a:lstStyle/>
          <a:p>
            <a:pPr marL="171450" indent="-171450">
              <a:lnSpc>
                <a:spcPct val="150000"/>
              </a:lnSpc>
              <a:buFont typeface="Arial"/>
              <a:buChar char="•"/>
              <a:defRPr/>
            </a:pPr>
            <a:r>
              <a:rPr lang="en-US" sz="1400">
                <a:solidFill>
                  <a:srgbClr val="3E3D40"/>
                </a:solidFill>
                <a:latin typeface="HK Grotesk Medium"/>
              </a:rPr>
              <a:t>Weniger Tiere </a:t>
            </a:r>
            <a:endParaRPr/>
          </a:p>
          <a:p>
            <a:pPr marL="514350" lvl="1" indent="-171450">
              <a:lnSpc>
                <a:spcPct val="150000"/>
              </a:lnSpc>
              <a:buFont typeface="Arial"/>
              <a:buChar char="•"/>
              <a:defRPr/>
            </a:pPr>
            <a:r>
              <a:rPr lang="en-US" sz="1400">
                <a:solidFill>
                  <a:srgbClr val="3E3D40"/>
                </a:solidFill>
                <a:latin typeface="HK Grotesk Medium"/>
                <a:cs typeface="Calibri"/>
              </a:rPr>
              <a:t>→</a:t>
            </a:r>
            <a:r>
              <a:rPr lang="en-US" sz="1400">
                <a:solidFill>
                  <a:srgbClr val="3E3D40"/>
                </a:solidFill>
                <a:latin typeface="HK Grotesk Medium"/>
              </a:rPr>
              <a:t> bis zu 95% (Rind) oder 72% (Schwein) weniger Platzverbrauch</a:t>
            </a:r>
          </a:p>
          <a:p>
            <a:pPr marL="514350" lvl="1" indent="-171450">
              <a:lnSpc>
                <a:spcPct val="150000"/>
              </a:lnSpc>
              <a:buFont typeface="Arial"/>
              <a:buChar char="•"/>
              <a:defRPr/>
            </a:pPr>
            <a:r>
              <a:rPr lang="en-US" sz="1400">
                <a:solidFill>
                  <a:srgbClr val="3E3D40"/>
                </a:solidFill>
                <a:latin typeface="HK Grotesk Medium"/>
                <a:cs typeface="Calibri"/>
              </a:rPr>
              <a:t>→</a:t>
            </a:r>
            <a:r>
              <a:rPr lang="en-US" sz="1400">
                <a:solidFill>
                  <a:srgbClr val="3E3D40"/>
                </a:solidFill>
                <a:latin typeface="HK Grotesk Medium"/>
              </a:rPr>
              <a:t> bis zu 65% weniger Wasser (Rind, wenn 75% recycled), </a:t>
            </a:r>
            <a:endParaRPr/>
          </a:p>
          <a:p>
            <a:pPr marL="514350" lvl="1" indent="-171450">
              <a:lnSpc>
                <a:spcPct val="150000"/>
              </a:lnSpc>
              <a:buFont typeface="Arial"/>
              <a:buChar char="•"/>
              <a:defRPr/>
            </a:pPr>
            <a:r>
              <a:rPr lang="en-US" sz="1400">
                <a:solidFill>
                  <a:srgbClr val="3E3D40"/>
                </a:solidFill>
                <a:latin typeface="HK Grotesk Medium"/>
                <a:cs typeface="Calibri"/>
              </a:rPr>
              <a:t>→</a:t>
            </a:r>
            <a:r>
              <a:rPr lang="en-US" sz="1400">
                <a:solidFill>
                  <a:srgbClr val="3E3D40"/>
                </a:solidFill>
                <a:latin typeface="HK Grotesk Medium"/>
              </a:rPr>
              <a:t> bis zu 90% weniger Feinstaub sowie Bodenversauerung (Rind)</a:t>
            </a:r>
            <a:endParaRPr/>
          </a:p>
          <a:p>
            <a:pPr marL="514350" lvl="1" indent="-171450">
              <a:lnSpc>
                <a:spcPct val="150000"/>
              </a:lnSpc>
              <a:buFont typeface="Arial"/>
              <a:buChar char="•"/>
              <a:defRPr/>
            </a:pPr>
            <a:endParaRPr lang="en-US" sz="1400">
              <a:solidFill>
                <a:srgbClr val="3E3D40"/>
              </a:solidFill>
              <a:latin typeface="HK Grotesk Medium"/>
            </a:endParaRPr>
          </a:p>
          <a:p>
            <a:pPr marL="171450" indent="-171450">
              <a:lnSpc>
                <a:spcPct val="150000"/>
              </a:lnSpc>
              <a:buFont typeface="Arial"/>
              <a:buChar char="•"/>
              <a:defRPr/>
            </a:pPr>
            <a:r>
              <a:rPr lang="en-GB" sz="1400">
                <a:solidFill>
                  <a:srgbClr val="3E3D40"/>
                </a:solidFill>
                <a:latin typeface="HK Grotesk Medium"/>
              </a:rPr>
              <a:t>Mit erneuerbarer Energie – bis zu 90% weniger Treibhausgasemissionen </a:t>
            </a:r>
            <a:r>
              <a:rPr lang="en-US" sz="1400">
                <a:solidFill>
                  <a:srgbClr val="3E3D40"/>
                </a:solidFill>
                <a:latin typeface="HK Grotesk Medium"/>
              </a:rPr>
              <a:t>(Rind)</a:t>
            </a:r>
            <a:endParaRPr lang="en-GB" sz="1400">
              <a:solidFill>
                <a:srgbClr val="3E3D40"/>
              </a:solidFill>
              <a:latin typeface="HK Grotesk Medium"/>
            </a:endParaRPr>
          </a:p>
          <a:p>
            <a:pPr marL="171450" indent="-171450">
              <a:lnSpc>
                <a:spcPct val="150000"/>
              </a:lnSpc>
              <a:buFont typeface="Arial"/>
              <a:buChar char="•"/>
              <a:defRPr/>
            </a:pPr>
            <a:endParaRPr lang="en-GB" sz="1400">
              <a:solidFill>
                <a:srgbClr val="3E3D40"/>
              </a:solidFill>
              <a:latin typeface="HK Grotesk Medium"/>
            </a:endParaRPr>
          </a:p>
          <a:p>
            <a:pPr marL="171450" indent="-171450">
              <a:lnSpc>
                <a:spcPct val="150000"/>
              </a:lnSpc>
              <a:buFont typeface="Arial"/>
              <a:buChar char="•"/>
              <a:defRPr/>
            </a:pPr>
            <a:r>
              <a:rPr lang="en-GB" sz="1400">
                <a:solidFill>
                  <a:srgbClr val="3E3D40"/>
                </a:solidFill>
                <a:latin typeface="HK Grotesk Medium"/>
              </a:rPr>
              <a:t>Wird ohne Antibiotika produziert </a:t>
            </a:r>
            <a:endParaRPr/>
          </a:p>
          <a:p>
            <a:pPr>
              <a:lnSpc>
                <a:spcPct val="150000"/>
              </a:lnSpc>
              <a:defRPr/>
            </a:pPr>
            <a:endParaRPr lang="en-GB" sz="1400">
              <a:solidFill>
                <a:srgbClr val="3E3D40"/>
              </a:solidFill>
              <a:latin typeface="HK Grotesk Medium"/>
            </a:endParaRPr>
          </a:p>
          <a:p>
            <a:pPr marL="171450" indent="-171450">
              <a:lnSpc>
                <a:spcPct val="150000"/>
              </a:lnSpc>
              <a:buFont typeface="Arial"/>
              <a:buChar char="•"/>
              <a:defRPr/>
            </a:pPr>
            <a:r>
              <a:rPr lang="en-GB" sz="1400">
                <a:solidFill>
                  <a:srgbClr val="3E3D40"/>
                </a:solidFill>
                <a:latin typeface="HK Grotesk Medium"/>
              </a:rPr>
              <a:t>Begünstigt keine multiresistenten Keime</a:t>
            </a:r>
          </a:p>
        </p:txBody>
      </p:sp>
      <p:pic>
        <p:nvPicPr>
          <p:cNvPr id="17" name="Grafik 16" descr="Landwirtschaft mit einfarbiger Füllung"/>
          <p:cNvPicPr>
            <a:picLocks noChangeAspect="1"/>
          </p:cNvPicPr>
          <p:nvPr/>
        </p:nvPicPr>
        <p:blipFill>
          <a:blip r:embed="rId3"/>
          <a:srcRect t="2213"/>
          <a:stretch/>
        </p:blipFill>
        <p:spPr bwMode="auto">
          <a:xfrm>
            <a:off x="2310768" y="1291072"/>
            <a:ext cx="869839" cy="850589"/>
          </a:xfrm>
          <a:prstGeom prst="rect">
            <a:avLst/>
          </a:prstGeom>
        </p:spPr>
      </p:pic>
      <p:pic>
        <p:nvPicPr>
          <p:cNvPr id="1026" name="Picture 2" descr="Top 30 Mixing Tank GIFs | Find the best GIF on Gfycat"/>
          <p:cNvPicPr>
            <a:picLocks noChangeAspect="1" noChangeArrowheads="1"/>
          </p:cNvPicPr>
          <p:nvPr/>
        </p:nvPicPr>
        <p:blipFill>
          <a:blip r:embed="rId4"/>
          <a:srcRect l="31586" t="8260" r="35882" b="14156"/>
          <a:stretch/>
        </p:blipFill>
        <p:spPr bwMode="auto">
          <a:xfrm>
            <a:off x="2902135" y="1524293"/>
            <a:ext cx="222171" cy="298847"/>
          </a:xfrm>
          <a:prstGeom prst="rect">
            <a:avLst/>
          </a:prstGeom>
          <a:solidFill>
            <a:schemeClr val="bg1"/>
          </a:solidFill>
        </p:spPr>
      </p:pic>
      <p:sp>
        <p:nvSpPr>
          <p:cNvPr id="31" name="Pfeil: nach rechts 30"/>
          <p:cNvSpPr/>
          <p:nvPr/>
        </p:nvSpPr>
        <p:spPr bwMode="auto">
          <a:xfrm>
            <a:off x="2068968" y="1621931"/>
            <a:ext cx="228600" cy="228600"/>
          </a:xfrm>
          <a:prstGeom prst="rightArrow">
            <a:avLst>
              <a:gd name="adj1" fmla="val 50000"/>
              <a:gd name="adj2" fmla="val 50000"/>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sp>
        <p:nvSpPr>
          <p:cNvPr id="35" name="Verbotsymbol 34"/>
          <p:cNvSpPr/>
          <p:nvPr/>
        </p:nvSpPr>
        <p:spPr bwMode="auto">
          <a:xfrm>
            <a:off x="2360217" y="3062134"/>
            <a:ext cx="770939" cy="742950"/>
          </a:xfrm>
          <a:prstGeom prst="noSmoking">
            <a:avLst>
              <a:gd name="adj" fmla="val 6442"/>
            </a:avLst>
          </a:prstGeom>
          <a:solidFill>
            <a:srgbClr val="DF606C"/>
          </a:solidFill>
          <a:ln>
            <a:solidFill>
              <a:srgbClr val="DF60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pic>
        <p:nvPicPr>
          <p:cNvPr id="36" name="Grafik 35" descr="Kuh mit einfarbiger Füllung"/>
          <p:cNvPicPr>
            <a:picLocks noChangeAspect="1"/>
          </p:cNvPicPr>
          <p:nvPr/>
        </p:nvPicPr>
        <p:blipFill>
          <a:blip r:embed="rId5"/>
          <a:stretch/>
        </p:blipFill>
        <p:spPr bwMode="auto">
          <a:xfrm>
            <a:off x="2242942" y="2323061"/>
            <a:ext cx="593497" cy="566460"/>
          </a:xfrm>
          <a:prstGeom prst="rect">
            <a:avLst/>
          </a:prstGeom>
        </p:spPr>
      </p:pic>
      <p:sp>
        <p:nvSpPr>
          <p:cNvPr id="37" name="Denkblase: wolkenförmig 36"/>
          <p:cNvSpPr/>
          <p:nvPr/>
        </p:nvSpPr>
        <p:spPr bwMode="auto">
          <a:xfrm rot="16509851" flipV="1">
            <a:off x="2866144" y="2386244"/>
            <a:ext cx="342900" cy="279160"/>
          </a:xfrm>
          <a:prstGeom prst="cloudCallout">
            <a:avLst>
              <a:gd name="adj1" fmla="val -20833"/>
              <a:gd name="adj2" fmla="val 62500"/>
            </a:avLst>
          </a:prstGeom>
          <a:solidFill>
            <a:schemeClr val="tx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sp>
        <p:nvSpPr>
          <p:cNvPr id="38" name="Verbotsymbol 37"/>
          <p:cNvSpPr/>
          <p:nvPr/>
        </p:nvSpPr>
        <p:spPr bwMode="auto">
          <a:xfrm>
            <a:off x="2924248" y="2316788"/>
            <a:ext cx="308891" cy="284225"/>
          </a:xfrm>
          <a:prstGeom prst="noSmoking">
            <a:avLst>
              <a:gd name="adj" fmla="val 6442"/>
            </a:avLst>
          </a:prstGeom>
          <a:solidFill>
            <a:srgbClr val="DF606C"/>
          </a:solidFill>
          <a:ln>
            <a:solidFill>
              <a:srgbClr val="DF60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pic>
        <p:nvPicPr>
          <p:cNvPr id="43" name="Grafik 42" descr="Keim mit einfarbiger Füllung"/>
          <p:cNvPicPr>
            <a:picLocks noChangeAspect="1"/>
          </p:cNvPicPr>
          <p:nvPr/>
        </p:nvPicPr>
        <p:blipFill>
          <a:blip r:embed="rId6"/>
          <a:stretch/>
        </p:blipFill>
        <p:spPr bwMode="auto">
          <a:xfrm>
            <a:off x="2233891" y="4352620"/>
            <a:ext cx="87594" cy="87594"/>
          </a:xfrm>
          <a:prstGeom prst="rect">
            <a:avLst/>
          </a:prstGeom>
        </p:spPr>
      </p:pic>
      <p:pic>
        <p:nvPicPr>
          <p:cNvPr id="46" name="Grafik 45" descr="Covid-19 mit einfarbiger Füllung"/>
          <p:cNvPicPr>
            <a:picLocks noChangeAspect="1"/>
          </p:cNvPicPr>
          <p:nvPr/>
        </p:nvPicPr>
        <p:blipFill>
          <a:blip r:embed="rId7"/>
          <a:stretch/>
        </p:blipFill>
        <p:spPr bwMode="auto">
          <a:xfrm>
            <a:off x="3073829" y="4075001"/>
            <a:ext cx="173900" cy="173900"/>
          </a:xfrm>
          <a:prstGeom prst="rect">
            <a:avLst/>
          </a:prstGeom>
        </p:spPr>
      </p:pic>
      <p:pic>
        <p:nvPicPr>
          <p:cNvPr id="47" name="Grafik 46" descr="Keim mit einfarbiger Füllung"/>
          <p:cNvPicPr>
            <a:picLocks noChangeAspect="1"/>
          </p:cNvPicPr>
          <p:nvPr/>
        </p:nvPicPr>
        <p:blipFill>
          <a:blip r:embed="rId6"/>
          <a:stretch/>
        </p:blipFill>
        <p:spPr bwMode="auto">
          <a:xfrm>
            <a:off x="2369019" y="4395774"/>
            <a:ext cx="87594" cy="87594"/>
          </a:xfrm>
          <a:prstGeom prst="rect">
            <a:avLst/>
          </a:prstGeom>
        </p:spPr>
      </p:pic>
      <p:pic>
        <p:nvPicPr>
          <p:cNvPr id="48" name="Grafik 47" descr="Keim mit einfarbiger Füllung"/>
          <p:cNvPicPr>
            <a:picLocks noChangeAspect="1"/>
          </p:cNvPicPr>
          <p:nvPr/>
        </p:nvPicPr>
        <p:blipFill>
          <a:blip r:embed="rId6"/>
          <a:stretch/>
        </p:blipFill>
        <p:spPr bwMode="auto">
          <a:xfrm>
            <a:off x="2257249" y="4475446"/>
            <a:ext cx="87594" cy="87594"/>
          </a:xfrm>
          <a:prstGeom prst="rect">
            <a:avLst/>
          </a:prstGeom>
        </p:spPr>
      </p:pic>
      <p:pic>
        <p:nvPicPr>
          <p:cNvPr id="50" name="Grafik 49" descr="Covid-19 mit einfarbiger Füllung"/>
          <p:cNvPicPr>
            <a:picLocks noChangeAspect="1"/>
          </p:cNvPicPr>
          <p:nvPr/>
        </p:nvPicPr>
        <p:blipFill>
          <a:blip r:embed="rId7"/>
          <a:stretch/>
        </p:blipFill>
        <p:spPr bwMode="auto">
          <a:xfrm>
            <a:off x="2936764" y="3939101"/>
            <a:ext cx="173900" cy="173900"/>
          </a:xfrm>
          <a:prstGeom prst="rect">
            <a:avLst/>
          </a:prstGeom>
        </p:spPr>
      </p:pic>
      <p:pic>
        <p:nvPicPr>
          <p:cNvPr id="51" name="Grafik 50" descr="Covid-19 mit einfarbiger Füllung"/>
          <p:cNvPicPr>
            <a:picLocks noChangeAspect="1"/>
          </p:cNvPicPr>
          <p:nvPr/>
        </p:nvPicPr>
        <p:blipFill>
          <a:blip r:embed="rId7"/>
          <a:stretch/>
        </p:blipFill>
        <p:spPr bwMode="auto">
          <a:xfrm>
            <a:off x="3154268" y="3912754"/>
            <a:ext cx="173900" cy="173900"/>
          </a:xfrm>
          <a:prstGeom prst="rect">
            <a:avLst/>
          </a:prstGeom>
        </p:spPr>
      </p:pic>
      <p:sp>
        <p:nvSpPr>
          <p:cNvPr id="61" name="Verbotsymbol 60"/>
          <p:cNvSpPr/>
          <p:nvPr/>
        </p:nvSpPr>
        <p:spPr bwMode="auto">
          <a:xfrm>
            <a:off x="2988826" y="3909535"/>
            <a:ext cx="308891" cy="284225"/>
          </a:xfrm>
          <a:prstGeom prst="noSmoking">
            <a:avLst>
              <a:gd name="adj" fmla="val 6442"/>
            </a:avLst>
          </a:prstGeom>
          <a:solidFill>
            <a:srgbClr val="DF606C"/>
          </a:solidFill>
          <a:ln>
            <a:solidFill>
              <a:srgbClr val="DF60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sp>
        <p:nvSpPr>
          <p:cNvPr id="62" name="Verbotsymbol 61"/>
          <p:cNvSpPr/>
          <p:nvPr/>
        </p:nvSpPr>
        <p:spPr bwMode="auto">
          <a:xfrm>
            <a:off x="2166474" y="4326362"/>
            <a:ext cx="308891" cy="284225"/>
          </a:xfrm>
          <a:prstGeom prst="noSmoking">
            <a:avLst>
              <a:gd name="adj" fmla="val 6442"/>
            </a:avLst>
          </a:prstGeom>
          <a:solidFill>
            <a:srgbClr val="DF606C"/>
          </a:solidFill>
          <a:ln>
            <a:solidFill>
              <a:srgbClr val="DF60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sp>
        <p:nvSpPr>
          <p:cNvPr id="1024" name="Herz 1023"/>
          <p:cNvSpPr/>
          <p:nvPr/>
        </p:nvSpPr>
        <p:spPr bwMode="auto">
          <a:xfrm rot="1520749">
            <a:off x="2728482" y="1615728"/>
            <a:ext cx="48197" cy="38387"/>
          </a:xfrm>
          <a:prstGeom prst="heart">
            <a:avLst/>
          </a:prstGeom>
          <a:solidFill>
            <a:srgbClr val="DF606C"/>
          </a:solidFill>
          <a:ln>
            <a:solidFill>
              <a:srgbClr val="DF606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700">
              <a:solidFill>
                <a:schemeClr val="tx1"/>
              </a:solidFill>
            </a:endParaRPr>
          </a:p>
        </p:txBody>
      </p:sp>
      <p:sp>
        <p:nvSpPr>
          <p:cNvPr id="2" name="Gleichschenkliges Dreieck 1"/>
          <p:cNvSpPr/>
          <p:nvPr/>
        </p:nvSpPr>
        <p:spPr bwMode="auto">
          <a:xfrm>
            <a:off x="2833043" y="1372237"/>
            <a:ext cx="360355" cy="139600"/>
          </a:xfrm>
          <a:prstGeom prst="triangle">
            <a:avLst>
              <a:gd name="adj" fmla="val 50000"/>
            </a:avLst>
          </a:prstGeom>
        </p:spPr>
        <p:style>
          <a:lnRef idx="2">
            <a:schemeClr val="dk1">
              <a:shade val="15000"/>
            </a:schemeClr>
          </a:lnRef>
          <a:fillRef idx="1">
            <a:schemeClr val="dk1"/>
          </a:fillRef>
          <a:effectRef idx="0">
            <a:schemeClr val="dk1"/>
          </a:effectRef>
          <a:fontRef idx="minor">
            <a:schemeClr val="lt1"/>
          </a:fontRef>
        </p:style>
        <p:txBody>
          <a:bodyPr rtlCol="0" anchor="ctr"/>
          <a:lstStyle/>
          <a:p>
            <a:pPr algn="ctr">
              <a:defRPr/>
            </a:pPr>
            <a:endParaRPr lang="en-US" sz="1350"/>
          </a:p>
        </p:txBody>
      </p:sp>
      <p:pic>
        <p:nvPicPr>
          <p:cNvPr id="7" name="Grafik 6" descr="Huhn mit einfarbiger Füllung"/>
          <p:cNvPicPr>
            <a:picLocks noChangeAspect="1"/>
          </p:cNvPicPr>
          <p:nvPr/>
        </p:nvPicPr>
        <p:blipFill>
          <a:blip r:embed="rId8"/>
          <a:stretch/>
        </p:blipFill>
        <p:spPr bwMode="auto">
          <a:xfrm>
            <a:off x="2477151" y="4058328"/>
            <a:ext cx="536069" cy="536069"/>
          </a:xfrm>
          <a:prstGeom prst="rect">
            <a:avLst/>
          </a:prstGeom>
        </p:spPr>
      </p:pic>
      <p:pic>
        <p:nvPicPr>
          <p:cNvPr id="9" name="Grafik 8" descr="Schwein mit einfarbiger Füllung"/>
          <p:cNvPicPr>
            <a:picLocks noChangeAspect="1"/>
          </p:cNvPicPr>
          <p:nvPr/>
        </p:nvPicPr>
        <p:blipFill>
          <a:blip r:embed="rId9"/>
          <a:stretch/>
        </p:blipFill>
        <p:spPr bwMode="auto">
          <a:xfrm>
            <a:off x="980657" y="1716366"/>
            <a:ext cx="319939" cy="319939"/>
          </a:xfrm>
          <a:prstGeom prst="rect">
            <a:avLst/>
          </a:prstGeom>
        </p:spPr>
      </p:pic>
      <p:pic>
        <p:nvPicPr>
          <p:cNvPr id="13" name="Grafik 12" descr="Start Silhouette"/>
          <p:cNvPicPr>
            <a:picLocks noChangeAspect="1"/>
          </p:cNvPicPr>
          <p:nvPr/>
        </p:nvPicPr>
        <p:blipFill>
          <a:blip r:embed="rId10"/>
          <a:stretch/>
        </p:blipFill>
        <p:spPr bwMode="auto">
          <a:xfrm>
            <a:off x="768526" y="878099"/>
            <a:ext cx="1249737" cy="1249737"/>
          </a:xfrm>
          <a:prstGeom prst="rect">
            <a:avLst/>
          </a:prstGeom>
        </p:spPr>
      </p:pic>
      <p:pic>
        <p:nvPicPr>
          <p:cNvPr id="15" name="Grafik 14" descr="Schwein mit einfarbiger Füllung"/>
          <p:cNvPicPr>
            <a:picLocks noChangeAspect="1"/>
          </p:cNvPicPr>
          <p:nvPr/>
        </p:nvPicPr>
        <p:blipFill>
          <a:blip r:embed="rId9"/>
          <a:stretch/>
        </p:blipFill>
        <p:spPr bwMode="auto">
          <a:xfrm>
            <a:off x="987052" y="1530593"/>
            <a:ext cx="319939" cy="319939"/>
          </a:xfrm>
          <a:prstGeom prst="rect">
            <a:avLst/>
          </a:prstGeom>
        </p:spPr>
      </p:pic>
      <p:pic>
        <p:nvPicPr>
          <p:cNvPr id="16" name="Grafik 15" descr="Schwein mit einfarbiger Füllung"/>
          <p:cNvPicPr>
            <a:picLocks noChangeAspect="1"/>
          </p:cNvPicPr>
          <p:nvPr/>
        </p:nvPicPr>
        <p:blipFill>
          <a:blip r:embed="rId9"/>
          <a:stretch/>
        </p:blipFill>
        <p:spPr bwMode="auto">
          <a:xfrm>
            <a:off x="1106318" y="1356154"/>
            <a:ext cx="319939" cy="319939"/>
          </a:xfrm>
          <a:prstGeom prst="rect">
            <a:avLst/>
          </a:prstGeom>
        </p:spPr>
      </p:pic>
      <p:pic>
        <p:nvPicPr>
          <p:cNvPr id="23" name="Grafik 22" descr="Schwein mit einfarbiger Füllung"/>
          <p:cNvPicPr>
            <a:picLocks noChangeAspect="1"/>
          </p:cNvPicPr>
          <p:nvPr/>
        </p:nvPicPr>
        <p:blipFill>
          <a:blip r:embed="rId9"/>
          <a:stretch/>
        </p:blipFill>
        <p:spPr bwMode="auto">
          <a:xfrm>
            <a:off x="1250715" y="1199420"/>
            <a:ext cx="319939" cy="319939"/>
          </a:xfrm>
          <a:prstGeom prst="rect">
            <a:avLst/>
          </a:prstGeom>
        </p:spPr>
      </p:pic>
      <p:pic>
        <p:nvPicPr>
          <p:cNvPr id="32" name="Grafik 31" descr="Schwein mit einfarbiger Füllung"/>
          <p:cNvPicPr>
            <a:picLocks noChangeAspect="1"/>
          </p:cNvPicPr>
          <p:nvPr/>
        </p:nvPicPr>
        <p:blipFill>
          <a:blip r:embed="rId9"/>
          <a:stretch/>
        </p:blipFill>
        <p:spPr bwMode="auto">
          <a:xfrm>
            <a:off x="1453346" y="1437756"/>
            <a:ext cx="319939" cy="319939"/>
          </a:xfrm>
          <a:prstGeom prst="rect">
            <a:avLst/>
          </a:prstGeom>
        </p:spPr>
      </p:pic>
      <p:pic>
        <p:nvPicPr>
          <p:cNvPr id="33" name="Grafik 32" descr="Schwein mit einfarbiger Füllung"/>
          <p:cNvPicPr>
            <a:picLocks noChangeAspect="1"/>
          </p:cNvPicPr>
          <p:nvPr/>
        </p:nvPicPr>
        <p:blipFill>
          <a:blip r:embed="rId9"/>
          <a:stretch/>
        </p:blipFill>
        <p:spPr bwMode="auto">
          <a:xfrm>
            <a:off x="1446723" y="1647171"/>
            <a:ext cx="319939" cy="319939"/>
          </a:xfrm>
          <a:prstGeom prst="rect">
            <a:avLst/>
          </a:prstGeom>
        </p:spPr>
      </p:pic>
      <p:pic>
        <p:nvPicPr>
          <p:cNvPr id="39" name="Grafik 38" descr="Schwein mit einfarbiger Füllung"/>
          <p:cNvPicPr>
            <a:picLocks noChangeAspect="1"/>
          </p:cNvPicPr>
          <p:nvPr/>
        </p:nvPicPr>
        <p:blipFill>
          <a:blip r:embed="rId9"/>
          <a:stretch/>
        </p:blipFill>
        <p:spPr bwMode="auto">
          <a:xfrm rot="982924">
            <a:off x="2520913" y="1567885"/>
            <a:ext cx="243499" cy="243499"/>
          </a:xfrm>
          <a:prstGeom prst="rect">
            <a:avLst/>
          </a:prstGeom>
        </p:spPr>
      </p:pic>
      <p:pic>
        <p:nvPicPr>
          <p:cNvPr id="40" name="Grafik 39" descr="Schwein mit einfarbiger Füllung"/>
          <p:cNvPicPr>
            <a:picLocks noChangeAspect="1"/>
          </p:cNvPicPr>
          <p:nvPr/>
        </p:nvPicPr>
        <p:blipFill>
          <a:blip r:embed="rId9"/>
          <a:stretch/>
        </p:blipFill>
        <p:spPr bwMode="auto">
          <a:xfrm rot="982924" flipH="1">
            <a:off x="2719446" y="1613989"/>
            <a:ext cx="183872" cy="243499"/>
          </a:xfrm>
          <a:prstGeom prst="rect">
            <a:avLst/>
          </a:prstGeom>
        </p:spPr>
      </p:pic>
      <p:sp>
        <p:nvSpPr>
          <p:cNvPr id="12" name="Textfeld 11"/>
          <p:cNvSpPr txBox="1"/>
          <p:nvPr/>
        </p:nvSpPr>
        <p:spPr bwMode="auto">
          <a:xfrm>
            <a:off x="846240" y="4896904"/>
            <a:ext cx="6094011" cy="276999"/>
          </a:xfrm>
          <a:prstGeom prst="rect">
            <a:avLst/>
          </a:prstGeom>
          <a:noFill/>
        </p:spPr>
        <p:txBody>
          <a:bodyPr wrap="square">
            <a:spAutoFit/>
          </a:bodyPr>
          <a:lstStyle/>
          <a:p>
            <a:pPr algn="l">
              <a:defRPr/>
            </a:pPr>
            <a:r>
              <a:rPr lang="en-GB" sz="600">
                <a:latin typeface="IBMPlexSans-Bold"/>
              </a:rPr>
              <a:t>Sinke, P., Swartz, E., Sanctorum, H. et al. Ex-ante life cycle assessment of commercial-scale cultivated meat production in 2030. Int J Life Cycle Assess 28, 234–254 (2023). </a:t>
            </a:r>
            <a:r>
              <a:rPr lang="en-GB" sz="600" u="sng">
                <a:latin typeface="IBMPlexSans-Bold"/>
                <a:hlinkClick r:id="rId11" tooltip="https://doi.org/10.1007/s11367-022-02128-8"/>
              </a:rPr>
              <a:t>https://doi.org/10.1007/s11367-022-02128-8</a:t>
            </a:r>
            <a:r>
              <a:rPr lang="en-US" sz="600">
                <a:latin typeface="IBMPlexSans-Bold"/>
              </a:rPr>
              <a:t> </a:t>
            </a:r>
            <a:endParaRPr lang="en-GB" sz="600">
              <a:latin typeface="IBMPlexSans-Bold"/>
            </a:endParaRPr>
          </a:p>
        </p:txBody>
      </p:sp>
      <p:pic>
        <p:nvPicPr>
          <p:cNvPr id="3" name="Grafik 2"/>
          <p:cNvPicPr>
            <a:picLocks noChangeAspect="1"/>
          </p:cNvPicPr>
          <p:nvPr/>
        </p:nvPicPr>
        <p:blipFill>
          <a:blip r:embed="rId12"/>
          <a:stretch/>
        </p:blipFill>
        <p:spPr bwMode="auto">
          <a:xfrm>
            <a:off x="-57950" y="0"/>
            <a:ext cx="1308665" cy="1083359"/>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2"/>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0"/>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026"/>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02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
                                            <p:txEl>
                                              <p:pRg st="0" end="0"/>
                                            </p:txEl>
                                          </p:spTgt>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8">
                                            <p:txEl>
                                              <p:pRg st="1" end="1"/>
                                            </p:txEl>
                                          </p:spTgt>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36"/>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8">
                                            <p:txEl>
                                              <p:pRg st="5" end="5"/>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5"/>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10"/>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8">
                                            <p:txEl>
                                              <p:pRg st="7" end="7"/>
                                            </p:txEl>
                                          </p:spTgt>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nodeType="clickEffect">
                                  <p:stCondLst>
                                    <p:cond delay="0"/>
                                  </p:stCondLst>
                                  <p:childTnLst>
                                    <p:set>
                                      <p:cBhvr>
                                        <p:cTn id="66" dur="1" fill="hold">
                                          <p:stCondLst>
                                            <p:cond delay="0"/>
                                          </p:stCondLst>
                                        </p:cTn>
                                        <p:tgtEl>
                                          <p:spTgt spid="43"/>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46"/>
                                        </p:tgtEl>
                                        <p:attrNameLst>
                                          <p:attrName>style.visibility</p:attrName>
                                        </p:attrNameLst>
                                      </p:cBhvr>
                                      <p:to>
                                        <p:strVal val="visible"/>
                                      </p:to>
                                    </p:set>
                                  </p:childTnLst>
                                </p:cTn>
                              </p:par>
                              <p:par>
                                <p:cTn id="69" presetID="1" presetClass="entr" presetSubtype="0" fill="hold" nodeType="withEffect">
                                  <p:stCondLst>
                                    <p:cond delay="0"/>
                                  </p:stCondLst>
                                  <p:childTnLst>
                                    <p:set>
                                      <p:cBhvr>
                                        <p:cTn id="70" dur="1" fill="hold">
                                          <p:stCondLst>
                                            <p:cond delay="0"/>
                                          </p:stCondLst>
                                        </p:cTn>
                                        <p:tgtEl>
                                          <p:spTgt spid="47"/>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48"/>
                                        </p:tgtEl>
                                        <p:attrNameLst>
                                          <p:attrName>style.visibility</p:attrName>
                                        </p:attrNameLst>
                                      </p:cBhvr>
                                      <p:to>
                                        <p:strVal val="visible"/>
                                      </p:to>
                                    </p:set>
                                  </p:childTnLst>
                                </p:cTn>
                              </p:par>
                              <p:par>
                                <p:cTn id="73" presetID="1" presetClass="entr" presetSubtype="0" fill="hold" nodeType="withEffect">
                                  <p:stCondLst>
                                    <p:cond delay="0"/>
                                  </p:stCondLst>
                                  <p:childTnLst>
                                    <p:set>
                                      <p:cBhvr>
                                        <p:cTn id="74" dur="1" fill="hold">
                                          <p:stCondLst>
                                            <p:cond delay="0"/>
                                          </p:stCondLst>
                                        </p:cTn>
                                        <p:tgtEl>
                                          <p:spTgt spid="50"/>
                                        </p:tgtEl>
                                        <p:attrNameLst>
                                          <p:attrName>style.visibility</p:attrName>
                                        </p:attrNameLst>
                                      </p:cBhvr>
                                      <p:to>
                                        <p:strVal val="visible"/>
                                      </p:to>
                                    </p:set>
                                  </p:childTnLst>
                                </p:cTn>
                              </p:par>
                              <p:par>
                                <p:cTn id="75" presetID="1" presetClass="entr" presetSubtype="0" fill="hold" nodeType="withEffect">
                                  <p:stCondLst>
                                    <p:cond delay="0"/>
                                  </p:stCondLst>
                                  <p:childTnLst>
                                    <p:set>
                                      <p:cBhvr>
                                        <p:cTn id="76" dur="1" fill="hold">
                                          <p:stCondLst>
                                            <p:cond delay="0"/>
                                          </p:stCondLst>
                                        </p:cTn>
                                        <p:tgtEl>
                                          <p:spTgt spid="51"/>
                                        </p:tgtEl>
                                        <p:attrNameLst>
                                          <p:attrName>style.visibility</p:attrName>
                                        </p:attrNameLst>
                                      </p:cBhvr>
                                      <p:to>
                                        <p:strVal val="visible"/>
                                      </p:to>
                                    </p:set>
                                  </p:childTnLst>
                                </p:cTn>
                              </p:par>
                              <p:par>
                                <p:cTn id="77" presetID="1" presetClass="entr" presetSubtype="0" fill="hold" nodeType="withEffect">
                                  <p:stCondLst>
                                    <p:cond delay="0"/>
                                  </p:stCondLst>
                                  <p:childTnLst>
                                    <p:set>
                                      <p:cBhvr>
                                        <p:cTn id="78" dur="1" fill="hold">
                                          <p:stCondLst>
                                            <p:cond delay="0"/>
                                          </p:stCondLst>
                                        </p:cTn>
                                        <p:tgtEl>
                                          <p:spTgt spid="61"/>
                                        </p:tgtEl>
                                        <p:attrNameLst>
                                          <p:attrName>style.visibility</p:attrName>
                                        </p:attrNameLst>
                                      </p:cBhvr>
                                      <p:to>
                                        <p:strVal val="visible"/>
                                      </p:to>
                                    </p:set>
                                  </p:childTnLst>
                                </p:cTn>
                              </p:par>
                              <p:par>
                                <p:cTn id="79" presetID="1" presetClass="entr" presetSubtype="0" fill="hold" nodeType="withEffect">
                                  <p:stCondLst>
                                    <p:cond delay="0"/>
                                  </p:stCondLst>
                                  <p:childTnLst>
                                    <p:set>
                                      <p:cBhvr>
                                        <p:cTn id="80" dur="1" fill="hold">
                                          <p:stCondLst>
                                            <p:cond delay="0"/>
                                          </p:stCondLst>
                                        </p:cTn>
                                        <p:tgtEl>
                                          <p:spTgt spid="62"/>
                                        </p:tgtEl>
                                        <p:attrNameLst>
                                          <p:attrName>style.visibility</p:attrName>
                                        </p:attrNameLst>
                                      </p:cBhvr>
                                      <p:to>
                                        <p:strVal val="visible"/>
                                      </p:to>
                                    </p:set>
                                  </p:childTnLst>
                                </p:cTn>
                              </p:par>
                              <p:par>
                                <p:cTn id="81" presetID="1" presetClass="entr" presetSubtype="0" fill="hold" nodeType="withEffect">
                                  <p:stCondLst>
                                    <p:cond delay="0"/>
                                  </p:stCondLst>
                                  <p:childTnLst>
                                    <p:set>
                                      <p:cBhvr>
                                        <p:cTn id="82" dur="1" fill="hold">
                                          <p:stCondLst>
                                            <p:cond delay="0"/>
                                          </p:stCondLst>
                                        </p:cTn>
                                        <p:tgtEl>
                                          <p:spTgt spid="7"/>
                                        </p:tgtEl>
                                        <p:attrNameLst>
                                          <p:attrName>style.visibility</p:attrName>
                                        </p:attrNameLst>
                                      </p:cBhvr>
                                      <p:to>
                                        <p:strVal val="visible"/>
                                      </p:to>
                                    </p:set>
                                  </p:childTnLst>
                                </p:cTn>
                              </p:par>
                              <p:par>
                                <p:cTn id="83" presetID="1" presetClass="entr" presetSubtype="0" fill="hold" nodeType="withEffect">
                                  <p:stCondLst>
                                    <p:cond delay="0"/>
                                  </p:stCondLst>
                                  <p:childTnLst>
                                    <p:set>
                                      <p:cBhvr>
                                        <p:cTn id="84" dur="1" fill="hold">
                                          <p:stCondLst>
                                            <p:cond delay="0"/>
                                          </p:stCondLst>
                                        </p:cTn>
                                        <p:tgtEl>
                                          <p:spTgt spid="8">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Box 2"/>
          <p:cNvSpPr txBox="1"/>
          <p:nvPr/>
        </p:nvSpPr>
        <p:spPr bwMode="auto">
          <a:xfrm>
            <a:off x="2149643" y="355533"/>
            <a:ext cx="5465596" cy="333425"/>
          </a:xfrm>
          <a:prstGeom prst="rect">
            <a:avLst/>
          </a:prstGeom>
          <a:ln>
            <a:noFill/>
          </a:ln>
        </p:spPr>
        <p:style>
          <a:lnRef idx="2">
            <a:schemeClr val="accent6"/>
          </a:lnRef>
          <a:fillRef idx="1">
            <a:schemeClr val="lt1"/>
          </a:fillRef>
          <a:effectRef idx="0">
            <a:schemeClr val="accent6"/>
          </a:effectRef>
          <a:fontRef idx="minor">
            <a:schemeClr val="dk1"/>
          </a:fontRef>
        </p:style>
        <p:txBody>
          <a:bodyPr wrap="square" lIns="0" tIns="0" rIns="0" bIns="0" rtlCol="0" anchor="t">
            <a:spAutoFit/>
          </a:bodyPr>
          <a:lstStyle/>
          <a:p>
            <a:pPr>
              <a:lnSpc>
                <a:spcPts val="2644"/>
              </a:lnSpc>
              <a:defRPr/>
            </a:pPr>
            <a:r>
              <a:rPr lang="de-DE" sz="2400" b="1">
                <a:ln w="0"/>
                <a:solidFill>
                  <a:schemeClr val="tx1"/>
                </a:solidFill>
              </a:rPr>
              <a:t>Wer sind die Produzenten dahinter?</a:t>
            </a:r>
            <a:endParaRPr lang="en-US" sz="2400" b="1">
              <a:ln w="0"/>
              <a:solidFill>
                <a:schemeClr val="tx1"/>
              </a:solidFill>
            </a:endParaRPr>
          </a:p>
        </p:txBody>
      </p:sp>
      <p:sp>
        <p:nvSpPr>
          <p:cNvPr id="4" name="TextBox 4"/>
          <p:cNvSpPr txBox="1"/>
          <p:nvPr/>
        </p:nvSpPr>
        <p:spPr bwMode="auto">
          <a:xfrm>
            <a:off x="4396784" y="1141918"/>
            <a:ext cx="4574404" cy="3246466"/>
          </a:xfrm>
          <a:prstGeom prst="rect">
            <a:avLst/>
          </a:prstGeom>
        </p:spPr>
        <p:txBody>
          <a:bodyPr wrap="square" lIns="0" tIns="0" rIns="0" bIns="0" rtlCol="0" anchor="t">
            <a:spAutoFit/>
          </a:bodyPr>
          <a:lstStyle/>
          <a:p>
            <a:pPr>
              <a:lnSpc>
                <a:spcPts val="1073"/>
              </a:lnSpc>
              <a:defRPr/>
            </a:pPr>
            <a:r>
              <a:rPr lang="en-US" sz="1100">
                <a:latin typeface="HK Grotesk Medium"/>
              </a:rPr>
              <a:t>z.B.</a:t>
            </a:r>
          </a:p>
          <a:p>
            <a:pPr>
              <a:lnSpc>
                <a:spcPts val="1073"/>
              </a:lnSpc>
              <a:defRPr/>
            </a:pPr>
            <a:endParaRPr lang="en-US" sz="1100">
              <a:latin typeface="HK Grotesk Medium"/>
            </a:endParaRPr>
          </a:p>
          <a:p>
            <a:pPr>
              <a:lnSpc>
                <a:spcPts val="1073"/>
              </a:lnSpc>
              <a:defRPr/>
            </a:pPr>
            <a:r>
              <a:rPr lang="en-US" sz="1100" b="1">
                <a:latin typeface="HK Grotesk Medium"/>
              </a:rPr>
              <a:t>Singapur</a:t>
            </a:r>
            <a:r>
              <a:rPr lang="en-US" sz="1100">
                <a:latin typeface="HK Grotesk Medium"/>
              </a:rPr>
              <a:t>:</a:t>
            </a:r>
            <a:endParaRPr/>
          </a:p>
          <a:p>
            <a:pPr>
              <a:lnSpc>
                <a:spcPts val="1073"/>
              </a:lnSpc>
              <a:defRPr/>
            </a:pPr>
            <a:r>
              <a:rPr lang="en-US" sz="1100">
                <a:latin typeface="HK Grotesk Medium"/>
              </a:rPr>
              <a:t>Eat Just-&gt; GOOD Meat – kultiviertes Hühnerfleisch wird seid 2020 verkauft</a:t>
            </a:r>
          </a:p>
          <a:p>
            <a:pPr>
              <a:lnSpc>
                <a:spcPts val="1073"/>
              </a:lnSpc>
              <a:defRPr/>
            </a:pPr>
            <a:r>
              <a:rPr lang="en-GB" sz="1100">
                <a:latin typeface="HK Grotesk Medium"/>
              </a:rPr>
              <a:t>Vow’s </a:t>
            </a:r>
            <a:r>
              <a:rPr lang="de-DE" sz="1100">
                <a:latin typeface="HK Grotesk Medium"/>
              </a:rPr>
              <a:t>Wachtelprodukt wurde als Lebensmittelzutat in April 2024 zugelassen</a:t>
            </a:r>
            <a:endParaRPr lang="en-US" sz="1100">
              <a:latin typeface="HK Grotesk Medium"/>
            </a:endParaRPr>
          </a:p>
          <a:p>
            <a:pPr>
              <a:lnSpc>
                <a:spcPts val="1073"/>
              </a:lnSpc>
              <a:defRPr/>
            </a:pPr>
            <a:endParaRPr lang="en-US" sz="1100">
              <a:latin typeface="HK Grotesk Medium"/>
            </a:endParaRPr>
          </a:p>
          <a:p>
            <a:pPr>
              <a:lnSpc>
                <a:spcPts val="1073"/>
              </a:lnSpc>
              <a:defRPr/>
            </a:pPr>
            <a:r>
              <a:rPr lang="en-US" sz="1100" b="1">
                <a:latin typeface="HK Grotesk Medium"/>
              </a:rPr>
              <a:t>USA</a:t>
            </a:r>
            <a:r>
              <a:rPr lang="en-US" sz="1100">
                <a:latin typeface="HK Grotesk Medium"/>
              </a:rPr>
              <a:t>: Upside Foods und GOOD Meat erlangten FDA-Zulassungen in Juni 2023</a:t>
            </a:r>
            <a:endParaRPr/>
          </a:p>
          <a:p>
            <a:pPr>
              <a:lnSpc>
                <a:spcPts val="1073"/>
              </a:lnSpc>
              <a:defRPr/>
            </a:pPr>
            <a:endParaRPr lang="en-US" sz="1100">
              <a:latin typeface="HK Grotesk Medium"/>
            </a:endParaRPr>
          </a:p>
          <a:p>
            <a:pPr>
              <a:lnSpc>
                <a:spcPts val="1073"/>
              </a:lnSpc>
              <a:defRPr/>
            </a:pPr>
            <a:endParaRPr lang="en-US" sz="1100">
              <a:latin typeface="HK Grotesk Medium"/>
            </a:endParaRPr>
          </a:p>
          <a:p>
            <a:pPr>
              <a:lnSpc>
                <a:spcPts val="1073"/>
              </a:lnSpc>
              <a:defRPr/>
            </a:pPr>
            <a:r>
              <a:rPr lang="en-US" sz="1100" b="1">
                <a:latin typeface="HK Grotesk Medium"/>
              </a:rPr>
              <a:t>Israel</a:t>
            </a:r>
            <a:r>
              <a:rPr lang="en-US" sz="1100">
                <a:latin typeface="HK Grotesk Medium"/>
              </a:rPr>
              <a:t>: Aleph Farms hat in Jänner 2024 Zulassung für Rinder Steaks bekommen</a:t>
            </a:r>
          </a:p>
          <a:p>
            <a:pPr>
              <a:lnSpc>
                <a:spcPts val="1073"/>
              </a:lnSpc>
              <a:defRPr/>
            </a:pPr>
            <a:endParaRPr lang="en-US" sz="1100">
              <a:latin typeface="HK Grotesk Medium"/>
            </a:endParaRPr>
          </a:p>
          <a:p>
            <a:pPr>
              <a:lnSpc>
                <a:spcPts val="1073"/>
              </a:lnSpc>
              <a:defRPr/>
            </a:pPr>
            <a:r>
              <a:rPr lang="en-US" sz="1100" b="1">
                <a:latin typeface="HK Grotesk Medium"/>
              </a:rPr>
              <a:t>Schweiz</a:t>
            </a:r>
            <a:r>
              <a:rPr lang="en-US" sz="1100">
                <a:latin typeface="HK Grotesk Medium"/>
              </a:rPr>
              <a:t>: Aleph Farms hat in Juli 2023 einen Zulassungsantrag beim S</a:t>
            </a:r>
            <a:r>
              <a:rPr lang="de-DE" sz="1100">
                <a:latin typeface="HK Grotesk Medium"/>
              </a:rPr>
              <a:t>chweizer Bundesamt für Lebensmittelsicherheit und Veterinärwesen gestellt</a:t>
            </a:r>
            <a:endParaRPr/>
          </a:p>
          <a:p>
            <a:pPr>
              <a:lnSpc>
                <a:spcPts val="1073"/>
              </a:lnSpc>
              <a:defRPr/>
            </a:pPr>
            <a:endParaRPr lang="en-US" sz="1100">
              <a:latin typeface="HK Grotesk Medium"/>
            </a:endParaRPr>
          </a:p>
          <a:p>
            <a:pPr>
              <a:lnSpc>
                <a:spcPts val="1073"/>
              </a:lnSpc>
              <a:defRPr/>
            </a:pPr>
            <a:endParaRPr lang="en-US" sz="1100">
              <a:latin typeface="HK Grotesk Medium"/>
            </a:endParaRPr>
          </a:p>
          <a:p>
            <a:pPr>
              <a:lnSpc>
                <a:spcPts val="1073"/>
              </a:lnSpc>
              <a:defRPr/>
            </a:pPr>
            <a:r>
              <a:rPr lang="en-US" sz="1100" b="1">
                <a:latin typeface="HK Grotesk Medium"/>
              </a:rPr>
              <a:t>Deutschland</a:t>
            </a:r>
            <a:r>
              <a:rPr lang="en-US" sz="1100">
                <a:latin typeface="HK Grotesk Medium"/>
              </a:rPr>
              <a:t>: </a:t>
            </a:r>
            <a:r>
              <a:rPr lang="de-DE" sz="1100">
                <a:latin typeface="HK Grotesk Medium"/>
              </a:rPr>
              <a:t>The Cultivated B. Vorbereitungen für Zulassungsantrag in August 2023</a:t>
            </a:r>
            <a:endParaRPr/>
          </a:p>
          <a:p>
            <a:pPr>
              <a:lnSpc>
                <a:spcPts val="1073"/>
              </a:lnSpc>
              <a:defRPr/>
            </a:pPr>
            <a:endParaRPr lang="de-DE" sz="1100">
              <a:latin typeface="HK Grotesk Medium"/>
            </a:endParaRPr>
          </a:p>
          <a:p>
            <a:pPr>
              <a:lnSpc>
                <a:spcPts val="1073"/>
              </a:lnSpc>
              <a:defRPr/>
            </a:pPr>
            <a:endParaRPr lang="de-DE" sz="1100">
              <a:latin typeface="HK Grotesk Medium"/>
            </a:endParaRPr>
          </a:p>
          <a:p>
            <a:pPr>
              <a:lnSpc>
                <a:spcPts val="1073"/>
              </a:lnSpc>
              <a:defRPr/>
            </a:pPr>
            <a:r>
              <a:rPr lang="de-DE" sz="1100" b="1">
                <a:latin typeface="HK Grotesk Medium"/>
              </a:rPr>
              <a:t>Spanien</a:t>
            </a:r>
            <a:r>
              <a:rPr lang="de-DE" sz="1100">
                <a:latin typeface="HK Grotesk Medium"/>
              </a:rPr>
              <a:t>: JBS beginnt mit dem Bau einer Fabrik für kultiviertes Rindfleisch</a:t>
            </a:r>
            <a:endParaRPr/>
          </a:p>
          <a:p>
            <a:pPr>
              <a:lnSpc>
                <a:spcPts val="1073"/>
              </a:lnSpc>
              <a:defRPr/>
            </a:pPr>
            <a:endParaRPr lang="de-DE" sz="1100">
              <a:latin typeface="HK Grotesk Medium"/>
            </a:endParaRPr>
          </a:p>
          <a:p>
            <a:pPr>
              <a:lnSpc>
                <a:spcPts val="1073"/>
              </a:lnSpc>
              <a:defRPr/>
            </a:pPr>
            <a:endParaRPr lang="de-DE" sz="1100">
              <a:latin typeface="HK Grotesk Medium"/>
            </a:endParaRPr>
          </a:p>
          <a:p>
            <a:pPr>
              <a:lnSpc>
                <a:spcPts val="1073"/>
              </a:lnSpc>
              <a:defRPr/>
            </a:pPr>
            <a:r>
              <a:rPr lang="de-DE" sz="1100" b="1">
                <a:latin typeface="HK Grotesk Medium"/>
              </a:rPr>
              <a:t>China</a:t>
            </a:r>
            <a:r>
              <a:rPr lang="de-DE" sz="1100">
                <a:latin typeface="HK Grotesk Medium"/>
              </a:rPr>
              <a:t>: </a:t>
            </a:r>
            <a:r>
              <a:rPr lang="en-GB" sz="1100">
                <a:latin typeface="HK Grotesk Medium"/>
              </a:rPr>
              <a:t>CellX hat in 2023 erste Pilot Produktionseinheit gestartet</a:t>
            </a:r>
            <a:endParaRPr lang="en-US" sz="1100">
              <a:latin typeface="HK Grotesk Medium"/>
            </a:endParaRPr>
          </a:p>
        </p:txBody>
      </p:sp>
      <p:pic>
        <p:nvPicPr>
          <p:cNvPr id="12" name="Grafik 11" descr="Kuh mit einfarbiger Füllung"/>
          <p:cNvPicPr>
            <a:picLocks noChangeAspect="1"/>
          </p:cNvPicPr>
          <p:nvPr/>
        </p:nvPicPr>
        <p:blipFill>
          <a:blip r:embed="rId2"/>
          <a:stretch/>
        </p:blipFill>
        <p:spPr bwMode="auto">
          <a:xfrm flipH="1">
            <a:off x="3905791" y="1860958"/>
            <a:ext cx="330683" cy="349325"/>
          </a:xfrm>
          <a:prstGeom prst="rect">
            <a:avLst/>
          </a:prstGeom>
        </p:spPr>
      </p:pic>
      <p:pic>
        <p:nvPicPr>
          <p:cNvPr id="13" name="Grafik 12" descr="Huhn mit einfarbiger Füllung"/>
          <p:cNvPicPr>
            <a:picLocks noChangeAspect="1"/>
          </p:cNvPicPr>
          <p:nvPr/>
        </p:nvPicPr>
        <p:blipFill>
          <a:blip r:embed="rId3"/>
          <a:stretch/>
        </p:blipFill>
        <p:spPr bwMode="auto">
          <a:xfrm>
            <a:off x="3875481" y="2655396"/>
            <a:ext cx="342900" cy="342900"/>
          </a:xfrm>
          <a:prstGeom prst="rect">
            <a:avLst/>
          </a:prstGeom>
        </p:spPr>
      </p:pic>
      <p:pic>
        <p:nvPicPr>
          <p:cNvPr id="14" name="Grafik 13" descr="Schwein mit einfarbiger Füllung"/>
          <p:cNvPicPr>
            <a:picLocks noChangeAspect="1"/>
          </p:cNvPicPr>
          <p:nvPr/>
        </p:nvPicPr>
        <p:blipFill>
          <a:blip r:embed="rId4"/>
          <a:stretch/>
        </p:blipFill>
        <p:spPr bwMode="auto">
          <a:xfrm>
            <a:off x="3875481" y="3160510"/>
            <a:ext cx="342900" cy="342900"/>
          </a:xfrm>
          <a:prstGeom prst="rect">
            <a:avLst/>
          </a:prstGeom>
        </p:spPr>
      </p:pic>
      <p:pic>
        <p:nvPicPr>
          <p:cNvPr id="16" name="Grafik 15" descr="Schaf mit einfarbiger Füllung"/>
          <p:cNvPicPr>
            <a:picLocks noChangeAspect="1"/>
          </p:cNvPicPr>
          <p:nvPr/>
        </p:nvPicPr>
        <p:blipFill>
          <a:blip r:embed="rId5"/>
          <a:stretch/>
        </p:blipFill>
        <p:spPr bwMode="auto">
          <a:xfrm>
            <a:off x="3875481" y="2280463"/>
            <a:ext cx="342900" cy="342900"/>
          </a:xfrm>
          <a:prstGeom prst="rect">
            <a:avLst/>
          </a:prstGeom>
        </p:spPr>
      </p:pic>
      <p:pic>
        <p:nvPicPr>
          <p:cNvPr id="8194" name="Picture 2" descr="Weltkarte, politisch - physisch, 1:20.000.000, gefaltet, freytag &amp; berndt  Buch jetzt online bei Weltbild.ch bestellen"/>
          <p:cNvPicPr>
            <a:picLocks noChangeAspect="1" noChangeArrowheads="1"/>
          </p:cNvPicPr>
          <p:nvPr/>
        </p:nvPicPr>
        <p:blipFill>
          <a:blip r:embed="rId6"/>
          <a:stretch/>
        </p:blipFill>
        <p:spPr bwMode="auto">
          <a:xfrm>
            <a:off x="-60577" y="1405132"/>
            <a:ext cx="3608394" cy="2518358"/>
          </a:xfrm>
          <a:prstGeom prst="rect">
            <a:avLst/>
          </a:prstGeom>
          <a:noFill/>
        </p:spPr>
      </p:pic>
      <p:pic>
        <p:nvPicPr>
          <p:cNvPr id="17" name="Grafik 16" descr="Huhn mit einfarbiger Füllung"/>
          <p:cNvPicPr>
            <a:picLocks noChangeAspect="1"/>
          </p:cNvPicPr>
          <p:nvPr/>
        </p:nvPicPr>
        <p:blipFill>
          <a:blip r:embed="rId3"/>
          <a:stretch/>
        </p:blipFill>
        <p:spPr bwMode="auto">
          <a:xfrm>
            <a:off x="1627977" y="2039279"/>
            <a:ext cx="178389" cy="178389"/>
          </a:xfrm>
          <a:prstGeom prst="rect">
            <a:avLst/>
          </a:prstGeom>
        </p:spPr>
      </p:pic>
      <p:pic>
        <p:nvPicPr>
          <p:cNvPr id="18" name="Grafik 17" descr="Kuh mit einfarbiger Füllung"/>
          <p:cNvPicPr>
            <a:picLocks noChangeAspect="1"/>
          </p:cNvPicPr>
          <p:nvPr/>
        </p:nvPicPr>
        <p:blipFill>
          <a:blip r:embed="rId2"/>
          <a:stretch/>
        </p:blipFill>
        <p:spPr bwMode="auto">
          <a:xfrm flipH="1">
            <a:off x="382549" y="2015902"/>
            <a:ext cx="266863" cy="281907"/>
          </a:xfrm>
          <a:prstGeom prst="rect">
            <a:avLst/>
          </a:prstGeom>
        </p:spPr>
      </p:pic>
      <p:pic>
        <p:nvPicPr>
          <p:cNvPr id="19" name="Grafik 18" descr="Schaf mit einfarbiger Füllung"/>
          <p:cNvPicPr>
            <a:picLocks noChangeAspect="1"/>
          </p:cNvPicPr>
          <p:nvPr/>
        </p:nvPicPr>
        <p:blipFill>
          <a:blip r:embed="rId5"/>
          <a:stretch/>
        </p:blipFill>
        <p:spPr bwMode="auto">
          <a:xfrm>
            <a:off x="1833355" y="2146736"/>
            <a:ext cx="281907" cy="281907"/>
          </a:xfrm>
          <a:prstGeom prst="rect">
            <a:avLst/>
          </a:prstGeom>
        </p:spPr>
      </p:pic>
      <p:pic>
        <p:nvPicPr>
          <p:cNvPr id="21" name="Grafik 20" descr="Schwein mit einfarbiger Füllung"/>
          <p:cNvPicPr>
            <a:picLocks noChangeAspect="1"/>
          </p:cNvPicPr>
          <p:nvPr/>
        </p:nvPicPr>
        <p:blipFill>
          <a:blip r:embed="rId4"/>
          <a:stretch/>
        </p:blipFill>
        <p:spPr bwMode="auto">
          <a:xfrm>
            <a:off x="1655630" y="1914301"/>
            <a:ext cx="226099" cy="226099"/>
          </a:xfrm>
          <a:prstGeom prst="rect">
            <a:avLst/>
          </a:prstGeom>
        </p:spPr>
      </p:pic>
      <p:pic>
        <p:nvPicPr>
          <p:cNvPr id="5" name="Grafik 4" descr="Kuh mit einfarbiger Füllung"/>
          <p:cNvPicPr>
            <a:picLocks noChangeAspect="1"/>
          </p:cNvPicPr>
          <p:nvPr/>
        </p:nvPicPr>
        <p:blipFill>
          <a:blip r:embed="rId2"/>
          <a:stretch/>
        </p:blipFill>
        <p:spPr bwMode="auto">
          <a:xfrm flipH="1">
            <a:off x="1457754" y="2081514"/>
            <a:ext cx="215698" cy="227858"/>
          </a:xfrm>
          <a:prstGeom prst="rect">
            <a:avLst/>
          </a:prstGeom>
        </p:spPr>
      </p:pic>
      <p:pic>
        <p:nvPicPr>
          <p:cNvPr id="7" name="Grafik 6" descr="Huhn mit einfarbiger Füllung"/>
          <p:cNvPicPr>
            <a:picLocks noChangeAspect="1"/>
          </p:cNvPicPr>
          <p:nvPr/>
        </p:nvPicPr>
        <p:blipFill>
          <a:blip r:embed="rId3"/>
          <a:stretch/>
        </p:blipFill>
        <p:spPr bwMode="auto">
          <a:xfrm>
            <a:off x="2552357" y="2531139"/>
            <a:ext cx="281906" cy="281906"/>
          </a:xfrm>
          <a:prstGeom prst="rect">
            <a:avLst/>
          </a:prstGeom>
        </p:spPr>
      </p:pic>
      <p:pic>
        <p:nvPicPr>
          <p:cNvPr id="8" name="Grafik 7" descr="Schwein mit einfarbiger Füllung"/>
          <p:cNvPicPr>
            <a:picLocks noChangeAspect="1"/>
          </p:cNvPicPr>
          <p:nvPr/>
        </p:nvPicPr>
        <p:blipFill>
          <a:blip r:embed="rId4"/>
          <a:stretch/>
        </p:blipFill>
        <p:spPr bwMode="auto">
          <a:xfrm>
            <a:off x="3875481" y="4063069"/>
            <a:ext cx="342900" cy="342900"/>
          </a:xfrm>
          <a:prstGeom prst="rect">
            <a:avLst/>
          </a:prstGeom>
        </p:spPr>
      </p:pic>
      <p:pic>
        <p:nvPicPr>
          <p:cNvPr id="15" name="Grafik 14" descr="Schwein mit einfarbiger Füllung"/>
          <p:cNvPicPr>
            <a:picLocks noChangeAspect="1"/>
          </p:cNvPicPr>
          <p:nvPr/>
        </p:nvPicPr>
        <p:blipFill>
          <a:blip r:embed="rId4"/>
          <a:stretch/>
        </p:blipFill>
        <p:spPr bwMode="auto">
          <a:xfrm>
            <a:off x="2525431" y="2124172"/>
            <a:ext cx="281907" cy="281907"/>
          </a:xfrm>
          <a:prstGeom prst="rect">
            <a:avLst/>
          </a:prstGeom>
        </p:spPr>
      </p:pic>
      <p:sp>
        <p:nvSpPr>
          <p:cNvPr id="22" name="Textfeld 21"/>
          <p:cNvSpPr txBox="1"/>
          <p:nvPr/>
        </p:nvSpPr>
        <p:spPr bwMode="auto">
          <a:xfrm>
            <a:off x="3209389" y="755116"/>
            <a:ext cx="2341820" cy="300082"/>
          </a:xfrm>
          <a:prstGeom prst="rect">
            <a:avLst/>
          </a:prstGeom>
          <a:noFill/>
        </p:spPr>
        <p:txBody>
          <a:bodyPr wrap="square">
            <a:spAutoFit/>
          </a:bodyPr>
          <a:lstStyle/>
          <a:p>
            <a:pPr>
              <a:defRPr/>
            </a:pPr>
            <a:r>
              <a:rPr lang="en-US" sz="1350"/>
              <a:t>ca. 150 Start-Ups weltweit</a:t>
            </a:r>
          </a:p>
        </p:txBody>
      </p:sp>
      <p:pic>
        <p:nvPicPr>
          <p:cNvPr id="11" name="Grafik 10" descr="Huhn mit einfarbiger Füllung"/>
          <p:cNvPicPr>
            <a:picLocks noChangeAspect="1"/>
          </p:cNvPicPr>
          <p:nvPr/>
        </p:nvPicPr>
        <p:blipFill>
          <a:blip r:embed="rId3"/>
          <a:stretch/>
        </p:blipFill>
        <p:spPr bwMode="auto">
          <a:xfrm>
            <a:off x="3873067" y="1425695"/>
            <a:ext cx="342900" cy="342900"/>
          </a:xfrm>
          <a:prstGeom prst="rect">
            <a:avLst/>
          </a:prstGeom>
        </p:spPr>
      </p:pic>
      <p:pic>
        <p:nvPicPr>
          <p:cNvPr id="23" name="Grafik 22" descr="Huhn mit einfarbiger Füllung"/>
          <p:cNvPicPr>
            <a:picLocks noChangeAspect="1"/>
          </p:cNvPicPr>
          <p:nvPr/>
        </p:nvPicPr>
        <p:blipFill>
          <a:blip r:embed="rId3"/>
          <a:stretch/>
        </p:blipFill>
        <p:spPr bwMode="auto">
          <a:xfrm>
            <a:off x="3597936" y="1860958"/>
            <a:ext cx="342900" cy="342900"/>
          </a:xfrm>
          <a:prstGeom prst="rect">
            <a:avLst/>
          </a:prstGeom>
        </p:spPr>
      </p:pic>
      <p:pic>
        <p:nvPicPr>
          <p:cNvPr id="32" name="Grafik 31" descr="Huhn mit einfarbiger Füllung"/>
          <p:cNvPicPr>
            <a:picLocks noChangeAspect="1"/>
          </p:cNvPicPr>
          <p:nvPr/>
        </p:nvPicPr>
        <p:blipFill>
          <a:blip r:embed="rId3"/>
          <a:stretch/>
        </p:blipFill>
        <p:spPr bwMode="auto">
          <a:xfrm>
            <a:off x="649412" y="2116239"/>
            <a:ext cx="281907" cy="281907"/>
          </a:xfrm>
          <a:prstGeom prst="rect">
            <a:avLst/>
          </a:prstGeom>
        </p:spPr>
      </p:pic>
      <p:pic>
        <p:nvPicPr>
          <p:cNvPr id="33" name="Grafik 32" descr="Kuh mit einfarbiger Füllung"/>
          <p:cNvPicPr>
            <a:picLocks noChangeAspect="1"/>
          </p:cNvPicPr>
          <p:nvPr/>
        </p:nvPicPr>
        <p:blipFill>
          <a:blip r:embed="rId2"/>
          <a:stretch/>
        </p:blipFill>
        <p:spPr bwMode="auto">
          <a:xfrm flipH="1">
            <a:off x="3913212" y="3702477"/>
            <a:ext cx="305169" cy="322373"/>
          </a:xfrm>
          <a:prstGeom prst="rect">
            <a:avLst/>
          </a:prstGeom>
        </p:spPr>
      </p:pic>
      <p:pic>
        <p:nvPicPr>
          <p:cNvPr id="3" name="Grafik 2"/>
          <p:cNvPicPr>
            <a:picLocks noChangeAspect="1"/>
          </p:cNvPicPr>
          <p:nvPr/>
        </p:nvPicPr>
        <p:blipFill>
          <a:blip r:embed="rId7"/>
          <a:stretch/>
        </p:blipFill>
        <p:spPr bwMode="auto">
          <a:xfrm>
            <a:off x="-57950" y="0"/>
            <a:ext cx="1422374" cy="117749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500"/>
                                        <p:tgtEl>
                                          <p:spTgt spid="4">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2" end="2"/>
                                            </p:txEl>
                                          </p:spTgt>
                                        </p:tgtEl>
                                        <p:attrNameLst>
                                          <p:attrName>style.visibility</p:attrName>
                                        </p:attrNameLst>
                                      </p:cBhvr>
                                      <p:to>
                                        <p:strVal val="visible"/>
                                      </p:to>
                                    </p:set>
                                    <p:animEffect transition="in" filter="fade">
                                      <p:cBhvr>
                                        <p:cTn id="17" dur="500"/>
                                        <p:tgtEl>
                                          <p:spTgt spid="4">
                                            <p:txEl>
                                              <p:pRg st="2" end="2"/>
                                            </p:txEl>
                                          </p:spTgt>
                                        </p:tgtEl>
                                      </p:cBhvr>
                                    </p:animEffect>
                                  </p:childTnLst>
                                </p:cTn>
                              </p:par>
                              <p:par>
                                <p:cTn id="18" presetID="10" presetClass="entr" presetSubtype="0" fill="hold" nodeType="withEffect">
                                  <p:stCondLst>
                                    <p:cond delay="0"/>
                                  </p:stCondLst>
                                  <p:childTnLst>
                                    <p:set>
                                      <p:cBhvr>
                                        <p:cTn id="19" dur="1" fill="hold">
                                          <p:stCondLst>
                                            <p:cond delay="0"/>
                                          </p:stCondLst>
                                        </p:cTn>
                                        <p:tgtEl>
                                          <p:spTgt spid="4">
                                            <p:txEl>
                                              <p:pRg st="3" end="3"/>
                                            </p:txEl>
                                          </p:spTgt>
                                        </p:tgtEl>
                                        <p:attrNameLst>
                                          <p:attrName>style.visibility</p:attrName>
                                        </p:attrNameLst>
                                      </p:cBhvr>
                                      <p:to>
                                        <p:strVal val="visible"/>
                                      </p:to>
                                    </p:set>
                                    <p:animEffect transition="in" filter="fade">
                                      <p:cBhvr>
                                        <p:cTn id="20" dur="500"/>
                                        <p:tgtEl>
                                          <p:spTgt spid="4">
                                            <p:txEl>
                                              <p:pRg st="3" end="3"/>
                                            </p:txEl>
                                          </p:spTgt>
                                        </p:tgtEl>
                                      </p:cBhvr>
                                    </p:animEffect>
                                  </p:childTnLst>
                                </p:cTn>
                              </p:par>
                              <p:par>
                                <p:cTn id="21" presetID="10" presetClass="entr" presetSubtype="0" fill="hold" nodeType="with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animEffect transition="in" filter="fade">
                                      <p:cBhvr>
                                        <p:cTn id="23" dur="500"/>
                                        <p:tgtEl>
                                          <p:spTgt spid="4">
                                            <p:txEl>
                                              <p:pRg st="4" end="4"/>
                                            </p:txEl>
                                          </p:spTgt>
                                        </p:tgtEl>
                                      </p:cBhvr>
                                    </p:animEffect>
                                  </p:childTnLst>
                                </p:cTn>
                              </p:par>
                              <p:par>
                                <p:cTn id="24" presetID="10" presetClass="entr" presetSubtype="0" fill="hold" nodeType="with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par>
                                <p:cTn id="27" presetID="10" presetClass="entr" presetSubtype="0"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nodeType="clickEffect">
                                  <p:stCondLst>
                                    <p:cond delay="0"/>
                                  </p:stCondLst>
                                  <p:childTnLst>
                                    <p:set>
                                      <p:cBhvr>
                                        <p:cTn id="33" dur="1" fill="hold">
                                          <p:stCondLst>
                                            <p:cond delay="0"/>
                                          </p:stCondLst>
                                        </p:cTn>
                                        <p:tgtEl>
                                          <p:spTgt spid="4">
                                            <p:txEl>
                                              <p:pRg st="6" end="6"/>
                                            </p:txEl>
                                          </p:spTgt>
                                        </p:tgtEl>
                                        <p:attrNameLst>
                                          <p:attrName>style.visibility</p:attrName>
                                        </p:attrNameLst>
                                      </p:cBhvr>
                                      <p:to>
                                        <p:strVal val="visible"/>
                                      </p:to>
                                    </p:set>
                                    <p:animEffect transition="in" filter="fade">
                                      <p:cBhvr>
                                        <p:cTn id="34" dur="500"/>
                                        <p:tgtEl>
                                          <p:spTgt spid="4">
                                            <p:txEl>
                                              <p:pRg st="6" end="6"/>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
                                        <p:tgtEl>
                                          <p:spTgt spid="18"/>
                                        </p:tgtEl>
                                      </p:cBhvr>
                                    </p:animEffect>
                                  </p:childTnLst>
                                </p:cTn>
                              </p:par>
                              <p:par>
                                <p:cTn id="38" presetID="10"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par>
                                <p:cTn id="41" presetID="10" presetClass="entr" presetSubtype="0" fill="hold" nodeType="withEffect">
                                  <p:stCondLst>
                                    <p:cond delay="0"/>
                                  </p:stCondLst>
                                  <p:childTnLst>
                                    <p:set>
                                      <p:cBhvr>
                                        <p:cTn id="42" dur="1" fill="hold">
                                          <p:stCondLst>
                                            <p:cond delay="0"/>
                                          </p:stCondLst>
                                        </p:cTn>
                                        <p:tgtEl>
                                          <p:spTgt spid="32"/>
                                        </p:tgtEl>
                                        <p:attrNameLst>
                                          <p:attrName>style.visibility</p:attrName>
                                        </p:attrNameLst>
                                      </p:cBhvr>
                                      <p:to>
                                        <p:strVal val="visible"/>
                                      </p:to>
                                    </p:set>
                                    <p:animEffect transition="in" filter="fade">
                                      <p:cBhvr>
                                        <p:cTn id="43" dur="500"/>
                                        <p:tgtEl>
                                          <p:spTgt spid="32"/>
                                        </p:tgtEl>
                                      </p:cBhvr>
                                    </p:animEffect>
                                  </p:childTnLst>
                                </p:cTn>
                              </p:par>
                              <p:par>
                                <p:cTn id="44" presetID="10" presetClass="entr" presetSubtype="0" fill="hold" nodeType="withEffect">
                                  <p:stCondLst>
                                    <p:cond delay="0"/>
                                  </p:stCondLst>
                                  <p:childTnLst>
                                    <p:set>
                                      <p:cBhvr>
                                        <p:cTn id="45" dur="1" fill="hold">
                                          <p:stCondLst>
                                            <p:cond delay="0"/>
                                          </p:stCondLst>
                                        </p:cTn>
                                        <p:tgtEl>
                                          <p:spTgt spid="23"/>
                                        </p:tgtEl>
                                        <p:attrNameLst>
                                          <p:attrName>style.visibility</p:attrName>
                                        </p:attrNameLst>
                                      </p:cBhvr>
                                      <p:to>
                                        <p:strVal val="visible"/>
                                      </p:to>
                                    </p:set>
                                    <p:animEffect transition="in" filter="fade">
                                      <p:cBhvr>
                                        <p:cTn id="46" dur="500"/>
                                        <p:tgtEl>
                                          <p:spTgt spid="23"/>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xEl>
                                              <p:pRg st="9" end="9"/>
                                            </p:txEl>
                                          </p:spTgt>
                                        </p:tgtEl>
                                        <p:attrNameLst>
                                          <p:attrName>style.visibility</p:attrName>
                                        </p:attrNameLst>
                                      </p:cBhvr>
                                      <p:to>
                                        <p:strVal val="visible"/>
                                      </p:to>
                                    </p:set>
                                    <p:animEffect transition="in" filter="fade">
                                      <p:cBhvr>
                                        <p:cTn id="51" dur="500"/>
                                        <p:tgtEl>
                                          <p:spTgt spid="4">
                                            <p:txEl>
                                              <p:pRg st="9" end="9"/>
                                            </p:txEl>
                                          </p:spTgt>
                                        </p:tgtEl>
                                      </p:cBhvr>
                                    </p:animEffect>
                                  </p:childTnLst>
                                </p:cTn>
                              </p:par>
                              <p:par>
                                <p:cTn id="52" presetID="10" presetClass="entr" presetSubtype="0" fill="hold"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500"/>
                                        <p:tgtEl>
                                          <p:spTgt spid="19"/>
                                        </p:tgtEl>
                                      </p:cBhvr>
                                    </p:animEffect>
                                  </p:childTnLst>
                                </p:cTn>
                              </p:par>
                              <p:par>
                                <p:cTn id="55" presetID="10" presetClass="entr" presetSubtype="0" fill="hold"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fade">
                                      <p:cBhvr>
                                        <p:cTn id="57" dur="500"/>
                                        <p:tgtEl>
                                          <p:spTgt spid="16"/>
                                        </p:tgtEl>
                                      </p:cBhvr>
                                    </p:animEffect>
                                  </p:childTnLst>
                                </p:cTn>
                              </p:par>
                            </p:childTnLst>
                          </p:cTn>
                        </p:par>
                      </p:childTnLst>
                    </p:cTn>
                  </p:par>
                  <p:par>
                    <p:cTn id="58" fill="hold">
                      <p:stCondLst>
                        <p:cond delay="indefinite"/>
                      </p:stCondLst>
                      <p:childTnLst>
                        <p:par>
                          <p:cTn id="59" fill="hold">
                            <p:stCondLst>
                              <p:cond delay="0"/>
                            </p:stCondLst>
                            <p:childTnLst>
                              <p:par>
                                <p:cTn id="60" presetID="10" presetClass="entr" presetSubtype="0" fill="hold" nodeType="clickEffect">
                                  <p:stCondLst>
                                    <p:cond delay="0"/>
                                  </p:stCondLst>
                                  <p:childTnLst>
                                    <p:set>
                                      <p:cBhvr>
                                        <p:cTn id="61" dur="1" fill="hold">
                                          <p:stCondLst>
                                            <p:cond delay="0"/>
                                          </p:stCondLst>
                                        </p:cTn>
                                        <p:tgtEl>
                                          <p:spTgt spid="4">
                                            <p:txEl>
                                              <p:pRg st="11" end="11"/>
                                            </p:txEl>
                                          </p:spTgt>
                                        </p:tgtEl>
                                        <p:attrNameLst>
                                          <p:attrName>style.visibility</p:attrName>
                                        </p:attrNameLst>
                                      </p:cBhvr>
                                      <p:to>
                                        <p:strVal val="visible"/>
                                      </p:to>
                                    </p:set>
                                    <p:animEffect transition="in" filter="fade">
                                      <p:cBhvr>
                                        <p:cTn id="62" dur="500"/>
                                        <p:tgtEl>
                                          <p:spTgt spid="4">
                                            <p:txEl>
                                              <p:pRg st="11" end="11"/>
                                            </p:txEl>
                                          </p:spTgt>
                                        </p:tgtEl>
                                      </p:cBhvr>
                                    </p:animEffect>
                                  </p:childTnLst>
                                </p:cTn>
                              </p:par>
                              <p:par>
                                <p:cTn id="63" presetID="10" presetClass="entr" presetSubtype="0" fill="hold" nodeType="withEffect">
                                  <p:stCondLst>
                                    <p:cond delay="0"/>
                                  </p:stCondLst>
                                  <p:childTnLst>
                                    <p:set>
                                      <p:cBhvr>
                                        <p:cTn id="64" dur="1" fill="hold">
                                          <p:stCondLst>
                                            <p:cond delay="0"/>
                                          </p:stCondLst>
                                        </p:cTn>
                                        <p:tgtEl>
                                          <p:spTgt spid="13"/>
                                        </p:tgtEl>
                                        <p:attrNameLst>
                                          <p:attrName>style.visibility</p:attrName>
                                        </p:attrNameLst>
                                      </p:cBhvr>
                                      <p:to>
                                        <p:strVal val="visible"/>
                                      </p:to>
                                    </p:set>
                                    <p:animEffect transition="in" filter="fade">
                                      <p:cBhvr>
                                        <p:cTn id="65" dur="500"/>
                                        <p:tgtEl>
                                          <p:spTgt spid="13"/>
                                        </p:tgtEl>
                                      </p:cBhvr>
                                    </p:animEffect>
                                  </p:childTnLst>
                                </p:cTn>
                              </p:par>
                              <p:par>
                                <p:cTn id="66" presetID="10" presetClass="entr" presetSubtype="0" fill="hold" nodeType="withEffect">
                                  <p:stCondLst>
                                    <p:cond delay="0"/>
                                  </p:stCondLst>
                                  <p:childTnLst>
                                    <p:set>
                                      <p:cBhvr>
                                        <p:cTn id="67" dur="1" fill="hold">
                                          <p:stCondLst>
                                            <p:cond delay="0"/>
                                          </p:stCondLst>
                                        </p:cTn>
                                        <p:tgtEl>
                                          <p:spTgt spid="17"/>
                                        </p:tgtEl>
                                        <p:attrNameLst>
                                          <p:attrName>style.visibility</p:attrName>
                                        </p:attrNameLst>
                                      </p:cBhvr>
                                      <p:to>
                                        <p:strVal val="visible"/>
                                      </p:to>
                                    </p:set>
                                    <p:animEffect transition="in" filter="fade">
                                      <p:cBhvr>
                                        <p:cTn id="68" dur="500"/>
                                        <p:tgtEl>
                                          <p:spTgt spid="17"/>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nodeType="clickEffect">
                                  <p:stCondLst>
                                    <p:cond delay="0"/>
                                  </p:stCondLst>
                                  <p:childTnLst>
                                    <p:set>
                                      <p:cBhvr>
                                        <p:cTn id="72" dur="1" fill="hold">
                                          <p:stCondLst>
                                            <p:cond delay="0"/>
                                          </p:stCondLst>
                                        </p:cTn>
                                        <p:tgtEl>
                                          <p:spTgt spid="4">
                                            <p:txEl>
                                              <p:pRg st="14" end="14"/>
                                            </p:txEl>
                                          </p:spTgt>
                                        </p:tgtEl>
                                        <p:attrNameLst>
                                          <p:attrName>style.visibility</p:attrName>
                                        </p:attrNameLst>
                                      </p:cBhvr>
                                      <p:to>
                                        <p:strVal val="visible"/>
                                      </p:to>
                                    </p:set>
                                    <p:animEffect transition="in" filter="fade">
                                      <p:cBhvr>
                                        <p:cTn id="73" dur="500"/>
                                        <p:tgtEl>
                                          <p:spTgt spid="4">
                                            <p:txEl>
                                              <p:pRg st="14" end="14"/>
                                            </p:txEl>
                                          </p:spTgt>
                                        </p:tgtEl>
                                      </p:cBhvr>
                                    </p:animEffect>
                                  </p:childTnLst>
                                </p:cTn>
                              </p:par>
                              <p:par>
                                <p:cTn id="74" presetID="10" presetClass="entr" presetSubtype="0" fill="hold" nodeType="withEffect">
                                  <p:stCondLst>
                                    <p:cond delay="0"/>
                                  </p:stCondLst>
                                  <p:childTnLst>
                                    <p:set>
                                      <p:cBhvr>
                                        <p:cTn id="75" dur="1" fill="hold">
                                          <p:stCondLst>
                                            <p:cond delay="0"/>
                                          </p:stCondLst>
                                        </p:cTn>
                                        <p:tgtEl>
                                          <p:spTgt spid="21"/>
                                        </p:tgtEl>
                                        <p:attrNameLst>
                                          <p:attrName>style.visibility</p:attrName>
                                        </p:attrNameLst>
                                      </p:cBhvr>
                                      <p:to>
                                        <p:strVal val="visible"/>
                                      </p:to>
                                    </p:set>
                                    <p:animEffect transition="in" filter="fade">
                                      <p:cBhvr>
                                        <p:cTn id="76" dur="500"/>
                                        <p:tgtEl>
                                          <p:spTgt spid="21"/>
                                        </p:tgtEl>
                                      </p:cBhvr>
                                    </p:animEffect>
                                  </p:childTnLst>
                                </p:cTn>
                              </p:par>
                              <p:par>
                                <p:cTn id="77" presetID="10" presetClass="entr" presetSubtype="0" fill="hold" nodeType="withEffect">
                                  <p:stCondLst>
                                    <p:cond delay="0"/>
                                  </p:stCondLst>
                                  <p:childTnLst>
                                    <p:set>
                                      <p:cBhvr>
                                        <p:cTn id="78" dur="1" fill="hold">
                                          <p:stCondLst>
                                            <p:cond delay="0"/>
                                          </p:stCondLst>
                                        </p:cTn>
                                        <p:tgtEl>
                                          <p:spTgt spid="14"/>
                                        </p:tgtEl>
                                        <p:attrNameLst>
                                          <p:attrName>style.visibility</p:attrName>
                                        </p:attrNameLst>
                                      </p:cBhvr>
                                      <p:to>
                                        <p:strVal val="visible"/>
                                      </p:to>
                                    </p:set>
                                    <p:animEffect transition="in" filter="fade">
                                      <p:cBhvr>
                                        <p:cTn id="79" dur="500"/>
                                        <p:tgtEl>
                                          <p:spTgt spid="14"/>
                                        </p:tgtEl>
                                      </p:cBhvr>
                                    </p:animEffec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nodeType="clickEffect">
                                  <p:stCondLst>
                                    <p:cond delay="0"/>
                                  </p:stCondLst>
                                  <p:childTnLst>
                                    <p:set>
                                      <p:cBhvr>
                                        <p:cTn id="83" dur="1" fill="hold">
                                          <p:stCondLst>
                                            <p:cond delay="0"/>
                                          </p:stCondLst>
                                        </p:cTn>
                                        <p:tgtEl>
                                          <p:spTgt spid="4">
                                            <p:txEl>
                                              <p:pRg st="17" end="17"/>
                                            </p:txEl>
                                          </p:spTgt>
                                        </p:tgtEl>
                                        <p:attrNameLst>
                                          <p:attrName>style.visibility</p:attrName>
                                        </p:attrNameLst>
                                      </p:cBhvr>
                                      <p:to>
                                        <p:strVal val="visible"/>
                                      </p:to>
                                    </p:set>
                                    <p:animEffect transition="in" filter="fade">
                                      <p:cBhvr>
                                        <p:cTn id="84" dur="500"/>
                                        <p:tgtEl>
                                          <p:spTgt spid="4">
                                            <p:txEl>
                                              <p:pRg st="17" end="17"/>
                                            </p:txEl>
                                          </p:spTgt>
                                        </p:tgtEl>
                                      </p:cBhvr>
                                    </p:animEffect>
                                  </p:childTnLst>
                                </p:cTn>
                              </p:par>
                              <p:par>
                                <p:cTn id="85" presetID="10" presetClass="entr" presetSubtype="0" fill="hold" nodeType="withEffect">
                                  <p:stCondLst>
                                    <p:cond delay="0"/>
                                  </p:stCondLst>
                                  <p:childTnLst>
                                    <p:set>
                                      <p:cBhvr>
                                        <p:cTn id="86" dur="1" fill="hold">
                                          <p:stCondLst>
                                            <p:cond delay="0"/>
                                          </p:stCondLst>
                                        </p:cTn>
                                        <p:tgtEl>
                                          <p:spTgt spid="5"/>
                                        </p:tgtEl>
                                        <p:attrNameLst>
                                          <p:attrName>style.visibility</p:attrName>
                                        </p:attrNameLst>
                                      </p:cBhvr>
                                      <p:to>
                                        <p:strVal val="visible"/>
                                      </p:to>
                                    </p:set>
                                    <p:animEffect transition="in" filter="fade">
                                      <p:cBhvr>
                                        <p:cTn id="87" dur="500"/>
                                        <p:tgtEl>
                                          <p:spTgt spid="5"/>
                                        </p:tgtEl>
                                      </p:cBhvr>
                                    </p:animEffect>
                                  </p:childTnLst>
                                </p:cTn>
                              </p:par>
                              <p:par>
                                <p:cTn id="88" presetID="10" presetClass="entr" presetSubtype="0" fill="hold" nodeType="withEffect">
                                  <p:stCondLst>
                                    <p:cond delay="0"/>
                                  </p:stCondLst>
                                  <p:childTnLst>
                                    <p:set>
                                      <p:cBhvr>
                                        <p:cTn id="89" dur="1" fill="hold">
                                          <p:stCondLst>
                                            <p:cond delay="0"/>
                                          </p:stCondLst>
                                        </p:cTn>
                                        <p:tgtEl>
                                          <p:spTgt spid="33"/>
                                        </p:tgtEl>
                                        <p:attrNameLst>
                                          <p:attrName>style.visibility</p:attrName>
                                        </p:attrNameLst>
                                      </p:cBhvr>
                                      <p:to>
                                        <p:strVal val="visible"/>
                                      </p:to>
                                    </p:set>
                                    <p:animEffect transition="in" filter="fade">
                                      <p:cBhvr>
                                        <p:cTn id="90" dur="500"/>
                                        <p:tgtEl>
                                          <p:spTgt spid="33"/>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nodeType="clickEffect">
                                  <p:stCondLst>
                                    <p:cond delay="0"/>
                                  </p:stCondLst>
                                  <p:childTnLst>
                                    <p:set>
                                      <p:cBhvr>
                                        <p:cTn id="94" dur="1" fill="hold">
                                          <p:stCondLst>
                                            <p:cond delay="0"/>
                                          </p:stCondLst>
                                        </p:cTn>
                                        <p:tgtEl>
                                          <p:spTgt spid="4">
                                            <p:txEl>
                                              <p:pRg st="20" end="20"/>
                                            </p:txEl>
                                          </p:spTgt>
                                        </p:tgtEl>
                                        <p:attrNameLst>
                                          <p:attrName>style.visibility</p:attrName>
                                        </p:attrNameLst>
                                      </p:cBhvr>
                                      <p:to>
                                        <p:strVal val="visible"/>
                                      </p:to>
                                    </p:set>
                                    <p:animEffect transition="in" filter="fade">
                                      <p:cBhvr>
                                        <p:cTn id="95" dur="500"/>
                                        <p:tgtEl>
                                          <p:spTgt spid="4">
                                            <p:txEl>
                                              <p:pRg st="20" end="20"/>
                                            </p:txEl>
                                          </p:spTgt>
                                        </p:tgtEl>
                                      </p:cBhvr>
                                    </p:animEffect>
                                  </p:childTnLst>
                                </p:cTn>
                              </p:par>
                              <p:par>
                                <p:cTn id="96" presetID="10" presetClass="entr" presetSubtype="0" fill="hold" nodeType="withEffect">
                                  <p:stCondLst>
                                    <p:cond delay="0"/>
                                  </p:stCondLst>
                                  <p:childTnLst>
                                    <p:set>
                                      <p:cBhvr>
                                        <p:cTn id="97" dur="1" fill="hold">
                                          <p:stCondLst>
                                            <p:cond delay="0"/>
                                          </p:stCondLst>
                                        </p:cTn>
                                        <p:tgtEl>
                                          <p:spTgt spid="15"/>
                                        </p:tgtEl>
                                        <p:attrNameLst>
                                          <p:attrName>style.visibility</p:attrName>
                                        </p:attrNameLst>
                                      </p:cBhvr>
                                      <p:to>
                                        <p:strVal val="visible"/>
                                      </p:to>
                                    </p:set>
                                    <p:animEffect transition="in" filter="fade">
                                      <p:cBhvr>
                                        <p:cTn id="98" dur="500"/>
                                        <p:tgtEl>
                                          <p:spTgt spid="15"/>
                                        </p:tgtEl>
                                      </p:cBhvr>
                                    </p:animEffect>
                                  </p:childTnLst>
                                </p:cTn>
                              </p:par>
                              <p:par>
                                <p:cTn id="99" presetID="10" presetClass="entr" presetSubtype="0" fill="hold" nodeType="withEffect">
                                  <p:stCondLst>
                                    <p:cond delay="0"/>
                                  </p:stCondLst>
                                  <p:childTnLst>
                                    <p:set>
                                      <p:cBhvr>
                                        <p:cTn id="100" dur="1" fill="hold">
                                          <p:stCondLst>
                                            <p:cond delay="0"/>
                                          </p:stCondLst>
                                        </p:cTn>
                                        <p:tgtEl>
                                          <p:spTgt spid="8"/>
                                        </p:tgtEl>
                                        <p:attrNameLst>
                                          <p:attrName>style.visibility</p:attrName>
                                        </p:attrNameLst>
                                      </p:cBhvr>
                                      <p:to>
                                        <p:strVal val="visible"/>
                                      </p:to>
                                    </p:set>
                                    <p:animEffect transition="in" filter="fade">
                                      <p:cBhvr>
                                        <p:cTn id="101"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PhAnim="0">
  <p:cSld>
    <p:bg>
      <p:bgPr>
        <a:solidFill>
          <a:srgbClr val="F0F0F0"/>
        </a:solidFill>
        <a:effectLst/>
      </p:bgPr>
    </p:bg>
    <p:spTree>
      <p:nvGrpSpPr>
        <p:cNvPr id="1" name=""/>
        <p:cNvGrpSpPr/>
        <p:nvPr/>
      </p:nvGrpSpPr>
      <p:grpSpPr bwMode="auto">
        <a:xfrm>
          <a:off x="0" y="0"/>
          <a:ext cx="0" cy="0"/>
          <a:chOff x="0" y="0"/>
          <a:chExt cx="0" cy="0"/>
        </a:xfrm>
      </p:grpSpPr>
      <p:pic>
        <p:nvPicPr>
          <p:cNvPr id="28" name="Grafik 27" descr="Ein Bild, das Wirbellose, Muschel, Weichtiere, Gelände enthält.&#10;&#10;KI-generierte Inhalte können fehlerhaft sein."/>
          <p:cNvPicPr>
            <a:picLocks noChangeAspect="1"/>
          </p:cNvPicPr>
          <p:nvPr/>
        </p:nvPicPr>
        <p:blipFill>
          <a:blip r:embed="rId2"/>
          <a:srcRect t="7295" b="4617"/>
          <a:stretch/>
        </p:blipFill>
        <p:spPr bwMode="auto">
          <a:xfrm>
            <a:off x="6336174" y="2918769"/>
            <a:ext cx="2364547" cy="1562132"/>
          </a:xfrm>
          <a:prstGeom prst="rect">
            <a:avLst/>
          </a:prstGeom>
        </p:spPr>
      </p:pic>
      <p:pic>
        <p:nvPicPr>
          <p:cNvPr id="11" name="Grafik 10"/>
          <p:cNvPicPr>
            <a:picLocks noChangeAspect="1"/>
          </p:cNvPicPr>
          <p:nvPr/>
        </p:nvPicPr>
        <p:blipFill>
          <a:blip r:embed="rId3"/>
          <a:srcRect l="23003" t="66497" r="17444" b="2122"/>
          <a:stretch/>
        </p:blipFill>
        <p:spPr bwMode="auto">
          <a:xfrm>
            <a:off x="3352848" y="989676"/>
            <a:ext cx="2454431" cy="1692952"/>
          </a:xfrm>
          <a:prstGeom prst="rect">
            <a:avLst/>
          </a:prstGeom>
        </p:spPr>
      </p:pic>
      <p:sp>
        <p:nvSpPr>
          <p:cNvPr id="13" name="Textfeld 12"/>
          <p:cNvSpPr txBox="1"/>
          <p:nvPr/>
        </p:nvSpPr>
        <p:spPr bwMode="auto">
          <a:xfrm>
            <a:off x="0" y="294368"/>
            <a:ext cx="9144000" cy="523220"/>
          </a:xfrm>
          <a:prstGeom prst="rect">
            <a:avLst/>
          </a:prstGeom>
          <a:noFill/>
        </p:spPr>
        <p:txBody>
          <a:bodyPr wrap="square">
            <a:spAutoFit/>
          </a:bodyPr>
          <a:lstStyle/>
          <a:p>
            <a:pPr algn="ctr">
              <a:defRPr/>
            </a:pPr>
            <a:r>
              <a:rPr lang="de-DE" sz="2800" b="1"/>
              <a:t>Was kann die Biotechnologie dagegen machen?</a:t>
            </a:r>
            <a:endParaRPr lang="de-AT" sz="2800" b="1"/>
          </a:p>
        </p:txBody>
      </p:sp>
      <p:pic>
        <p:nvPicPr>
          <p:cNvPr id="16" name="Grafik 15"/>
          <p:cNvPicPr>
            <a:picLocks noChangeAspect="1"/>
          </p:cNvPicPr>
          <p:nvPr/>
        </p:nvPicPr>
        <p:blipFill>
          <a:blip r:embed="rId4"/>
          <a:srcRect l="23183" t="33888" r="19638" b="34482"/>
          <a:stretch/>
        </p:blipFill>
        <p:spPr bwMode="auto">
          <a:xfrm>
            <a:off x="6319659" y="1119261"/>
            <a:ext cx="2381062" cy="1642344"/>
          </a:xfrm>
          <a:prstGeom prst="rect">
            <a:avLst/>
          </a:prstGeom>
        </p:spPr>
      </p:pic>
      <p:pic>
        <p:nvPicPr>
          <p:cNvPr id="17" name="Grafik 16"/>
          <p:cNvPicPr>
            <a:picLocks noChangeAspect="1"/>
          </p:cNvPicPr>
          <p:nvPr/>
        </p:nvPicPr>
        <p:blipFill>
          <a:blip r:embed="rId3"/>
          <a:srcRect l="20284" t="35195" r="20164" b="33424"/>
          <a:stretch/>
        </p:blipFill>
        <p:spPr bwMode="auto">
          <a:xfrm>
            <a:off x="353085" y="2833734"/>
            <a:ext cx="2381062" cy="1642345"/>
          </a:xfrm>
          <a:prstGeom prst="rect">
            <a:avLst/>
          </a:prstGeom>
        </p:spPr>
      </p:pic>
      <p:pic>
        <p:nvPicPr>
          <p:cNvPr id="18" name="Grafik 17"/>
          <p:cNvPicPr>
            <a:picLocks noChangeAspect="1"/>
          </p:cNvPicPr>
          <p:nvPr/>
        </p:nvPicPr>
        <p:blipFill>
          <a:blip r:embed="rId4"/>
          <a:srcRect l="27651" r="13406" b="67395"/>
          <a:stretch/>
        </p:blipFill>
        <p:spPr bwMode="auto">
          <a:xfrm>
            <a:off x="3352846" y="2833735"/>
            <a:ext cx="2454433" cy="1692952"/>
          </a:xfrm>
          <a:prstGeom prst="rect">
            <a:avLst/>
          </a:prstGeom>
        </p:spPr>
      </p:pic>
      <p:pic>
        <p:nvPicPr>
          <p:cNvPr id="19" name="Grafik 18"/>
          <p:cNvPicPr>
            <a:picLocks noChangeAspect="1"/>
          </p:cNvPicPr>
          <p:nvPr/>
        </p:nvPicPr>
        <p:blipFill>
          <a:blip r:embed="rId3"/>
          <a:srcRect l="20284" t="3418" r="20164" b="65202"/>
          <a:stretch/>
        </p:blipFill>
        <p:spPr bwMode="auto">
          <a:xfrm>
            <a:off x="336959" y="1137719"/>
            <a:ext cx="2381062" cy="1642346"/>
          </a:xfrm>
          <a:prstGeom prst="rect">
            <a:avLst/>
          </a:prstGeom>
        </p:spPr>
      </p:pic>
      <p:sp>
        <p:nvSpPr>
          <p:cNvPr id="21" name="Textfeld 20"/>
          <p:cNvSpPr txBox="1"/>
          <p:nvPr/>
        </p:nvSpPr>
        <p:spPr bwMode="auto">
          <a:xfrm>
            <a:off x="353085" y="1220598"/>
            <a:ext cx="2721934" cy="307777"/>
          </a:xfrm>
          <a:prstGeom prst="rect">
            <a:avLst/>
          </a:prstGeom>
          <a:noFill/>
        </p:spPr>
        <p:txBody>
          <a:bodyPr wrap="square">
            <a:spAutoFit/>
          </a:bodyPr>
          <a:lstStyle/>
          <a:p>
            <a:pPr>
              <a:defRPr/>
            </a:pPr>
            <a:r>
              <a:rPr lang="de-DE" sz="1400" b="1"/>
              <a:t>Treibhausgasemissionen</a:t>
            </a:r>
            <a:endParaRPr lang="de-AT" sz="1400" b="1"/>
          </a:p>
        </p:txBody>
      </p:sp>
      <p:sp>
        <p:nvSpPr>
          <p:cNvPr id="22" name="Textfeld 21"/>
          <p:cNvSpPr txBox="1"/>
          <p:nvPr/>
        </p:nvSpPr>
        <p:spPr bwMode="auto">
          <a:xfrm>
            <a:off x="259804" y="3920794"/>
            <a:ext cx="2535372" cy="523220"/>
          </a:xfrm>
          <a:prstGeom prst="rect">
            <a:avLst/>
          </a:prstGeom>
          <a:noFill/>
        </p:spPr>
        <p:txBody>
          <a:bodyPr wrap="square">
            <a:spAutoFit/>
          </a:bodyPr>
          <a:lstStyle/>
          <a:p>
            <a:pPr algn="ctr">
              <a:defRPr/>
            </a:pPr>
            <a:r>
              <a:rPr lang="de-DE" sz="1400" b="1">
                <a:solidFill>
                  <a:schemeClr val="bg1"/>
                </a:solidFill>
              </a:rPr>
              <a:t>Treibhausgasemissionen und Biodiversitätsverlust</a:t>
            </a:r>
            <a:endParaRPr lang="de-AT" sz="1400" b="1">
              <a:solidFill>
                <a:schemeClr val="bg1"/>
              </a:solidFill>
            </a:endParaRPr>
          </a:p>
        </p:txBody>
      </p:sp>
      <p:sp>
        <p:nvSpPr>
          <p:cNvPr id="23" name="Textfeld 22"/>
          <p:cNvSpPr txBox="1"/>
          <p:nvPr/>
        </p:nvSpPr>
        <p:spPr bwMode="auto">
          <a:xfrm>
            <a:off x="3352846" y="1940433"/>
            <a:ext cx="2535372" cy="738664"/>
          </a:xfrm>
          <a:prstGeom prst="rect">
            <a:avLst/>
          </a:prstGeom>
          <a:noFill/>
        </p:spPr>
        <p:txBody>
          <a:bodyPr wrap="square">
            <a:spAutoFit/>
          </a:bodyPr>
          <a:lstStyle/>
          <a:p>
            <a:pPr algn="ctr">
              <a:defRPr/>
            </a:pPr>
            <a:r>
              <a:rPr lang="de-DE" sz="1400" b="1">
                <a:solidFill>
                  <a:schemeClr val="bg1"/>
                </a:solidFill>
              </a:rPr>
              <a:t>Landverlust, Biodiversitätsverlust, Treibhausgasemissionen</a:t>
            </a:r>
            <a:endParaRPr lang="de-AT" sz="1400" b="1">
              <a:solidFill>
                <a:schemeClr val="bg1"/>
              </a:solidFill>
            </a:endParaRPr>
          </a:p>
        </p:txBody>
      </p:sp>
      <p:sp>
        <p:nvSpPr>
          <p:cNvPr id="24" name="Textfeld 23"/>
          <p:cNvSpPr txBox="1"/>
          <p:nvPr/>
        </p:nvSpPr>
        <p:spPr bwMode="auto">
          <a:xfrm>
            <a:off x="3312377" y="2967784"/>
            <a:ext cx="2535372" cy="307777"/>
          </a:xfrm>
          <a:prstGeom prst="rect">
            <a:avLst/>
          </a:prstGeom>
          <a:noFill/>
        </p:spPr>
        <p:txBody>
          <a:bodyPr wrap="square">
            <a:spAutoFit/>
          </a:bodyPr>
          <a:lstStyle/>
          <a:p>
            <a:pPr algn="ctr">
              <a:defRPr/>
            </a:pPr>
            <a:r>
              <a:rPr lang="de-DE" sz="1400" b="1">
                <a:solidFill>
                  <a:srgbClr val="000000"/>
                </a:solidFill>
              </a:rPr>
              <a:t>Wasserknappheit</a:t>
            </a:r>
            <a:endParaRPr lang="de-AT" sz="1400" b="1">
              <a:solidFill>
                <a:srgbClr val="000000"/>
              </a:solidFill>
            </a:endParaRPr>
          </a:p>
        </p:txBody>
      </p:sp>
      <p:sp>
        <p:nvSpPr>
          <p:cNvPr id="25" name="Textfeld 24"/>
          <p:cNvSpPr txBox="1"/>
          <p:nvPr/>
        </p:nvSpPr>
        <p:spPr bwMode="auto">
          <a:xfrm>
            <a:off x="6319659" y="4013453"/>
            <a:ext cx="2535372" cy="523220"/>
          </a:xfrm>
          <a:prstGeom prst="rect">
            <a:avLst/>
          </a:prstGeom>
          <a:noFill/>
        </p:spPr>
        <p:txBody>
          <a:bodyPr wrap="square">
            <a:spAutoFit/>
          </a:bodyPr>
          <a:lstStyle/>
          <a:p>
            <a:pPr algn="ctr">
              <a:defRPr/>
            </a:pPr>
            <a:r>
              <a:rPr lang="de-DE" sz="1400" b="1">
                <a:solidFill>
                  <a:schemeClr val="bg1"/>
                </a:solidFill>
              </a:rPr>
              <a:t>Biodiversitätsverlust</a:t>
            </a:r>
            <a:endParaRPr/>
          </a:p>
          <a:p>
            <a:pPr algn="ctr">
              <a:defRPr/>
            </a:pPr>
            <a:r>
              <a:rPr lang="de-DE" sz="1400" b="1">
                <a:solidFill>
                  <a:schemeClr val="bg1"/>
                </a:solidFill>
              </a:rPr>
              <a:t>Gesundheitsrisiken</a:t>
            </a:r>
            <a:endParaRPr lang="de-AT" sz="1400" b="1">
              <a:solidFill>
                <a:schemeClr val="bg1"/>
              </a:solidFill>
            </a:endParaRPr>
          </a:p>
        </p:txBody>
      </p:sp>
      <p:sp>
        <p:nvSpPr>
          <p:cNvPr id="26" name="Textfeld 25"/>
          <p:cNvSpPr txBox="1"/>
          <p:nvPr/>
        </p:nvSpPr>
        <p:spPr bwMode="auto">
          <a:xfrm>
            <a:off x="6271669" y="1159043"/>
            <a:ext cx="2535372" cy="523220"/>
          </a:xfrm>
          <a:prstGeom prst="rect">
            <a:avLst/>
          </a:prstGeom>
          <a:noFill/>
        </p:spPr>
        <p:txBody>
          <a:bodyPr wrap="square">
            <a:spAutoFit/>
          </a:bodyPr>
          <a:lstStyle/>
          <a:p>
            <a:pPr algn="ctr">
              <a:defRPr/>
            </a:pPr>
            <a:r>
              <a:rPr lang="de-DE" sz="1400" b="1">
                <a:solidFill>
                  <a:srgbClr val="000000"/>
                </a:solidFill>
              </a:rPr>
              <a:t>Umweltverschmutzung</a:t>
            </a:r>
            <a:endParaRPr/>
          </a:p>
          <a:p>
            <a:pPr algn="ctr">
              <a:defRPr/>
            </a:pPr>
            <a:r>
              <a:rPr lang="de-DE" sz="1400" b="1">
                <a:solidFill>
                  <a:srgbClr val="000000"/>
                </a:solidFill>
              </a:rPr>
              <a:t>Biodiversitätsverlust</a:t>
            </a:r>
            <a:endParaRPr lang="de-AT" sz="1400" b="1">
              <a:solidFill>
                <a:srgbClr val="000000"/>
              </a:solidFill>
            </a:endParaRPr>
          </a:p>
        </p:txBody>
      </p:sp>
      <p:sp>
        <p:nvSpPr>
          <p:cNvPr id="2" name="Textfeld 1"/>
          <p:cNvSpPr txBox="1"/>
          <p:nvPr/>
        </p:nvSpPr>
        <p:spPr bwMode="auto">
          <a:xfrm>
            <a:off x="789019" y="4941652"/>
            <a:ext cx="4572000" cy="230832"/>
          </a:xfrm>
          <a:prstGeom prst="rect">
            <a:avLst/>
          </a:prstGeom>
          <a:noFill/>
        </p:spPr>
        <p:txBody>
          <a:bodyPr wrap="square">
            <a:spAutoFit/>
          </a:bodyPr>
          <a:lstStyle/>
          <a:p>
            <a:pPr>
              <a:defRPr/>
            </a:pPr>
            <a:r>
              <a:rPr lang="de-AT" sz="900"/>
              <a:t>https://www.planetaryhealthcheck.org/planetary-science</a:t>
            </a:r>
            <a:endParaRPr/>
          </a:p>
        </p:txBody>
      </p:sp>
      <p:sp>
        <p:nvSpPr>
          <p:cNvPr id="4" name="Textfeld 3"/>
          <p:cNvSpPr txBox="1"/>
          <p:nvPr/>
        </p:nvSpPr>
        <p:spPr bwMode="auto">
          <a:xfrm>
            <a:off x="3075019" y="2780586"/>
            <a:ext cx="5780012" cy="1899193"/>
          </a:xfrm>
          <a:prstGeom prst="rect">
            <a:avLst/>
          </a:prstGeom>
          <a:solidFill>
            <a:srgbClr val="F0F0F0">
              <a:alpha val="74902"/>
            </a:srgbClr>
          </a:solidFill>
        </p:spPr>
        <p:txBody>
          <a:bodyPr wrap="square" rtlCol="0">
            <a:spAutoFit/>
          </a:bodyPr>
          <a:lstStyle/>
          <a:p>
            <a:pPr>
              <a:defRPr/>
            </a:pPr>
            <a:endParaRPr lang="de-AT"/>
          </a:p>
        </p:txBody>
      </p:sp>
      <p:pic>
        <p:nvPicPr>
          <p:cNvPr id="6" name="Grafik 5" descr="Abzeichen Tick1 mit einfarbiger Füllung"/>
          <p:cNvPicPr>
            <a:picLocks noChangeAspect="1"/>
          </p:cNvPicPr>
          <p:nvPr/>
        </p:nvPicPr>
        <p:blipFill>
          <a:blip r:embed="rId5"/>
          <a:stretch/>
        </p:blipFill>
        <p:spPr bwMode="auto">
          <a:xfrm>
            <a:off x="1872789" y="1815442"/>
            <a:ext cx="914400" cy="914400"/>
          </a:xfrm>
          <a:prstGeom prst="rect">
            <a:avLst/>
          </a:prstGeom>
        </p:spPr>
      </p:pic>
      <p:pic>
        <p:nvPicPr>
          <p:cNvPr id="7" name="Grafik 6" descr="Abzeichen Tick1 mit einfarbiger Füllung"/>
          <p:cNvPicPr>
            <a:picLocks noChangeAspect="1"/>
          </p:cNvPicPr>
          <p:nvPr/>
        </p:nvPicPr>
        <p:blipFill>
          <a:blip r:embed="rId6"/>
          <a:stretch/>
        </p:blipFill>
        <p:spPr bwMode="auto">
          <a:xfrm>
            <a:off x="7841371" y="1875091"/>
            <a:ext cx="914400" cy="914400"/>
          </a:xfrm>
          <a:prstGeom prst="rect">
            <a:avLst/>
          </a:prstGeom>
        </p:spPr>
      </p:pic>
      <p:pic>
        <p:nvPicPr>
          <p:cNvPr id="3" name="Grafik 2" descr="Abzeichen Tick1 mit einfarbiger Füllung"/>
          <p:cNvPicPr>
            <a:picLocks noChangeAspect="1"/>
          </p:cNvPicPr>
          <p:nvPr/>
        </p:nvPicPr>
        <p:blipFill>
          <a:blip r:embed="rId6"/>
          <a:stretch/>
        </p:blipFill>
        <p:spPr bwMode="auto">
          <a:xfrm>
            <a:off x="4892879" y="1825736"/>
            <a:ext cx="914400" cy="914400"/>
          </a:xfrm>
          <a:prstGeom prst="rect">
            <a:avLst/>
          </a:prstGeom>
        </p:spPr>
      </p:pic>
      <p:pic>
        <p:nvPicPr>
          <p:cNvPr id="5" name="Grafik 4" descr="Abzeichen Tick1 mit einfarbiger Füllung"/>
          <p:cNvPicPr>
            <a:picLocks noChangeAspect="1"/>
          </p:cNvPicPr>
          <p:nvPr/>
        </p:nvPicPr>
        <p:blipFill>
          <a:blip r:embed="rId6"/>
          <a:stretch/>
        </p:blipFill>
        <p:spPr bwMode="auto">
          <a:xfrm>
            <a:off x="1904429" y="3606394"/>
            <a:ext cx="914400" cy="9144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el 1"/>
          <p:cNvSpPr>
            <a:spLocks noGrp="1"/>
          </p:cNvSpPr>
          <p:nvPr>
            <p:ph type="title"/>
          </p:nvPr>
        </p:nvSpPr>
        <p:spPr bwMode="auto">
          <a:xfrm>
            <a:off x="5771927" y="564099"/>
            <a:ext cx="2813862" cy="667851"/>
          </a:xfrm>
        </p:spPr>
        <p:txBody>
          <a:bodyPr>
            <a:normAutofit fontScale="90000"/>
          </a:bodyPr>
          <a:lstStyle/>
          <a:p>
            <a:pPr>
              <a:defRPr/>
            </a:pPr>
            <a:r>
              <a:rPr lang="en-GB"/>
              <a:t>Voraussetzungen</a:t>
            </a:r>
          </a:p>
        </p:txBody>
      </p:sp>
      <p:grpSp>
        <p:nvGrpSpPr>
          <p:cNvPr id="5" name="Gruppieren 4"/>
          <p:cNvGrpSpPr/>
          <p:nvPr/>
        </p:nvGrpSpPr>
        <p:grpSpPr bwMode="auto">
          <a:xfrm>
            <a:off x="4751148" y="1162564"/>
            <a:ext cx="4337335" cy="926342"/>
            <a:chOff x="4751148" y="1162564"/>
            <a:chExt cx="4337335" cy="926342"/>
          </a:xfrm>
        </p:grpSpPr>
        <p:grpSp>
          <p:nvGrpSpPr>
            <p:cNvPr id="6" name="Gruppieren 5"/>
            <p:cNvGrpSpPr/>
            <p:nvPr/>
          </p:nvGrpSpPr>
          <p:grpSpPr bwMode="auto">
            <a:xfrm>
              <a:off x="4751148" y="1162564"/>
              <a:ext cx="926342" cy="926342"/>
              <a:chOff x="4790904" y="1129434"/>
              <a:chExt cx="926342" cy="926342"/>
            </a:xfrm>
          </p:grpSpPr>
          <p:sp>
            <p:nvSpPr>
              <p:cNvPr id="10" name="Oval 9"/>
              <p:cNvSpPr/>
              <p:nvPr/>
            </p:nvSpPr>
            <p:spPr bwMode="auto">
              <a:xfrm>
                <a:off x="4790904" y="1129434"/>
                <a:ext cx="926342" cy="926342"/>
              </a:xfrm>
              <a:prstGeom prst="ellipse">
                <a:avLst/>
              </a:prstGeom>
              <a:noFill/>
              <a:ln w="6350">
                <a:solidFill>
                  <a:srgbClr val="00AEB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1" name="Textfeld 10"/>
              <p:cNvSpPr txBox="1"/>
              <p:nvPr/>
            </p:nvSpPr>
            <p:spPr bwMode="auto">
              <a:xfrm>
                <a:off x="4790904" y="1449795"/>
                <a:ext cx="926342" cy="323165"/>
              </a:xfrm>
              <a:prstGeom prst="rect">
                <a:avLst/>
              </a:prstGeom>
              <a:noFill/>
            </p:spPr>
            <p:txBody>
              <a:bodyPr wrap="square" rtlCol="0">
                <a:spAutoFit/>
              </a:bodyPr>
              <a:lstStyle/>
              <a:p>
                <a:pPr algn="ctr">
                  <a:lnSpc>
                    <a:spcPts val="860"/>
                  </a:lnSpc>
                  <a:defRPr/>
                </a:pPr>
                <a:r>
                  <a:rPr lang="en-GB" sz="900">
                    <a:solidFill>
                      <a:srgbClr val="00AEB5"/>
                    </a:solidFill>
                  </a:rPr>
                  <a:t>ökologische</a:t>
                </a:r>
              </a:p>
              <a:p>
                <a:pPr algn="ctr">
                  <a:lnSpc>
                    <a:spcPts val="860"/>
                  </a:lnSpc>
                  <a:defRPr/>
                </a:pPr>
                <a:r>
                  <a:rPr lang="en-GB" sz="900">
                    <a:solidFill>
                      <a:srgbClr val="00AEB5"/>
                    </a:solidFill>
                  </a:rPr>
                  <a:t>Säule</a:t>
                </a:r>
              </a:p>
            </p:txBody>
          </p:sp>
        </p:grpSp>
        <p:grpSp>
          <p:nvGrpSpPr>
            <p:cNvPr id="7" name="Gruppieren 6"/>
            <p:cNvGrpSpPr/>
            <p:nvPr/>
          </p:nvGrpSpPr>
          <p:grpSpPr bwMode="auto">
            <a:xfrm>
              <a:off x="5771926" y="1291215"/>
              <a:ext cx="3316557" cy="652792"/>
              <a:chOff x="5771926" y="1171947"/>
              <a:chExt cx="3316557" cy="652792"/>
            </a:xfrm>
          </p:grpSpPr>
          <p:sp>
            <p:nvSpPr>
              <p:cNvPr id="8" name="Rechteck 7"/>
              <p:cNvSpPr/>
              <p:nvPr/>
            </p:nvSpPr>
            <p:spPr bwMode="auto">
              <a:xfrm>
                <a:off x="5782421" y="1171947"/>
                <a:ext cx="3253810" cy="400110"/>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DE" sz="1200">
                    <a:solidFill>
                      <a:srgbClr val="4D4D4C"/>
                    </a:solidFill>
                    <a:latin typeface="Arial"/>
                  </a:rPr>
                  <a:t>Ö</a:t>
                </a:r>
                <a:r>
                  <a:rPr lang="de-AT" sz="1200">
                    <a:solidFill>
                      <a:srgbClr val="4D4D4C"/>
                    </a:solidFill>
                    <a:latin typeface="Arial"/>
                  </a:rPr>
                  <a:t>kologische Bewertung </a:t>
                </a:r>
                <a:br>
                  <a:rPr lang="de-AT" sz="1200">
                    <a:solidFill>
                      <a:srgbClr val="4D4D4C"/>
                    </a:solidFill>
                    <a:latin typeface="Arial"/>
                  </a:rPr>
                </a:br>
                <a:r>
                  <a:rPr lang="de-AT" sz="1200">
                    <a:solidFill>
                      <a:srgbClr val="4D4D4C"/>
                    </a:solidFill>
                    <a:latin typeface="Arial"/>
                  </a:rPr>
                  <a:t>mit Hot-spot Analysen von Prozessen</a:t>
                </a:r>
                <a:endParaRPr/>
              </a:p>
            </p:txBody>
          </p:sp>
          <p:sp>
            <p:nvSpPr>
              <p:cNvPr id="9" name="Rechteck 8"/>
              <p:cNvSpPr/>
              <p:nvPr/>
            </p:nvSpPr>
            <p:spPr bwMode="auto">
              <a:xfrm>
                <a:off x="5771926" y="1578518"/>
                <a:ext cx="3316557" cy="246221"/>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DE" sz="1200">
                    <a:solidFill>
                      <a:srgbClr val="4D4D4C"/>
                    </a:solidFill>
                    <a:latin typeface="Arial"/>
                  </a:rPr>
                  <a:t>L</a:t>
                </a:r>
                <a:r>
                  <a:rPr lang="de-AT" sz="1200">
                    <a:solidFill>
                      <a:srgbClr val="4D4D4C"/>
                    </a:solidFill>
                    <a:latin typeface="Arial"/>
                  </a:rPr>
                  <a:t>ife Cycle Assessment (LCA) liefert Zahlen</a:t>
                </a:r>
                <a:endParaRPr/>
              </a:p>
            </p:txBody>
          </p:sp>
        </p:grpSp>
      </p:grpSp>
      <p:grpSp>
        <p:nvGrpSpPr>
          <p:cNvPr id="12" name="Gruppieren 11"/>
          <p:cNvGrpSpPr/>
          <p:nvPr/>
        </p:nvGrpSpPr>
        <p:grpSpPr bwMode="auto">
          <a:xfrm>
            <a:off x="4751148" y="1885666"/>
            <a:ext cx="4337334" cy="926342"/>
            <a:chOff x="4751148" y="1885666"/>
            <a:chExt cx="4337334" cy="926342"/>
          </a:xfrm>
        </p:grpSpPr>
        <p:grpSp>
          <p:nvGrpSpPr>
            <p:cNvPr id="13" name="Gruppieren 12"/>
            <p:cNvGrpSpPr/>
            <p:nvPr/>
          </p:nvGrpSpPr>
          <p:grpSpPr bwMode="auto">
            <a:xfrm>
              <a:off x="4751148" y="1885666"/>
              <a:ext cx="926342" cy="926342"/>
              <a:chOff x="4790904" y="1852536"/>
              <a:chExt cx="926342" cy="926342"/>
            </a:xfrm>
          </p:grpSpPr>
          <p:sp>
            <p:nvSpPr>
              <p:cNvPr id="17" name="Oval 16"/>
              <p:cNvSpPr/>
              <p:nvPr/>
            </p:nvSpPr>
            <p:spPr bwMode="auto">
              <a:xfrm>
                <a:off x="4790904" y="1852536"/>
                <a:ext cx="926342" cy="926342"/>
              </a:xfrm>
              <a:prstGeom prst="ellipse">
                <a:avLst/>
              </a:prstGeom>
              <a:noFill/>
              <a:ln w="6350">
                <a:solidFill>
                  <a:srgbClr val="00AEB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18" name="Textfeld 17"/>
              <p:cNvSpPr txBox="1"/>
              <p:nvPr/>
            </p:nvSpPr>
            <p:spPr bwMode="auto">
              <a:xfrm>
                <a:off x="4790904" y="2172897"/>
                <a:ext cx="926342" cy="323165"/>
              </a:xfrm>
              <a:prstGeom prst="rect">
                <a:avLst/>
              </a:prstGeom>
              <a:noFill/>
            </p:spPr>
            <p:txBody>
              <a:bodyPr wrap="square" rtlCol="0">
                <a:spAutoFit/>
              </a:bodyPr>
              <a:lstStyle/>
              <a:p>
                <a:pPr algn="ctr">
                  <a:lnSpc>
                    <a:spcPts val="860"/>
                  </a:lnSpc>
                  <a:defRPr/>
                </a:pPr>
                <a:r>
                  <a:rPr lang="en-GB" sz="900">
                    <a:solidFill>
                      <a:srgbClr val="00AEB5"/>
                    </a:solidFill>
                  </a:rPr>
                  <a:t>ökonomische</a:t>
                </a:r>
              </a:p>
              <a:p>
                <a:pPr algn="ctr">
                  <a:lnSpc>
                    <a:spcPts val="860"/>
                  </a:lnSpc>
                  <a:defRPr/>
                </a:pPr>
                <a:r>
                  <a:rPr lang="en-GB" sz="900">
                    <a:solidFill>
                      <a:srgbClr val="00AEB5"/>
                    </a:solidFill>
                  </a:rPr>
                  <a:t>Säule</a:t>
                </a:r>
              </a:p>
            </p:txBody>
          </p:sp>
        </p:grpSp>
        <p:grpSp>
          <p:nvGrpSpPr>
            <p:cNvPr id="14" name="Gruppieren 13"/>
            <p:cNvGrpSpPr/>
            <p:nvPr/>
          </p:nvGrpSpPr>
          <p:grpSpPr bwMode="auto">
            <a:xfrm>
              <a:off x="5771926" y="2028518"/>
              <a:ext cx="3316556" cy="623784"/>
              <a:chOff x="5771926" y="1909250"/>
              <a:chExt cx="3316556" cy="623784"/>
            </a:xfrm>
          </p:grpSpPr>
          <p:sp>
            <p:nvSpPr>
              <p:cNvPr id="15" name="Rechteck 14"/>
              <p:cNvSpPr/>
              <p:nvPr/>
            </p:nvSpPr>
            <p:spPr bwMode="auto">
              <a:xfrm>
                <a:off x="5782421" y="1909250"/>
                <a:ext cx="3306061" cy="400110"/>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DE" sz="1200">
                    <a:solidFill>
                      <a:srgbClr val="4D4D4C"/>
                    </a:solidFill>
                    <a:latin typeface="Arial"/>
                  </a:rPr>
                  <a:t>Ö</a:t>
                </a:r>
                <a:r>
                  <a:rPr lang="de-AT" sz="1200">
                    <a:solidFill>
                      <a:srgbClr val="4D4D4C"/>
                    </a:solidFill>
                    <a:latin typeface="Arial"/>
                  </a:rPr>
                  <a:t>konomische Bewertung für die industrielle Umsetzbarkeit und Wettbewerbsfähigkeit</a:t>
                </a:r>
                <a:endParaRPr/>
              </a:p>
            </p:txBody>
          </p:sp>
          <p:sp>
            <p:nvSpPr>
              <p:cNvPr id="16" name="Rechteck 15"/>
              <p:cNvSpPr/>
              <p:nvPr/>
            </p:nvSpPr>
            <p:spPr bwMode="auto">
              <a:xfrm>
                <a:off x="5771926" y="2286813"/>
                <a:ext cx="3163067" cy="246221"/>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DE" sz="1200">
                    <a:solidFill>
                      <a:srgbClr val="4D4D4C"/>
                    </a:solidFill>
                    <a:latin typeface="Arial"/>
                  </a:rPr>
                  <a:t>L</a:t>
                </a:r>
                <a:r>
                  <a:rPr lang="de-AT" sz="1200">
                    <a:solidFill>
                      <a:srgbClr val="4D4D4C"/>
                    </a:solidFill>
                    <a:latin typeface="Arial"/>
                  </a:rPr>
                  <a:t>ife Cycle Costing (LCC) liefert Zahlen</a:t>
                </a:r>
                <a:endParaRPr/>
              </a:p>
            </p:txBody>
          </p:sp>
        </p:grpSp>
      </p:grpSp>
      <p:grpSp>
        <p:nvGrpSpPr>
          <p:cNvPr id="19" name="Gruppieren 18"/>
          <p:cNvGrpSpPr/>
          <p:nvPr/>
        </p:nvGrpSpPr>
        <p:grpSpPr bwMode="auto">
          <a:xfrm>
            <a:off x="4751148" y="2593134"/>
            <a:ext cx="4410333" cy="1074047"/>
            <a:chOff x="4751148" y="2593134"/>
            <a:chExt cx="4410333" cy="1074047"/>
          </a:xfrm>
        </p:grpSpPr>
        <p:grpSp>
          <p:nvGrpSpPr>
            <p:cNvPr id="20" name="Gruppieren 19"/>
            <p:cNvGrpSpPr/>
            <p:nvPr/>
          </p:nvGrpSpPr>
          <p:grpSpPr bwMode="auto">
            <a:xfrm>
              <a:off x="4751148" y="2593134"/>
              <a:ext cx="926342" cy="926342"/>
              <a:chOff x="4790904" y="2560004"/>
              <a:chExt cx="926342" cy="926342"/>
            </a:xfrm>
          </p:grpSpPr>
          <p:sp>
            <p:nvSpPr>
              <p:cNvPr id="24" name="Oval 23"/>
              <p:cNvSpPr/>
              <p:nvPr/>
            </p:nvSpPr>
            <p:spPr bwMode="auto">
              <a:xfrm>
                <a:off x="4790904" y="2560004"/>
                <a:ext cx="926342" cy="926342"/>
              </a:xfrm>
              <a:prstGeom prst="ellipse">
                <a:avLst/>
              </a:prstGeom>
              <a:noFill/>
              <a:ln w="6350">
                <a:solidFill>
                  <a:srgbClr val="00AEB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25" name="Textfeld 24"/>
              <p:cNvSpPr txBox="1"/>
              <p:nvPr/>
            </p:nvSpPr>
            <p:spPr bwMode="auto">
              <a:xfrm>
                <a:off x="4790904" y="2880365"/>
                <a:ext cx="926342" cy="323165"/>
              </a:xfrm>
              <a:prstGeom prst="rect">
                <a:avLst/>
              </a:prstGeom>
              <a:noFill/>
            </p:spPr>
            <p:txBody>
              <a:bodyPr wrap="square" rtlCol="0">
                <a:spAutoFit/>
              </a:bodyPr>
              <a:lstStyle/>
              <a:p>
                <a:pPr algn="ctr">
                  <a:lnSpc>
                    <a:spcPts val="860"/>
                  </a:lnSpc>
                  <a:defRPr/>
                </a:pPr>
                <a:r>
                  <a:rPr lang="en-GB" sz="900">
                    <a:solidFill>
                      <a:srgbClr val="00AEB5"/>
                    </a:solidFill>
                  </a:rPr>
                  <a:t>soziale </a:t>
                </a:r>
                <a:endParaRPr/>
              </a:p>
              <a:p>
                <a:pPr algn="ctr">
                  <a:lnSpc>
                    <a:spcPts val="860"/>
                  </a:lnSpc>
                  <a:defRPr/>
                </a:pPr>
                <a:r>
                  <a:rPr lang="en-GB" sz="900">
                    <a:solidFill>
                      <a:srgbClr val="00AEB5"/>
                    </a:solidFill>
                  </a:rPr>
                  <a:t>Säule</a:t>
                </a:r>
              </a:p>
            </p:txBody>
          </p:sp>
        </p:grpSp>
        <p:grpSp>
          <p:nvGrpSpPr>
            <p:cNvPr id="21" name="Gruppieren 20"/>
            <p:cNvGrpSpPr/>
            <p:nvPr/>
          </p:nvGrpSpPr>
          <p:grpSpPr bwMode="auto">
            <a:xfrm>
              <a:off x="5771926" y="2741575"/>
              <a:ext cx="3389555" cy="925606"/>
              <a:chOff x="5771926" y="2622307"/>
              <a:chExt cx="3389555" cy="925606"/>
            </a:xfrm>
          </p:grpSpPr>
          <p:sp>
            <p:nvSpPr>
              <p:cNvPr id="22" name="Rechteck 21"/>
              <p:cNvSpPr/>
              <p:nvPr/>
            </p:nvSpPr>
            <p:spPr bwMode="auto">
              <a:xfrm>
                <a:off x="5771926" y="2622307"/>
                <a:ext cx="3389555" cy="553998"/>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AT" sz="1200">
                    <a:solidFill>
                      <a:srgbClr val="4D4D4C"/>
                    </a:solidFill>
                    <a:latin typeface="Arial"/>
                  </a:rPr>
                  <a:t>Soziale und sozioökonomische Bewertung, von Arbeitsbedingungen, Produktsicherheit für VerbraucherInnen</a:t>
                </a:r>
              </a:p>
            </p:txBody>
          </p:sp>
          <p:sp>
            <p:nvSpPr>
              <p:cNvPr id="23" name="Rechteck 22"/>
              <p:cNvSpPr/>
              <p:nvPr/>
            </p:nvSpPr>
            <p:spPr bwMode="auto">
              <a:xfrm>
                <a:off x="5771926" y="3147803"/>
                <a:ext cx="3208788" cy="400110"/>
              </a:xfrm>
              <a:prstGeom prst="rect">
                <a:avLst/>
              </a:prstGeom>
              <a:grpFill/>
            </p:spPr>
            <p:txBody>
              <a:bodyPr wrap="square" anchor="ctr">
                <a:spAutoFit/>
              </a:bodyPr>
              <a:lstStyle/>
              <a:p>
                <a:pPr marL="171450" indent="-171450">
                  <a:lnSpc>
                    <a:spcPts val="1220"/>
                  </a:lnSpc>
                  <a:buClr>
                    <a:srgbClr val="00AEB5"/>
                  </a:buClr>
                  <a:buSzPct val="91000"/>
                  <a:buFont typeface="Arial"/>
                  <a:buChar char="•"/>
                  <a:defRPr/>
                </a:pPr>
                <a:r>
                  <a:rPr lang="de-DE" sz="1200">
                    <a:solidFill>
                      <a:srgbClr val="4D4D4C"/>
                    </a:solidFill>
                    <a:latin typeface="Arial"/>
                  </a:rPr>
                  <a:t>Social Life Cycle Assessment (s-LCA) liefert Zahlen</a:t>
                </a:r>
                <a:endParaRPr lang="de-AT" sz="1200">
                  <a:solidFill>
                    <a:srgbClr val="4D4D4C"/>
                  </a:solidFill>
                  <a:latin typeface="Arial"/>
                </a:endParaRPr>
              </a:p>
            </p:txBody>
          </p:sp>
        </p:grpSp>
      </p:grpSp>
      <p:grpSp>
        <p:nvGrpSpPr>
          <p:cNvPr id="48" name="Gruppieren 47"/>
          <p:cNvGrpSpPr/>
          <p:nvPr/>
        </p:nvGrpSpPr>
        <p:grpSpPr bwMode="auto">
          <a:xfrm>
            <a:off x="2666275" y="1864521"/>
            <a:ext cx="1407600" cy="1407600"/>
            <a:chOff x="2799927" y="1445959"/>
            <a:chExt cx="1407600" cy="1407600"/>
          </a:xfrm>
        </p:grpSpPr>
        <p:sp>
          <p:nvSpPr>
            <p:cNvPr id="49" name="Oval 48"/>
            <p:cNvSpPr/>
            <p:nvPr/>
          </p:nvSpPr>
          <p:spPr bwMode="auto">
            <a:xfrm>
              <a:off x="2799927" y="1445959"/>
              <a:ext cx="1407600" cy="1407600"/>
            </a:xfrm>
            <a:prstGeom prst="ellipse">
              <a:avLst/>
            </a:prstGeom>
            <a:solidFill>
              <a:srgbClr val="E3EAB8"/>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50" name="Oval 49"/>
            <p:cNvSpPr/>
            <p:nvPr/>
          </p:nvSpPr>
          <p:spPr bwMode="auto">
            <a:xfrm>
              <a:off x="2961508" y="1607540"/>
              <a:ext cx="1084438" cy="1084438"/>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51" name="Textfeld 50"/>
            <p:cNvSpPr txBox="1"/>
            <p:nvPr/>
          </p:nvSpPr>
          <p:spPr bwMode="auto">
            <a:xfrm>
              <a:off x="2822619" y="1844272"/>
              <a:ext cx="1339810" cy="523220"/>
            </a:xfrm>
            <a:prstGeom prst="rect">
              <a:avLst/>
            </a:prstGeom>
            <a:noFill/>
          </p:spPr>
          <p:txBody>
            <a:bodyPr wrap="square" rtlCol="0">
              <a:spAutoFit/>
            </a:bodyPr>
            <a:lstStyle/>
            <a:p>
              <a:pPr algn="ctr">
                <a:defRPr/>
              </a:pPr>
              <a:r>
                <a:rPr lang="en-GB" sz="1400" b="1" cap="all">
                  <a:solidFill>
                    <a:srgbClr val="4D4D4C"/>
                  </a:solidFill>
                  <a:latin typeface="Arial"/>
                  <a:cs typeface="Arial"/>
                </a:rPr>
                <a:t>Nach-hALTIGKEIT</a:t>
              </a:r>
            </a:p>
          </p:txBody>
        </p:sp>
      </p:grpSp>
      <p:grpSp>
        <p:nvGrpSpPr>
          <p:cNvPr id="36" name="Gruppieren 35"/>
          <p:cNvGrpSpPr/>
          <p:nvPr/>
        </p:nvGrpSpPr>
        <p:grpSpPr bwMode="auto">
          <a:xfrm>
            <a:off x="2529648" y="3027031"/>
            <a:ext cx="3605386" cy="4240800"/>
            <a:chOff x="2529648" y="3027031"/>
            <a:chExt cx="3605386" cy="4240800"/>
          </a:xfrm>
        </p:grpSpPr>
        <p:pic>
          <p:nvPicPr>
            <p:cNvPr id="61" name="Grafik 60"/>
            <p:cNvPicPr>
              <a:picLocks noChangeAspect="1"/>
            </p:cNvPicPr>
            <p:nvPr/>
          </p:nvPicPr>
          <p:blipFill>
            <a:blip r:embed="rId2"/>
            <a:stretch/>
          </p:blipFill>
          <p:spPr bwMode="auto">
            <a:xfrm>
              <a:off x="3655880" y="3841237"/>
              <a:ext cx="684000" cy="684000"/>
            </a:xfrm>
            <a:prstGeom prst="rect">
              <a:avLst/>
            </a:prstGeom>
          </p:spPr>
        </p:pic>
        <p:sp>
          <p:nvSpPr>
            <p:cNvPr id="56" name="Textfeld 55"/>
            <p:cNvSpPr txBox="1"/>
            <p:nvPr/>
          </p:nvSpPr>
          <p:spPr bwMode="auto">
            <a:xfrm>
              <a:off x="3656811" y="4580334"/>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A8A6A6"/>
                  </a:solidFill>
                </a:rPr>
                <a:t>SOCIETY</a:t>
              </a:r>
              <a:endParaRPr/>
            </a:p>
          </p:txBody>
        </p:sp>
        <p:grpSp>
          <p:nvGrpSpPr>
            <p:cNvPr id="75" name="Gruppieren 74"/>
            <p:cNvGrpSpPr/>
            <p:nvPr/>
          </p:nvGrpSpPr>
          <p:grpSpPr bwMode="auto">
            <a:xfrm>
              <a:off x="2529648" y="3027031"/>
              <a:ext cx="3605386" cy="4240800"/>
              <a:chOff x="2529648" y="3027031"/>
              <a:chExt cx="3605386" cy="4240800"/>
            </a:xfrm>
          </p:grpSpPr>
          <p:pic>
            <p:nvPicPr>
              <p:cNvPr id="70" name="Grafik 69"/>
              <p:cNvPicPr>
                <a:picLocks noChangeAspect="1"/>
              </p:cNvPicPr>
              <p:nvPr/>
            </p:nvPicPr>
            <p:blipFill>
              <a:blip r:embed="rId3"/>
              <a:stretch/>
            </p:blipFill>
            <p:spPr bwMode="auto">
              <a:xfrm rot="9566152">
                <a:off x="2529648" y="3027031"/>
                <a:ext cx="3605386" cy="4240800"/>
              </a:xfrm>
              <a:prstGeom prst="rect">
                <a:avLst/>
              </a:prstGeom>
            </p:spPr>
          </p:pic>
          <p:grpSp>
            <p:nvGrpSpPr>
              <p:cNvPr id="69" name="Gruppieren 68"/>
              <p:cNvGrpSpPr/>
              <p:nvPr/>
            </p:nvGrpSpPr>
            <p:grpSpPr bwMode="auto">
              <a:xfrm>
                <a:off x="3655880" y="3841237"/>
                <a:ext cx="684000" cy="879661"/>
                <a:chOff x="3655880" y="3841237"/>
                <a:chExt cx="684000" cy="879661"/>
              </a:xfrm>
            </p:grpSpPr>
            <p:pic>
              <p:nvPicPr>
                <p:cNvPr id="53" name="Grafik 52"/>
                <p:cNvPicPr>
                  <a:picLocks noChangeAspect="1"/>
                </p:cNvPicPr>
                <p:nvPr/>
              </p:nvPicPr>
              <p:blipFill>
                <a:blip r:embed="rId4"/>
                <a:stretch/>
              </p:blipFill>
              <p:spPr bwMode="auto">
                <a:xfrm>
                  <a:off x="3655880" y="3841237"/>
                  <a:ext cx="684000" cy="684000"/>
                </a:xfrm>
                <a:prstGeom prst="rect">
                  <a:avLst/>
                </a:prstGeom>
              </p:spPr>
            </p:pic>
            <p:sp>
              <p:nvSpPr>
                <p:cNvPr id="62" name="Textfeld 61"/>
                <p:cNvSpPr txBox="1"/>
                <p:nvPr/>
              </p:nvSpPr>
              <p:spPr bwMode="auto">
                <a:xfrm>
                  <a:off x="3655880" y="4576898"/>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00ABAD"/>
                      </a:solidFill>
                    </a:rPr>
                    <a:t>SOZIOLOGIE</a:t>
                  </a:r>
                  <a:endParaRPr/>
                </a:p>
              </p:txBody>
            </p:sp>
          </p:grpSp>
        </p:grpSp>
      </p:grpSp>
      <p:grpSp>
        <p:nvGrpSpPr>
          <p:cNvPr id="35" name="Gruppieren 34"/>
          <p:cNvGrpSpPr/>
          <p:nvPr/>
        </p:nvGrpSpPr>
        <p:grpSpPr bwMode="auto">
          <a:xfrm>
            <a:off x="-1319757" y="1767148"/>
            <a:ext cx="4240800" cy="3605386"/>
            <a:chOff x="-1319757" y="1767148"/>
            <a:chExt cx="4240800" cy="3605386"/>
          </a:xfrm>
        </p:grpSpPr>
        <p:pic>
          <p:nvPicPr>
            <p:cNvPr id="59" name="Grafik 58"/>
            <p:cNvPicPr>
              <a:picLocks noChangeAspect="1"/>
            </p:cNvPicPr>
            <p:nvPr/>
          </p:nvPicPr>
          <p:blipFill>
            <a:blip r:embed="rId5"/>
            <a:stretch/>
          </p:blipFill>
          <p:spPr bwMode="auto">
            <a:xfrm>
              <a:off x="1451971" y="2938966"/>
              <a:ext cx="684000" cy="684000"/>
            </a:xfrm>
            <a:prstGeom prst="rect">
              <a:avLst/>
            </a:prstGeom>
          </p:spPr>
        </p:pic>
        <p:sp>
          <p:nvSpPr>
            <p:cNvPr id="57" name="Textfeld 56"/>
            <p:cNvSpPr txBox="1"/>
            <p:nvPr/>
          </p:nvSpPr>
          <p:spPr bwMode="auto">
            <a:xfrm>
              <a:off x="1434335" y="3678994"/>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A8A6A6"/>
                  </a:solidFill>
                </a:rPr>
                <a:t>INDUSTRY</a:t>
              </a:r>
              <a:endParaRPr/>
            </a:p>
          </p:txBody>
        </p:sp>
        <p:grpSp>
          <p:nvGrpSpPr>
            <p:cNvPr id="74" name="Gruppieren 73"/>
            <p:cNvGrpSpPr/>
            <p:nvPr/>
          </p:nvGrpSpPr>
          <p:grpSpPr bwMode="auto">
            <a:xfrm>
              <a:off x="-1319757" y="1767148"/>
              <a:ext cx="4240800" cy="3605386"/>
              <a:chOff x="-1319757" y="1767148"/>
              <a:chExt cx="4240800" cy="3605386"/>
            </a:xfrm>
          </p:grpSpPr>
          <p:pic>
            <p:nvPicPr>
              <p:cNvPr id="72" name="Grafik 71"/>
              <p:cNvPicPr>
                <a:picLocks noChangeAspect="1"/>
              </p:cNvPicPr>
              <p:nvPr/>
            </p:nvPicPr>
            <p:blipFill>
              <a:blip r:embed="rId6"/>
              <a:stretch/>
            </p:blipFill>
            <p:spPr bwMode="auto">
              <a:xfrm rot="4119796">
                <a:off x="-1002050" y="1449441"/>
                <a:ext cx="3605386" cy="4240800"/>
              </a:xfrm>
              <a:prstGeom prst="rect">
                <a:avLst/>
              </a:prstGeom>
            </p:spPr>
          </p:pic>
          <p:grpSp>
            <p:nvGrpSpPr>
              <p:cNvPr id="67" name="Gruppieren 66"/>
              <p:cNvGrpSpPr/>
              <p:nvPr/>
            </p:nvGrpSpPr>
            <p:grpSpPr bwMode="auto">
              <a:xfrm>
                <a:off x="1433404" y="2938966"/>
                <a:ext cx="705930" cy="880592"/>
                <a:chOff x="1433404" y="2938966"/>
                <a:chExt cx="705930" cy="880592"/>
              </a:xfrm>
            </p:grpSpPr>
            <p:pic>
              <p:nvPicPr>
                <p:cNvPr id="55" name="Grafik 54"/>
                <p:cNvPicPr>
                  <a:picLocks noChangeAspect="1"/>
                </p:cNvPicPr>
                <p:nvPr/>
              </p:nvPicPr>
              <p:blipFill>
                <a:blip r:embed="rId7"/>
                <a:stretch/>
              </p:blipFill>
              <p:spPr bwMode="auto">
                <a:xfrm>
                  <a:off x="1455334" y="2938966"/>
                  <a:ext cx="684000" cy="684000"/>
                </a:xfrm>
                <a:prstGeom prst="rect">
                  <a:avLst/>
                </a:prstGeom>
              </p:spPr>
            </p:pic>
            <p:sp>
              <p:nvSpPr>
                <p:cNvPr id="63" name="Textfeld 62"/>
                <p:cNvSpPr txBox="1"/>
                <p:nvPr/>
              </p:nvSpPr>
              <p:spPr bwMode="auto">
                <a:xfrm>
                  <a:off x="1433404" y="3675558"/>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00ABAD"/>
                      </a:solidFill>
                    </a:rPr>
                    <a:t>ÖKONOMIE</a:t>
                  </a:r>
                  <a:endParaRPr/>
                </a:p>
              </p:txBody>
            </p:sp>
          </p:grpSp>
        </p:grpSp>
      </p:grpSp>
      <p:grpSp>
        <p:nvGrpSpPr>
          <p:cNvPr id="34" name="Gruppieren 33"/>
          <p:cNvGrpSpPr/>
          <p:nvPr/>
        </p:nvGrpSpPr>
        <p:grpSpPr bwMode="auto">
          <a:xfrm>
            <a:off x="1196298" y="-2283715"/>
            <a:ext cx="3605386" cy="4240800"/>
            <a:chOff x="1196298" y="-2283715"/>
            <a:chExt cx="3605386" cy="4240800"/>
          </a:xfrm>
        </p:grpSpPr>
        <p:pic>
          <p:nvPicPr>
            <p:cNvPr id="60" name="Grafik 59"/>
            <p:cNvPicPr>
              <a:picLocks noChangeAspect="1"/>
            </p:cNvPicPr>
            <p:nvPr/>
          </p:nvPicPr>
          <p:blipFill>
            <a:blip r:embed="rId8"/>
            <a:stretch/>
          </p:blipFill>
          <p:spPr bwMode="auto">
            <a:xfrm>
              <a:off x="2835745" y="260174"/>
              <a:ext cx="684000" cy="684000"/>
            </a:xfrm>
            <a:prstGeom prst="rect">
              <a:avLst/>
            </a:prstGeom>
          </p:spPr>
        </p:pic>
        <p:sp>
          <p:nvSpPr>
            <p:cNvPr id="58" name="Textfeld 57"/>
            <p:cNvSpPr txBox="1"/>
            <p:nvPr/>
          </p:nvSpPr>
          <p:spPr bwMode="auto">
            <a:xfrm>
              <a:off x="2825859" y="1000501"/>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A8A6A6"/>
                  </a:solidFill>
                </a:rPr>
                <a:t>ACADEMIA</a:t>
              </a:r>
              <a:endParaRPr/>
            </a:p>
          </p:txBody>
        </p:sp>
        <p:grpSp>
          <p:nvGrpSpPr>
            <p:cNvPr id="73" name="Gruppieren 72"/>
            <p:cNvGrpSpPr/>
            <p:nvPr/>
          </p:nvGrpSpPr>
          <p:grpSpPr bwMode="auto">
            <a:xfrm>
              <a:off x="1196298" y="-2283715"/>
              <a:ext cx="3605386" cy="4240800"/>
              <a:chOff x="1196298" y="-2283715"/>
              <a:chExt cx="3605386" cy="4240800"/>
            </a:xfrm>
          </p:grpSpPr>
          <p:pic>
            <p:nvPicPr>
              <p:cNvPr id="71" name="Grafik 70"/>
              <p:cNvPicPr>
                <a:picLocks noChangeAspect="1"/>
              </p:cNvPicPr>
              <p:nvPr/>
            </p:nvPicPr>
            <p:blipFill>
              <a:blip r:embed="rId6"/>
              <a:stretch/>
            </p:blipFill>
            <p:spPr bwMode="auto">
              <a:xfrm rot="10338851">
                <a:off x="1196298" y="-2283715"/>
                <a:ext cx="3605386" cy="4240800"/>
              </a:xfrm>
              <a:prstGeom prst="rect">
                <a:avLst/>
              </a:prstGeom>
            </p:spPr>
          </p:pic>
          <p:sp>
            <p:nvSpPr>
              <p:cNvPr id="64" name="Textfeld 63"/>
              <p:cNvSpPr txBox="1"/>
              <p:nvPr/>
            </p:nvSpPr>
            <p:spPr bwMode="auto">
              <a:xfrm>
                <a:off x="2824928" y="997065"/>
                <a:ext cx="684000" cy="144000"/>
              </a:xfrm>
              <a:prstGeom prst="rect">
                <a:avLst/>
              </a:prstGeom>
              <a:solidFill>
                <a:schemeClr val="bg1"/>
              </a:solidFill>
            </p:spPr>
            <p:txBody>
              <a:bodyPr wrap="square" lIns="0" tIns="0" rIns="0" bIns="0" rtlCol="0" anchor="ctr">
                <a:noAutofit/>
              </a:bodyPr>
              <a:lstStyle/>
              <a:p>
                <a:pPr algn="ctr">
                  <a:defRPr/>
                </a:pPr>
                <a:r>
                  <a:rPr lang="en-GB" sz="700">
                    <a:solidFill>
                      <a:srgbClr val="00ABAD"/>
                    </a:solidFill>
                  </a:rPr>
                  <a:t>ÖKOLOGIE</a:t>
                </a:r>
                <a:endParaRPr/>
              </a:p>
            </p:txBody>
          </p:sp>
        </p:grpSp>
        <p:sp>
          <p:nvSpPr>
            <p:cNvPr id="29" name="Ellipse 28"/>
            <p:cNvSpPr/>
            <p:nvPr/>
          </p:nvSpPr>
          <p:spPr bwMode="auto">
            <a:xfrm>
              <a:off x="2827856" y="273609"/>
              <a:ext cx="683999" cy="678444"/>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pic>
          <p:nvPicPr>
            <p:cNvPr id="3" name="Grafik 2" descr="Erdkugel: Amerika mit einfarbiger Füllung"/>
            <p:cNvPicPr>
              <a:picLocks noChangeAspect="1"/>
            </p:cNvPicPr>
            <p:nvPr/>
          </p:nvPicPr>
          <p:blipFill>
            <a:blip r:embed="rId9"/>
            <a:stretch/>
          </p:blipFill>
          <p:spPr bwMode="auto">
            <a:xfrm>
              <a:off x="2835745" y="263898"/>
              <a:ext cx="684001" cy="684001"/>
            </a:xfrm>
            <a:prstGeom prst="rect">
              <a:avLst/>
            </a:prstGeom>
          </p:spPr>
        </p:pic>
      </p:grpSp>
      <p:pic>
        <p:nvPicPr>
          <p:cNvPr id="30" name="Grafik 29"/>
          <p:cNvPicPr>
            <a:picLocks noChangeAspect="1"/>
          </p:cNvPicPr>
          <p:nvPr/>
        </p:nvPicPr>
        <p:blipFill>
          <a:blip r:embed="rId10"/>
          <a:stretch/>
        </p:blipFill>
        <p:spPr bwMode="auto">
          <a:xfrm>
            <a:off x="7798902" y="1277426"/>
            <a:ext cx="1237329" cy="218006"/>
          </a:xfrm>
          <a:prstGeom prst="rect">
            <a:avLst/>
          </a:prstGeom>
        </p:spPr>
      </p:pic>
      <p:sp>
        <p:nvSpPr>
          <p:cNvPr id="31" name="Pfeil: nach unten 30"/>
          <p:cNvSpPr/>
          <p:nvPr/>
        </p:nvSpPr>
        <p:spPr bwMode="auto">
          <a:xfrm rot="18980449">
            <a:off x="5532708" y="3371586"/>
            <a:ext cx="239948" cy="481440"/>
          </a:xfrm>
          <a:prstGeom prst="downArrow">
            <a:avLst>
              <a:gd name="adj1" fmla="val 50000"/>
              <a:gd name="adj2" fmla="val 50000"/>
            </a:avLst>
          </a:prstGeom>
          <a:solidFill>
            <a:srgbClr val="00AAAD"/>
          </a:solidFill>
          <a:ln>
            <a:solidFill>
              <a:srgbClr val="00AAA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32" name="Oval 23"/>
          <p:cNvSpPr/>
          <p:nvPr/>
        </p:nvSpPr>
        <p:spPr bwMode="auto">
          <a:xfrm>
            <a:off x="5990035" y="3665286"/>
            <a:ext cx="1834754" cy="926342"/>
          </a:xfrm>
          <a:prstGeom prst="ellipse">
            <a:avLst/>
          </a:prstGeom>
          <a:noFill/>
          <a:ln w="6350">
            <a:solidFill>
              <a:srgbClr val="00AEB5"/>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GB"/>
          </a:p>
        </p:txBody>
      </p:sp>
      <p:sp>
        <p:nvSpPr>
          <p:cNvPr id="33" name="Textfeld 32"/>
          <p:cNvSpPr txBox="1"/>
          <p:nvPr/>
        </p:nvSpPr>
        <p:spPr bwMode="auto">
          <a:xfrm>
            <a:off x="6198865" y="3883396"/>
            <a:ext cx="1508759" cy="523220"/>
          </a:xfrm>
          <a:prstGeom prst="rect">
            <a:avLst/>
          </a:prstGeom>
          <a:noFill/>
        </p:spPr>
        <p:txBody>
          <a:bodyPr wrap="square" rtlCol="0">
            <a:spAutoFit/>
          </a:bodyPr>
          <a:lstStyle/>
          <a:p>
            <a:pPr algn="ctr">
              <a:defRPr/>
            </a:pPr>
            <a:r>
              <a:rPr lang="de-DE" sz="1400">
                <a:solidFill>
                  <a:schemeClr val="accent2"/>
                </a:solidFill>
              </a:rPr>
              <a:t>Akzeptanz in der Gesellschaft</a:t>
            </a:r>
            <a:endParaRPr lang="de-AT" sz="1400">
              <a:solidFill>
                <a:schemeClr val="accent2"/>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3"/>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2"/>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Rechteck 3"/>
          <p:cNvSpPr/>
          <p:nvPr/>
        </p:nvSpPr>
        <p:spPr bwMode="auto">
          <a:xfrm>
            <a:off x="1247324" y="967089"/>
            <a:ext cx="6792228" cy="2289153"/>
          </a:xfrm>
          <a:prstGeom prst="rect">
            <a:avLst/>
          </a:prstGeom>
        </p:spPr>
        <p:txBody>
          <a:bodyPr wrap="square">
            <a:spAutoFit/>
          </a:bodyPr>
          <a:lstStyle/>
          <a:p>
            <a:pPr algn="ctr">
              <a:lnSpc>
                <a:spcPts val="2880"/>
              </a:lnSpc>
              <a:defRPr/>
            </a:pPr>
            <a:r>
              <a:rPr lang="de-DE" sz="2000">
                <a:solidFill>
                  <a:srgbClr val="3F3F41"/>
                </a:solidFill>
              </a:rPr>
              <a:t>Das volle Potenzial </a:t>
            </a:r>
            <a:r>
              <a:rPr lang="de-DE" sz="2000" b="1">
                <a:solidFill>
                  <a:srgbClr val="3F3F41"/>
                </a:solidFill>
              </a:rPr>
              <a:t>nachhaltiger Forschung </a:t>
            </a:r>
            <a:r>
              <a:rPr lang="de-DE" sz="2000">
                <a:solidFill>
                  <a:srgbClr val="3F3F41"/>
                </a:solidFill>
              </a:rPr>
              <a:t>kann nur durch </a:t>
            </a:r>
            <a:r>
              <a:rPr lang="de-DE" sz="2000" b="1">
                <a:solidFill>
                  <a:srgbClr val="3F3F41"/>
                </a:solidFill>
              </a:rPr>
              <a:t>effektive Wissenschaftskommunikation </a:t>
            </a:r>
            <a:r>
              <a:rPr lang="de-DE" sz="2000">
                <a:solidFill>
                  <a:srgbClr val="3F3F41"/>
                </a:solidFill>
              </a:rPr>
              <a:t>ausgeschöpft werden! </a:t>
            </a:r>
            <a:endParaRPr/>
          </a:p>
          <a:p>
            <a:pPr algn="ctr">
              <a:lnSpc>
                <a:spcPts val="2880"/>
              </a:lnSpc>
              <a:defRPr/>
            </a:pPr>
            <a:endParaRPr lang="de-DE" sz="1000">
              <a:solidFill>
                <a:srgbClr val="3F3F41"/>
              </a:solidFill>
            </a:endParaRPr>
          </a:p>
          <a:p>
            <a:pPr algn="ctr">
              <a:lnSpc>
                <a:spcPts val="2880"/>
              </a:lnSpc>
              <a:defRPr/>
            </a:pPr>
            <a:r>
              <a:rPr lang="de-DE" sz="2000">
                <a:solidFill>
                  <a:srgbClr val="3F3F41"/>
                </a:solidFill>
              </a:rPr>
              <a:t>Wir verbreitern die gesellschaftliche Wirkung und treiben den Fortschritt hin zu mehr Nachhaltigkeit voran.</a:t>
            </a:r>
            <a:endParaRPr lang="en-GB">
              <a:solidFill>
                <a:srgbClr val="3F3F41"/>
              </a:solidFill>
              <a:latin typeface="Helvetica"/>
              <a:ea typeface="ＭＳ Ｐゴシック"/>
              <a:cs typeface="Helvetica"/>
            </a:endParaRP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3364028" y="2698281"/>
            <a:ext cx="2825015" cy="369332"/>
          </a:xfrm>
          <a:prstGeom prst="rect">
            <a:avLst/>
          </a:prstGeom>
          <a:noFill/>
        </p:spPr>
        <p:txBody>
          <a:bodyPr wrap="square" rtlCol="0">
            <a:spAutoFit/>
          </a:bodyPr>
          <a:lstStyle/>
          <a:p>
            <a:pPr>
              <a:defRPr/>
            </a:pPr>
            <a:r>
              <a:rPr lang="de-DE"/>
              <a:t>Science Communication</a:t>
            </a:r>
            <a:endParaRPr lang="de-AT"/>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extfeld 3"/>
          <p:cNvSpPr txBox="1"/>
          <p:nvPr/>
        </p:nvSpPr>
        <p:spPr bwMode="auto">
          <a:xfrm>
            <a:off x="5809854" y="3447761"/>
            <a:ext cx="1890169" cy="461665"/>
          </a:xfrm>
          <a:prstGeom prst="rect">
            <a:avLst/>
          </a:prstGeom>
          <a:noFill/>
        </p:spPr>
        <p:txBody>
          <a:bodyPr wrap="square" rtlCol="0">
            <a:spAutoFit/>
          </a:bodyPr>
          <a:lstStyle/>
          <a:p>
            <a:pPr>
              <a:defRPr/>
            </a:pPr>
            <a:r>
              <a:rPr lang="en-GB" sz="1200">
                <a:solidFill>
                  <a:srgbClr val="4D4D4C"/>
                </a:solidFill>
              </a:rPr>
              <a:t>November 2024</a:t>
            </a:r>
            <a:endParaRPr lang="en-GB" sz="1200" baseline="30000">
              <a:solidFill>
                <a:srgbClr val="4D4D4C"/>
              </a:solidFill>
            </a:endParaRPr>
          </a:p>
          <a:p>
            <a:pPr>
              <a:defRPr/>
            </a:pPr>
            <a:r>
              <a:rPr lang="en-GB" sz="1200" b="1">
                <a:solidFill>
                  <a:srgbClr val="4D4D4C"/>
                </a:solidFill>
              </a:rPr>
              <a:t>www.esib.at</a:t>
            </a:r>
          </a:p>
        </p:txBody>
      </p:sp>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3" name="Grafik 2"/>
          <p:cNvPicPr>
            <a:picLocks noChangeAspect="1"/>
          </p:cNvPicPr>
          <p:nvPr/>
        </p:nvPicPr>
        <p:blipFill>
          <a:blip r:embed="rId2"/>
          <a:stretch/>
        </p:blipFill>
        <p:spPr bwMode="auto">
          <a:xfrm>
            <a:off x="690772" y="0"/>
            <a:ext cx="7556474" cy="4722796"/>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pic>
        <p:nvPicPr>
          <p:cNvPr id="4" name="Grafik 3"/>
          <p:cNvPicPr>
            <a:picLocks noChangeAspect="1"/>
          </p:cNvPicPr>
          <p:nvPr/>
        </p:nvPicPr>
        <p:blipFill>
          <a:blip r:embed="rId2"/>
          <a:stretch/>
        </p:blipFill>
        <p:spPr bwMode="auto">
          <a:xfrm>
            <a:off x="423510" y="0"/>
            <a:ext cx="8045071" cy="4771509"/>
          </a:xfrm>
          <a:prstGeom prst="rect">
            <a:avLst/>
          </a:prstGeom>
        </p:spPr>
      </p:pic>
      <p:pic>
        <p:nvPicPr>
          <p:cNvPr id="6" name="Grafik 5"/>
          <p:cNvPicPr>
            <a:picLocks noChangeAspect="1"/>
          </p:cNvPicPr>
          <p:nvPr/>
        </p:nvPicPr>
        <p:blipFill>
          <a:blip r:embed="rId3"/>
          <a:stretch/>
        </p:blipFill>
        <p:spPr bwMode="auto">
          <a:xfrm>
            <a:off x="796049" y="2571750"/>
            <a:ext cx="3650590" cy="2147837"/>
          </a:xfrm>
          <a:prstGeom prst="rect">
            <a:avLst/>
          </a:prstGeom>
        </p:spPr>
      </p:pic>
      <p:pic>
        <p:nvPicPr>
          <p:cNvPr id="8" name="Grafik 7"/>
          <p:cNvPicPr>
            <a:picLocks noChangeAspect="1"/>
          </p:cNvPicPr>
          <p:nvPr/>
        </p:nvPicPr>
        <p:blipFill>
          <a:blip r:embed="rId4"/>
          <a:stretch/>
        </p:blipFill>
        <p:spPr bwMode="auto">
          <a:xfrm>
            <a:off x="4506033" y="2571750"/>
            <a:ext cx="3692514" cy="2147837"/>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12" name="Titel 1"/>
          <p:cNvSpPr txBox="1"/>
          <p:nvPr/>
        </p:nvSpPr>
        <p:spPr bwMode="auto">
          <a:xfrm>
            <a:off x="2657768" y="304277"/>
            <a:ext cx="6110183" cy="558936"/>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lgn="ctr">
              <a:defRPr/>
            </a:pPr>
            <a:r>
              <a:rPr lang="de-DE" sz="3200">
                <a:solidFill>
                  <a:srgbClr val="373737"/>
                </a:solidFill>
              </a:rPr>
              <a:t>Brundtland Definition 1987 </a:t>
            </a:r>
            <a:endParaRPr lang="de-AT" sz="3200">
              <a:solidFill>
                <a:srgbClr val="373737"/>
              </a:solidFill>
            </a:endParaRPr>
          </a:p>
        </p:txBody>
      </p:sp>
      <p:pic>
        <p:nvPicPr>
          <p:cNvPr id="19" name="Grafik 18"/>
          <p:cNvPicPr>
            <a:picLocks noChangeAspect="1"/>
          </p:cNvPicPr>
          <p:nvPr/>
        </p:nvPicPr>
        <p:blipFill>
          <a:blip r:embed="rId2">
            <a:grayscl/>
          </a:blip>
          <a:stretch/>
        </p:blipFill>
        <p:spPr bwMode="auto">
          <a:xfrm>
            <a:off x="24732" y="44450"/>
            <a:ext cx="2559718" cy="4721811"/>
          </a:xfrm>
          <a:prstGeom prst="rect">
            <a:avLst/>
          </a:prstGeom>
        </p:spPr>
      </p:pic>
      <p:pic>
        <p:nvPicPr>
          <p:cNvPr id="24" name="Grafik 23" descr="Ein Bild, das Text, Schrift, Zahl, Uhr enthält.&#10;&#10;Automatisch generierte Beschreibung"/>
          <p:cNvPicPr>
            <a:picLocks noChangeAspect="1"/>
          </p:cNvPicPr>
          <p:nvPr/>
        </p:nvPicPr>
        <p:blipFill>
          <a:blip r:embed="rId3">
            <a:duotone>
              <a:schemeClr val="accent6">
                <a:shade val="45000"/>
                <a:satMod val="135000"/>
              </a:schemeClr>
              <a:prstClr val="white"/>
            </a:duotone>
          </a:blip>
          <a:stretch/>
        </p:blipFill>
        <p:spPr bwMode="auto">
          <a:xfrm>
            <a:off x="2088000" y="3605097"/>
            <a:ext cx="403046" cy="367780"/>
          </a:xfrm>
          <a:prstGeom prst="rect">
            <a:avLst/>
          </a:prstGeom>
        </p:spPr>
      </p:pic>
      <p:sp>
        <p:nvSpPr>
          <p:cNvPr id="9" name="Scrollen: horizontal 8"/>
          <p:cNvSpPr/>
          <p:nvPr/>
        </p:nvSpPr>
        <p:spPr bwMode="auto">
          <a:xfrm>
            <a:off x="3124800" y="1195199"/>
            <a:ext cx="5306400" cy="2943277"/>
          </a:xfrm>
          <a:prstGeom prst="horizontalScroll">
            <a:avLst>
              <a:gd name="adj" fmla="val 12500"/>
            </a:avLst>
          </a:prstGeom>
          <a:solidFill>
            <a:srgbClr val="37979D">
              <a:alpha val="23922"/>
            </a:srgb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sp>
        <p:nvSpPr>
          <p:cNvPr id="8" name="Textfeld 7"/>
          <p:cNvSpPr txBox="1"/>
          <p:nvPr/>
        </p:nvSpPr>
        <p:spPr bwMode="auto">
          <a:xfrm>
            <a:off x="3572506" y="1638201"/>
            <a:ext cx="4704190" cy="2062103"/>
          </a:xfrm>
          <a:prstGeom prst="rect">
            <a:avLst/>
          </a:prstGeom>
          <a:noFill/>
        </p:spPr>
        <p:txBody>
          <a:bodyPr wrap="square">
            <a:spAutoFit/>
          </a:bodyPr>
          <a:lstStyle/>
          <a:p>
            <a:pPr algn="just">
              <a:defRPr/>
            </a:pPr>
            <a:r>
              <a:rPr lang="de-DE" sz="1600"/>
              <a:t>2. Im wesentlichen ist dauerhafte Entwicklung ein       </a:t>
            </a:r>
            <a:r>
              <a:rPr lang="de-DE" sz="1600" b="1"/>
              <a:t>Wandlungsprozess</a:t>
            </a:r>
            <a:r>
              <a:rPr lang="de-DE" sz="1600"/>
              <a:t>, in dem die Nutzung von Ressourcen, das Ziel von Investitionen, die Richtung technologischer Entwicklung und institutioneller Wandel miteinander harmonieren und das derzeitige und künftige Potential vergrößern, menschliche Bedürfnisse und Wünsche zu erfüllen.</a:t>
            </a:r>
            <a:endParaRPr lang="de-AT" sz="1600">
              <a:solidFill>
                <a:srgbClr val="373737"/>
              </a:solidFill>
            </a:endParaRPr>
          </a:p>
        </p:txBody>
      </p:sp>
      <p:sp>
        <p:nvSpPr>
          <p:cNvPr id="10" name="Textfeld 9"/>
          <p:cNvSpPr txBox="1"/>
          <p:nvPr/>
        </p:nvSpPr>
        <p:spPr bwMode="auto">
          <a:xfrm>
            <a:off x="4453551" y="3871949"/>
            <a:ext cx="4477797" cy="830997"/>
          </a:xfrm>
          <a:prstGeom prst="rect">
            <a:avLst/>
          </a:prstGeom>
          <a:noFill/>
        </p:spPr>
        <p:txBody>
          <a:bodyPr wrap="square" rtlCol="0">
            <a:spAutoFit/>
          </a:bodyPr>
          <a:lstStyle/>
          <a:p>
            <a:pPr>
              <a:defRPr/>
            </a:pPr>
            <a:r>
              <a:rPr lang="de-DE" sz="1600"/>
              <a:t>Forderung einer </a:t>
            </a:r>
            <a:r>
              <a:rPr lang="de-DE" sz="1600">
                <a:solidFill>
                  <a:srgbClr val="37979D"/>
                </a:solidFill>
              </a:rPr>
              <a:t>ganzheitlichen Verhaltensänderung</a:t>
            </a:r>
            <a:r>
              <a:rPr lang="de-DE" sz="1600"/>
              <a:t>, die deshalb politisch weniger konsensuale Anerkennung findet</a:t>
            </a:r>
            <a:endParaRPr lang="de-AT" sz="1600"/>
          </a:p>
        </p:txBody>
      </p:sp>
      <p:sp>
        <p:nvSpPr>
          <p:cNvPr id="15" name="Textfeld 14"/>
          <p:cNvSpPr txBox="1"/>
          <p:nvPr/>
        </p:nvSpPr>
        <p:spPr bwMode="auto">
          <a:xfrm>
            <a:off x="4233258" y="965464"/>
            <a:ext cx="2901942" cy="369332"/>
          </a:xfrm>
          <a:prstGeom prst="rect">
            <a:avLst/>
          </a:prstGeom>
          <a:noFill/>
        </p:spPr>
        <p:txBody>
          <a:bodyPr wrap="square" rtlCol="0">
            <a:spAutoFit/>
          </a:bodyPr>
          <a:lstStyle/>
          <a:p>
            <a:pPr>
              <a:defRPr/>
            </a:pPr>
            <a:r>
              <a:rPr lang="de-DE"/>
              <a:t>aus „</a:t>
            </a:r>
            <a:r>
              <a:rPr lang="de-DE" i="1"/>
              <a:t>Our Common Future</a:t>
            </a:r>
            <a:r>
              <a:rPr lang="de-DE"/>
              <a:t>“  </a:t>
            </a:r>
            <a:endParaRPr lang="de-AT"/>
          </a:p>
        </p:txBody>
      </p:sp>
      <p:sp>
        <p:nvSpPr>
          <p:cNvPr id="16" name="Pfeil: gebogen 15"/>
          <p:cNvSpPr/>
          <p:nvPr/>
        </p:nvSpPr>
        <p:spPr bwMode="auto">
          <a:xfrm rot="10800000" flipH="1">
            <a:off x="3728928" y="3765594"/>
            <a:ext cx="724623" cy="646329"/>
          </a:xfrm>
          <a:prstGeom prst="bentArrow">
            <a:avLst>
              <a:gd name="adj1" fmla="val 20088"/>
              <a:gd name="adj2" fmla="val 25000"/>
              <a:gd name="adj3" fmla="val 25000"/>
              <a:gd name="adj4" fmla="val 43750"/>
            </a:avLst>
          </a:prstGeom>
          <a:solidFill>
            <a:srgbClr val="CFE6E8"/>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solidFill>
                <a:schemeClr val="tx1"/>
              </a:solidFill>
            </a:endParaRPr>
          </a:p>
        </p:txBody>
      </p:sp>
      <p:sp>
        <p:nvSpPr>
          <p:cNvPr id="2" name="Textfeld 1"/>
          <p:cNvSpPr txBox="1"/>
          <p:nvPr/>
        </p:nvSpPr>
        <p:spPr bwMode="auto">
          <a:xfrm>
            <a:off x="766916" y="4939583"/>
            <a:ext cx="7241457" cy="230832"/>
          </a:xfrm>
          <a:prstGeom prst="rect">
            <a:avLst/>
          </a:prstGeom>
          <a:noFill/>
        </p:spPr>
        <p:txBody>
          <a:bodyPr wrap="square">
            <a:spAutoFit/>
          </a:bodyPr>
          <a:lstStyle/>
          <a:p>
            <a:pPr>
              <a:defRPr/>
            </a:pPr>
            <a:r>
              <a:rPr lang="de-AT" sz="900">
                <a:solidFill>
                  <a:srgbClr val="373737"/>
                </a:solidFill>
              </a:rPr>
              <a:t>https://www.are.admin.ch/are/en/home/media/publications/sustainable-development/brundtland-report.html</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Rechteck 1"/>
          <p:cNvSpPr/>
          <p:nvPr/>
        </p:nvSpPr>
        <p:spPr bwMode="auto">
          <a:xfrm>
            <a:off x="1913058" y="2037720"/>
            <a:ext cx="2093029" cy="1200329"/>
          </a:xfrm>
          <a:prstGeom prst="rect">
            <a:avLst/>
          </a:prstGeom>
        </p:spPr>
        <p:txBody>
          <a:bodyPr wrap="square">
            <a:spAutoFit/>
          </a:bodyPr>
          <a:lstStyle/>
          <a:p>
            <a:pPr>
              <a:defRPr/>
            </a:pPr>
            <a:r>
              <a:rPr lang="en-GB"/>
              <a:t>Engaging</a:t>
            </a:r>
            <a:endParaRPr/>
          </a:p>
          <a:p>
            <a:pPr>
              <a:defRPr/>
            </a:pPr>
            <a:r>
              <a:rPr lang="en-GB"/>
              <a:t>young people </a:t>
            </a:r>
            <a:endParaRPr/>
          </a:p>
          <a:p>
            <a:pPr>
              <a:defRPr/>
            </a:pPr>
            <a:r>
              <a:rPr lang="en-GB"/>
              <a:t>with science and technology</a:t>
            </a:r>
            <a:endParaRPr/>
          </a:p>
        </p:txBody>
      </p:sp>
      <p:sp>
        <p:nvSpPr>
          <p:cNvPr id="3" name="Textfeld 2"/>
          <p:cNvSpPr txBox="1"/>
          <p:nvPr/>
        </p:nvSpPr>
        <p:spPr bwMode="auto">
          <a:xfrm>
            <a:off x="1913058" y="3331813"/>
            <a:ext cx="1999066" cy="1015663"/>
          </a:xfrm>
          <a:prstGeom prst="rect">
            <a:avLst/>
          </a:prstGeom>
          <a:noFill/>
        </p:spPr>
        <p:txBody>
          <a:bodyPr wrap="square" rtlCol="0">
            <a:spAutoFit/>
          </a:bodyPr>
          <a:lstStyle/>
          <a:p>
            <a:pPr>
              <a:defRPr/>
            </a:pPr>
            <a:r>
              <a:rPr lang="en-GB" sz="1200">
                <a:solidFill>
                  <a:schemeClr val="bg1"/>
                </a:solidFill>
              </a:rPr>
              <a:t>European </a:t>
            </a:r>
            <a:endParaRPr/>
          </a:p>
          <a:p>
            <a:pPr>
              <a:defRPr/>
            </a:pPr>
            <a:r>
              <a:rPr lang="en-GB" sz="1200">
                <a:solidFill>
                  <a:schemeClr val="bg1"/>
                </a:solidFill>
              </a:rPr>
              <a:t>Researchers’ Night</a:t>
            </a:r>
            <a:endParaRPr/>
          </a:p>
          <a:p>
            <a:pPr>
              <a:defRPr/>
            </a:pPr>
            <a:r>
              <a:rPr lang="en-GB" sz="1200" b="1">
                <a:solidFill>
                  <a:schemeClr val="bg1"/>
                </a:solidFill>
              </a:rPr>
              <a:t>Friday, Sept. 26th, 2025</a:t>
            </a:r>
            <a:endParaRPr/>
          </a:p>
          <a:p>
            <a:pPr>
              <a:defRPr/>
            </a:pPr>
            <a:endParaRPr lang="en-GB" sz="1200"/>
          </a:p>
          <a:p>
            <a:pPr>
              <a:defRPr/>
            </a:pPr>
            <a:r>
              <a:rPr lang="en-GB" sz="1200" u="sng">
                <a:hlinkClick r:id="rId2" tooltip="https://lifeisscience.at/"/>
              </a:rPr>
              <a:t>https://lifeisscience.at</a:t>
            </a:r>
            <a:endParaRPr lang="en-GB" sz="1200"/>
          </a:p>
        </p:txBody>
      </p:sp>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itel 1"/>
          <p:cNvSpPr txBox="1"/>
          <p:nvPr/>
        </p:nvSpPr>
        <p:spPr bwMode="auto">
          <a:xfrm>
            <a:off x="628650" y="273844"/>
            <a:ext cx="7886700"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en-GB"/>
              <a:t>Holistic valorization approach</a:t>
            </a:r>
            <a:br>
              <a:rPr lang="en-GB"/>
            </a:br>
            <a:r>
              <a:rPr lang="en-GB" b="0"/>
              <a:t>Hands-on experiences and open events</a:t>
            </a:r>
            <a:endParaRPr lang="en-GB" sz="2200" b="0"/>
          </a:p>
        </p:txBody>
      </p:sp>
      <p:pic>
        <p:nvPicPr>
          <p:cNvPr id="9" name="Grafik 8" descr="Ein Bild, das Person, drinnen, Personen, Gruppe enthält.&#10;&#10;Automatisch generierte Beschreibung"/>
          <p:cNvPicPr>
            <a:picLocks noChangeAspect="1"/>
          </p:cNvPicPr>
          <p:nvPr/>
        </p:nvPicPr>
        <p:blipFill>
          <a:blip r:embed="rId2"/>
          <a:stretch/>
        </p:blipFill>
        <p:spPr bwMode="auto">
          <a:xfrm>
            <a:off x="3218833" y="1148313"/>
            <a:ext cx="2384195" cy="1586359"/>
          </a:xfrm>
          <a:prstGeom prst="rect">
            <a:avLst/>
          </a:prstGeom>
        </p:spPr>
      </p:pic>
      <p:pic>
        <p:nvPicPr>
          <p:cNvPr id="23" name="Grafik 22" descr="Ein Bild, das Kleidung, Person, Menschliches Gesicht, Menschen enthält.&#10;&#10;Automatisch generierte Beschreibung"/>
          <p:cNvPicPr>
            <a:picLocks noChangeAspect="1"/>
          </p:cNvPicPr>
          <p:nvPr/>
        </p:nvPicPr>
        <p:blipFill>
          <a:blip r:embed="rId3"/>
          <a:stretch/>
        </p:blipFill>
        <p:spPr bwMode="auto">
          <a:xfrm>
            <a:off x="734901" y="1148314"/>
            <a:ext cx="2377681" cy="1586359"/>
          </a:xfrm>
          <a:prstGeom prst="rect">
            <a:avLst/>
          </a:prstGeom>
        </p:spPr>
      </p:pic>
      <p:pic>
        <p:nvPicPr>
          <p:cNvPr id="25" name="Grafik 24" descr="Ein Bild, das Darstellung, Cartoon, Kunst, Kreativität enthält.&#10;&#10;Automatisch generierte Beschreibung"/>
          <p:cNvPicPr>
            <a:picLocks noChangeAspect="1"/>
          </p:cNvPicPr>
          <p:nvPr/>
        </p:nvPicPr>
        <p:blipFill>
          <a:blip r:embed="rId4"/>
          <a:stretch/>
        </p:blipFill>
        <p:spPr bwMode="auto">
          <a:xfrm>
            <a:off x="7024001" y="53163"/>
            <a:ext cx="1142380" cy="1060941"/>
          </a:xfrm>
          <a:prstGeom prst="rect">
            <a:avLst/>
          </a:prstGeom>
        </p:spPr>
      </p:pic>
      <p:pic>
        <p:nvPicPr>
          <p:cNvPr id="27" name="Grafik 26" descr="Ein Bild, das Person, Kleidung, Menschliches Gesicht, Finger enthält.&#10;&#10;Automatisch generierte Beschreibung"/>
          <p:cNvPicPr>
            <a:picLocks noChangeAspect="1"/>
          </p:cNvPicPr>
          <p:nvPr/>
        </p:nvPicPr>
        <p:blipFill>
          <a:blip r:embed="rId5"/>
          <a:stretch/>
        </p:blipFill>
        <p:spPr bwMode="auto">
          <a:xfrm>
            <a:off x="734901" y="2842209"/>
            <a:ext cx="2378379" cy="1586360"/>
          </a:xfrm>
          <a:prstGeom prst="rect">
            <a:avLst/>
          </a:prstGeom>
        </p:spPr>
      </p:pic>
      <p:pic>
        <p:nvPicPr>
          <p:cNvPr id="29" name="Grafik 28" descr="Ein Bild, das Person, Kleidung, Menschliches Gesicht, Im Haus enthält.&#10;&#10;Automatisch generierte Beschreibung"/>
          <p:cNvPicPr>
            <a:picLocks noChangeAspect="1"/>
          </p:cNvPicPr>
          <p:nvPr/>
        </p:nvPicPr>
        <p:blipFill>
          <a:blip r:embed="rId6"/>
          <a:stretch/>
        </p:blipFill>
        <p:spPr bwMode="auto">
          <a:xfrm>
            <a:off x="3218833" y="2852372"/>
            <a:ext cx="2378377" cy="1586359"/>
          </a:xfrm>
          <a:prstGeom prst="rect">
            <a:avLst/>
          </a:prstGeom>
        </p:spPr>
      </p:pic>
      <p:pic>
        <p:nvPicPr>
          <p:cNvPr id="31" name="Grafik 30" descr="Ein Bild, das Kleidung, Person, Menschliches Gesicht, Im Haus enthält.&#10;&#10;Automatisch generierte Beschreibung"/>
          <p:cNvPicPr>
            <a:picLocks noChangeAspect="1"/>
          </p:cNvPicPr>
          <p:nvPr/>
        </p:nvPicPr>
        <p:blipFill>
          <a:blip r:embed="rId7"/>
          <a:stretch/>
        </p:blipFill>
        <p:spPr bwMode="auto">
          <a:xfrm>
            <a:off x="5709279" y="1148314"/>
            <a:ext cx="2384269" cy="1586359"/>
          </a:xfrm>
          <a:prstGeom prst="rect">
            <a:avLst/>
          </a:prstGeom>
        </p:spPr>
      </p:pic>
      <p:pic>
        <p:nvPicPr>
          <p:cNvPr id="32" name="Grafik 31"/>
          <p:cNvPicPr>
            <a:picLocks noChangeAspect="1"/>
          </p:cNvPicPr>
          <p:nvPr/>
        </p:nvPicPr>
        <p:blipFill>
          <a:blip r:embed="rId8"/>
          <a:srcRect r="25533"/>
          <a:stretch/>
        </p:blipFill>
        <p:spPr bwMode="auto">
          <a:xfrm>
            <a:off x="5709279" y="2788838"/>
            <a:ext cx="1239537" cy="945467"/>
          </a:xfrm>
          <a:prstGeom prst="rect">
            <a:avLst/>
          </a:prstGeom>
        </p:spPr>
      </p:pic>
      <p:pic>
        <p:nvPicPr>
          <p:cNvPr id="43" name="Grafik 42" descr="Ein Bild, das Text, Schrift, Logo, Grafiken enthält.&#10;&#10;Automatisch generierte Beschreibung"/>
          <p:cNvPicPr>
            <a:picLocks noChangeAspect="1"/>
          </p:cNvPicPr>
          <p:nvPr/>
        </p:nvPicPr>
        <p:blipFill>
          <a:blip r:embed="rId9"/>
          <a:stretch/>
        </p:blipFill>
        <p:spPr bwMode="auto">
          <a:xfrm>
            <a:off x="7060885" y="3424880"/>
            <a:ext cx="1145703" cy="1140611"/>
          </a:xfrm>
          <a:prstGeom prst="rect">
            <a:avLst/>
          </a:prstGeom>
        </p:spPr>
      </p:pic>
      <p:sp>
        <p:nvSpPr>
          <p:cNvPr id="3" name="Textfeld 2"/>
          <p:cNvSpPr txBox="1"/>
          <p:nvPr/>
        </p:nvSpPr>
        <p:spPr bwMode="auto">
          <a:xfrm>
            <a:off x="5702763" y="3794760"/>
            <a:ext cx="1239537" cy="230832"/>
          </a:xfrm>
          <a:prstGeom prst="rect">
            <a:avLst/>
          </a:prstGeom>
          <a:noFill/>
        </p:spPr>
        <p:txBody>
          <a:bodyPr wrap="square" rtlCol="0">
            <a:spAutoFit/>
          </a:bodyPr>
          <a:lstStyle/>
          <a:p>
            <a:pPr>
              <a:defRPr/>
            </a:pPr>
            <a:r>
              <a:rPr lang="de-DE" sz="900" u="sng">
                <a:hlinkClick r:id="rId10" tooltip="http://www.lifeisscience.at/"/>
              </a:rPr>
              <a:t>www.lifeisscience.at</a:t>
            </a:r>
            <a:r>
              <a:rPr lang="de-DE" sz="900"/>
              <a:t> </a:t>
            </a:r>
            <a:endParaRPr lang="de-AT" sz="900"/>
          </a:p>
        </p:txBody>
      </p:sp>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2" name="Rechteck 21"/>
          <p:cNvSpPr/>
          <p:nvPr/>
        </p:nvSpPr>
        <p:spPr bwMode="auto">
          <a:xfrm>
            <a:off x="6133361" y="4240794"/>
            <a:ext cx="1689922" cy="374461"/>
          </a:xfrm>
          <a:prstGeom prst="rect">
            <a:avLst/>
          </a:prstGeom>
        </p:spPr>
        <p:txBody>
          <a:bodyPr wrap="square">
            <a:spAutoFit/>
          </a:bodyPr>
          <a:lstStyle/>
          <a:p>
            <a:pPr defTabSz="325800">
              <a:lnSpc>
                <a:spcPts val="1140"/>
              </a:lnSpc>
              <a:buClr>
                <a:srgbClr val="00AEB5"/>
              </a:buClr>
              <a:buSzPct val="90000"/>
              <a:defRPr/>
            </a:pPr>
            <a:r>
              <a:rPr lang="en-GB" sz="1000">
                <a:latin typeface="Arial"/>
                <a:ea typeface="Helvetica"/>
                <a:cs typeface="Arial"/>
              </a:rPr>
              <a:t>Watch our </a:t>
            </a:r>
            <a:r>
              <a:rPr lang="en-GB" sz="1000" b="1">
                <a:solidFill>
                  <a:schemeClr val="accent6"/>
                </a:solidFill>
                <a:latin typeface="Arial"/>
                <a:ea typeface="Helvetica"/>
                <a:cs typeface="Arial"/>
              </a:rPr>
              <a:t>Blog</a:t>
            </a:r>
            <a:endParaRPr/>
          </a:p>
          <a:p>
            <a:pPr defTabSz="325800">
              <a:lnSpc>
                <a:spcPts val="1140"/>
              </a:lnSpc>
              <a:buClr>
                <a:srgbClr val="00AEB5"/>
              </a:buClr>
              <a:buSzPct val="90000"/>
              <a:defRPr/>
            </a:pPr>
            <a:r>
              <a:rPr lang="en-GB" sz="1000" u="sng">
                <a:latin typeface="Arial"/>
                <a:ea typeface="Helvetica"/>
                <a:cs typeface="Arial"/>
                <a:hlinkClick r:id="rId2" tooltip="http://www.acib.at/blog"/>
              </a:rPr>
              <a:t>www.acib.at/blog</a:t>
            </a:r>
            <a:r>
              <a:rPr lang="en-GB" sz="1000">
                <a:latin typeface="Arial"/>
                <a:ea typeface="Helvetica"/>
                <a:cs typeface="Arial"/>
              </a:rPr>
              <a:t> </a:t>
            </a:r>
            <a:endParaRPr/>
          </a:p>
        </p:txBody>
      </p:sp>
      <p:sp>
        <p:nvSpPr>
          <p:cNvPr id="35" name="Rechteck 34"/>
          <p:cNvSpPr/>
          <p:nvPr/>
        </p:nvSpPr>
        <p:spPr bwMode="auto">
          <a:xfrm>
            <a:off x="3161530" y="2797200"/>
            <a:ext cx="2472099" cy="515526"/>
          </a:xfrm>
          <a:prstGeom prst="rect">
            <a:avLst/>
          </a:prstGeom>
        </p:spPr>
        <p:txBody>
          <a:bodyPr wrap="square">
            <a:spAutoFit/>
          </a:bodyPr>
          <a:lstStyle/>
          <a:p>
            <a:pPr defTabSz="325800">
              <a:lnSpc>
                <a:spcPts val="1140"/>
              </a:lnSpc>
              <a:buClr>
                <a:srgbClr val="00AEB5"/>
              </a:buClr>
              <a:buSzPct val="90000"/>
              <a:defRPr/>
            </a:pPr>
            <a:r>
              <a:rPr lang="en-GB" sz="1000">
                <a:latin typeface="Arial"/>
                <a:ea typeface="Helvetica"/>
                <a:cs typeface="Arial"/>
              </a:rPr>
              <a:t>Watch our </a:t>
            </a:r>
            <a:r>
              <a:rPr lang="en-GB" sz="1000" b="1">
                <a:solidFill>
                  <a:schemeClr val="accent6"/>
                </a:solidFill>
                <a:latin typeface="Arial"/>
                <a:ea typeface="Helvetica"/>
                <a:cs typeface="Arial"/>
              </a:rPr>
              <a:t>Explanatory videos </a:t>
            </a:r>
            <a:endParaRPr/>
          </a:p>
          <a:p>
            <a:pPr defTabSz="325800">
              <a:lnSpc>
                <a:spcPts val="1140"/>
              </a:lnSpc>
              <a:buClr>
                <a:srgbClr val="00AEB5"/>
              </a:buClr>
              <a:buSzPct val="90000"/>
              <a:defRPr/>
            </a:pPr>
            <a:r>
              <a:rPr lang="en-GB" sz="1000">
                <a:latin typeface="Arial"/>
                <a:ea typeface="Helvetica"/>
                <a:cs typeface="Arial"/>
              </a:rPr>
              <a:t>on our Youtube-Channel </a:t>
            </a:r>
            <a:r>
              <a:rPr lang="en-GB" sz="1000" u="sng">
                <a:latin typeface="Arial"/>
                <a:ea typeface="Helvetica"/>
                <a:cs typeface="Arial"/>
                <a:hlinkClick r:id="rId3" tooltip="https://www.youtube.com/@acibGmbH"/>
              </a:rPr>
              <a:t>https://www.youtube.com/@acibGmbH</a:t>
            </a:r>
            <a:r>
              <a:rPr lang="en-GB" sz="1000">
                <a:latin typeface="Arial"/>
                <a:ea typeface="Helvetica"/>
                <a:cs typeface="Arial"/>
              </a:rPr>
              <a:t> </a:t>
            </a:r>
            <a:endParaRPr/>
          </a:p>
        </p:txBody>
      </p:sp>
      <p:sp>
        <p:nvSpPr>
          <p:cNvPr id="39" name="Rechteck 38"/>
          <p:cNvSpPr/>
          <p:nvPr/>
        </p:nvSpPr>
        <p:spPr bwMode="auto">
          <a:xfrm>
            <a:off x="639946" y="4099730"/>
            <a:ext cx="2472099" cy="656590"/>
          </a:xfrm>
          <a:prstGeom prst="rect">
            <a:avLst/>
          </a:prstGeom>
        </p:spPr>
        <p:txBody>
          <a:bodyPr wrap="square">
            <a:spAutoFit/>
          </a:bodyPr>
          <a:lstStyle/>
          <a:p>
            <a:pPr defTabSz="325800">
              <a:lnSpc>
                <a:spcPts val="1140"/>
              </a:lnSpc>
              <a:buClr>
                <a:srgbClr val="00AEB5"/>
              </a:buClr>
              <a:buSzPct val="90000"/>
              <a:defRPr/>
            </a:pPr>
            <a:r>
              <a:rPr lang="en-GB" sz="1000">
                <a:solidFill>
                  <a:srgbClr val="4D4D4C"/>
                </a:solidFill>
                <a:latin typeface="Arial"/>
                <a:ea typeface="Helvetica"/>
                <a:cs typeface="Arial"/>
              </a:rPr>
              <a:t>Connect with us on </a:t>
            </a:r>
            <a:r>
              <a:rPr lang="en-GB" sz="1000" b="1">
                <a:solidFill>
                  <a:schemeClr val="accent6"/>
                </a:solidFill>
                <a:latin typeface="Arial"/>
                <a:ea typeface="Helvetica"/>
                <a:cs typeface="Arial"/>
              </a:rPr>
              <a:t>Social Media,</a:t>
            </a:r>
            <a:endParaRPr/>
          </a:p>
          <a:p>
            <a:pPr defTabSz="325800">
              <a:lnSpc>
                <a:spcPts val="1140"/>
              </a:lnSpc>
              <a:buClr>
                <a:srgbClr val="00AEB5"/>
              </a:buClr>
              <a:buSzPct val="90000"/>
              <a:defRPr/>
            </a:pPr>
            <a:r>
              <a:rPr lang="en-GB" sz="1000">
                <a:solidFill>
                  <a:srgbClr val="4D4D4C"/>
                </a:solidFill>
                <a:latin typeface="Arial"/>
                <a:ea typeface="Helvetica"/>
                <a:cs typeface="Arial"/>
              </a:rPr>
              <a:t>and visit us on Facebook, LinkedIn and Instagram (ctrl + klick on the logo to visit the acib channels)</a:t>
            </a:r>
            <a:endParaRPr/>
          </a:p>
        </p:txBody>
      </p:sp>
      <p:sp>
        <p:nvSpPr>
          <p:cNvPr id="2" name="Titel 1"/>
          <p:cNvSpPr txBox="1"/>
          <p:nvPr/>
        </p:nvSpPr>
        <p:spPr bwMode="auto">
          <a:xfrm>
            <a:off x="404261" y="273844"/>
            <a:ext cx="8111089" cy="994172"/>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defRPr/>
            </a:pPr>
            <a:r>
              <a:rPr lang="en-GB"/>
              <a:t>Holistic valorization approach</a:t>
            </a:r>
            <a:br>
              <a:rPr lang="en-GB"/>
            </a:br>
            <a:r>
              <a:rPr lang="en-GB" sz="2200" b="0"/>
              <a:t>Open Multichannel Communication</a:t>
            </a:r>
            <a:endParaRPr/>
          </a:p>
        </p:txBody>
      </p:sp>
      <p:pic>
        <p:nvPicPr>
          <p:cNvPr id="12" name="Grafik 11">
            <a:hlinkClick r:id="rId3"/>
          </p:cNvPr>
          <p:cNvPicPr>
            <a:picLocks noChangeAspect="1"/>
          </p:cNvPicPr>
          <p:nvPr/>
        </p:nvPicPr>
        <p:blipFill>
          <a:blip r:embed="rId4"/>
          <a:srcRect l="30249" t="36321" r="35182" b="31366"/>
          <a:stretch/>
        </p:blipFill>
        <p:spPr bwMode="auto">
          <a:xfrm>
            <a:off x="5446473" y="2755384"/>
            <a:ext cx="374311" cy="245524"/>
          </a:xfrm>
          <a:prstGeom prst="rect">
            <a:avLst/>
          </a:prstGeom>
        </p:spPr>
      </p:pic>
      <p:grpSp>
        <p:nvGrpSpPr>
          <p:cNvPr id="14" name="Gruppieren 13"/>
          <p:cNvGrpSpPr/>
          <p:nvPr/>
        </p:nvGrpSpPr>
        <p:grpSpPr bwMode="auto">
          <a:xfrm>
            <a:off x="1100365" y="3538485"/>
            <a:ext cx="1232973" cy="361502"/>
            <a:chOff x="1244935" y="3439630"/>
            <a:chExt cx="1747162" cy="516400"/>
          </a:xfrm>
        </p:grpSpPr>
        <p:grpSp>
          <p:nvGrpSpPr>
            <p:cNvPr id="18" name="Gruppieren 17"/>
            <p:cNvGrpSpPr/>
            <p:nvPr/>
          </p:nvGrpSpPr>
          <p:grpSpPr bwMode="auto">
            <a:xfrm>
              <a:off x="1244935" y="3439630"/>
              <a:ext cx="1152259" cy="515963"/>
              <a:chOff x="3607793" y="3566194"/>
              <a:chExt cx="928399" cy="415722"/>
            </a:xfrm>
          </p:grpSpPr>
          <p:pic>
            <p:nvPicPr>
              <p:cNvPr id="3" name="Grafik 2">
                <a:hlinkClick r:id="rId5"/>
              </p:cNvPr>
              <p:cNvPicPr>
                <a:picLocks noChangeAspect="1"/>
              </p:cNvPicPr>
              <p:nvPr/>
            </p:nvPicPr>
            <p:blipFill>
              <a:blip r:embed="rId6"/>
              <a:stretch/>
            </p:blipFill>
            <p:spPr bwMode="auto">
              <a:xfrm>
                <a:off x="3607793" y="3566194"/>
                <a:ext cx="417445" cy="415370"/>
              </a:xfrm>
              <a:prstGeom prst="rect">
                <a:avLst/>
              </a:prstGeom>
            </p:spPr>
          </p:pic>
          <p:pic>
            <p:nvPicPr>
              <p:cNvPr id="7" name="Grafik 6">
                <a:hlinkClick r:id="rId7"/>
              </p:cNvPr>
              <p:cNvPicPr>
                <a:picLocks noChangeAspect="1"/>
              </p:cNvPicPr>
              <p:nvPr/>
            </p:nvPicPr>
            <p:blipFill>
              <a:blip r:embed="rId8"/>
              <a:stretch/>
            </p:blipFill>
            <p:spPr bwMode="auto">
              <a:xfrm>
                <a:off x="4120823" y="3566545"/>
                <a:ext cx="415369" cy="415370"/>
              </a:xfrm>
              <a:prstGeom prst="rect">
                <a:avLst/>
              </a:prstGeom>
            </p:spPr>
          </p:pic>
        </p:grpSp>
        <p:pic>
          <p:nvPicPr>
            <p:cNvPr id="13" name="Grafik 12">
              <a:hlinkClick r:id="rId9"/>
            </p:cNvPr>
            <p:cNvPicPr>
              <a:picLocks noChangeAspect="1"/>
            </p:cNvPicPr>
            <p:nvPr/>
          </p:nvPicPr>
          <p:blipFill>
            <a:blip r:embed="rId10"/>
            <a:stretch/>
          </p:blipFill>
          <p:spPr bwMode="auto">
            <a:xfrm>
              <a:off x="2506802" y="3470735"/>
              <a:ext cx="485295" cy="485295"/>
            </a:xfrm>
            <a:prstGeom prst="rect">
              <a:avLst/>
            </a:prstGeom>
          </p:spPr>
        </p:pic>
      </p:grpSp>
      <p:pic>
        <p:nvPicPr>
          <p:cNvPr id="17" name="Grafik 16"/>
          <p:cNvPicPr>
            <a:picLocks noChangeAspect="1"/>
          </p:cNvPicPr>
          <p:nvPr/>
        </p:nvPicPr>
        <p:blipFill>
          <a:blip r:embed="rId11"/>
          <a:stretch/>
        </p:blipFill>
        <p:spPr bwMode="auto">
          <a:xfrm>
            <a:off x="3147346" y="3266550"/>
            <a:ext cx="2664628" cy="722879"/>
          </a:xfrm>
          <a:prstGeom prst="rect">
            <a:avLst/>
          </a:prstGeom>
        </p:spPr>
      </p:pic>
      <p:sp>
        <p:nvSpPr>
          <p:cNvPr id="20" name="Rechteck 19"/>
          <p:cNvSpPr/>
          <p:nvPr/>
        </p:nvSpPr>
        <p:spPr bwMode="auto">
          <a:xfrm>
            <a:off x="3098758" y="4105796"/>
            <a:ext cx="2472099" cy="656590"/>
          </a:xfrm>
          <a:prstGeom prst="rect">
            <a:avLst/>
          </a:prstGeom>
        </p:spPr>
        <p:txBody>
          <a:bodyPr wrap="square">
            <a:spAutoFit/>
          </a:bodyPr>
          <a:lstStyle/>
          <a:p>
            <a:pPr defTabSz="325800">
              <a:lnSpc>
                <a:spcPts val="1140"/>
              </a:lnSpc>
              <a:buClr>
                <a:srgbClr val="00AEB5"/>
              </a:buClr>
              <a:buSzPct val="90000"/>
              <a:defRPr/>
            </a:pPr>
            <a:r>
              <a:rPr lang="en-GB" sz="1000">
                <a:latin typeface="Arial"/>
                <a:ea typeface="Helvetica"/>
                <a:cs typeface="Arial"/>
              </a:rPr>
              <a:t>Hear our </a:t>
            </a:r>
            <a:r>
              <a:rPr lang="en-GB" sz="1000" b="1">
                <a:solidFill>
                  <a:schemeClr val="accent6"/>
                </a:solidFill>
                <a:latin typeface="Arial"/>
                <a:ea typeface="Helvetica"/>
                <a:cs typeface="Arial"/>
              </a:rPr>
              <a:t>Podcast </a:t>
            </a:r>
            <a:r>
              <a:rPr lang="en-GB" sz="1000">
                <a:solidFill>
                  <a:srgbClr val="4D4D4C"/>
                </a:solidFill>
                <a:latin typeface="Arial"/>
                <a:ea typeface="Helvetica"/>
                <a:cs typeface="Arial"/>
              </a:rPr>
              <a:t>on Spottify, Apple podcasts, Podtail, Podcast.de, </a:t>
            </a:r>
            <a:endParaRPr/>
          </a:p>
          <a:p>
            <a:pPr defTabSz="325800">
              <a:lnSpc>
                <a:spcPts val="1140"/>
              </a:lnSpc>
              <a:buClr>
                <a:srgbClr val="00AEB5"/>
              </a:buClr>
              <a:buSzPct val="90000"/>
              <a:defRPr/>
            </a:pPr>
            <a:r>
              <a:rPr lang="en-GB" sz="1000" u="sng">
                <a:latin typeface="Arial"/>
                <a:ea typeface="Helvetica"/>
                <a:cs typeface="Arial"/>
                <a:hlinkClick r:id="rId12" tooltip="https://podcasters.spotify.com/pod/show/acib"/>
              </a:rPr>
              <a:t>https://podcasters.spotify.com/pod/show/acib</a:t>
            </a:r>
            <a:r>
              <a:rPr lang="en-GB" sz="1000">
                <a:latin typeface="Arial"/>
                <a:ea typeface="Helvetica"/>
                <a:cs typeface="Arial"/>
              </a:rPr>
              <a:t> </a:t>
            </a:r>
            <a:endParaRPr/>
          </a:p>
        </p:txBody>
      </p:sp>
      <p:sp>
        <p:nvSpPr>
          <p:cNvPr id="6" name="Textfeld 5"/>
          <p:cNvSpPr txBox="1"/>
          <p:nvPr/>
        </p:nvSpPr>
        <p:spPr bwMode="auto">
          <a:xfrm>
            <a:off x="370319" y="1149410"/>
            <a:ext cx="2677039" cy="1815882"/>
          </a:xfrm>
          <a:prstGeom prst="rect">
            <a:avLst/>
          </a:prstGeom>
          <a:noFill/>
        </p:spPr>
        <p:txBody>
          <a:bodyPr wrap="square" rtlCol="0">
            <a:spAutoFit/>
          </a:bodyPr>
          <a:lstStyle/>
          <a:p>
            <a:pPr>
              <a:defRPr/>
            </a:pPr>
            <a:r>
              <a:rPr lang="de-DE" sz="1400" u="sng">
                <a:solidFill>
                  <a:schemeClr val="accent2"/>
                </a:solidFill>
                <a:hlinkClick r:id="rId13" tooltip="http://www.acib.at/"/>
              </a:rPr>
              <a:t>www.acib.at</a:t>
            </a:r>
            <a:endParaRPr lang="de-DE" sz="1400">
              <a:solidFill>
                <a:schemeClr val="accent2"/>
              </a:solidFill>
            </a:endParaRPr>
          </a:p>
          <a:p>
            <a:pPr>
              <a:defRPr/>
            </a:pPr>
            <a:endParaRPr lang="de-DE" sz="1400">
              <a:solidFill>
                <a:srgbClr val="C8D236"/>
              </a:solidFill>
            </a:endParaRPr>
          </a:p>
          <a:p>
            <a:pPr>
              <a:defRPr/>
            </a:pPr>
            <a:r>
              <a:rPr lang="de-DE" sz="1400" u="sng">
                <a:solidFill>
                  <a:schemeClr val="accent2"/>
                </a:solidFill>
                <a:hlinkClick r:id="rId14" tooltip="http://www.lifeisscience.at/"/>
              </a:rPr>
              <a:t>www.lifeisscience.at</a:t>
            </a:r>
            <a:endParaRPr lang="de-DE" sz="1400">
              <a:solidFill>
                <a:schemeClr val="accent2"/>
              </a:solidFill>
            </a:endParaRPr>
          </a:p>
          <a:p>
            <a:pPr>
              <a:defRPr/>
            </a:pPr>
            <a:endParaRPr lang="de-DE" sz="1400">
              <a:solidFill>
                <a:schemeClr val="accent2"/>
              </a:solidFill>
            </a:endParaRPr>
          </a:p>
          <a:p>
            <a:pPr>
              <a:defRPr/>
            </a:pPr>
            <a:r>
              <a:rPr lang="de-DE" sz="1400"/>
              <a:t>Email: </a:t>
            </a:r>
            <a:r>
              <a:rPr lang="de-DE" sz="1400" u="sng">
                <a:solidFill>
                  <a:schemeClr val="accent2"/>
                </a:solidFill>
                <a:hlinkClick r:id="rId15" tooltip="mailto:katharinaschwaiger@acib.at"/>
              </a:rPr>
              <a:t>katharinaschwaiger@acib.at</a:t>
            </a:r>
            <a:endParaRPr lang="de-DE" sz="1400">
              <a:solidFill>
                <a:schemeClr val="accent2"/>
              </a:solidFill>
            </a:endParaRPr>
          </a:p>
          <a:p>
            <a:pPr>
              <a:defRPr/>
            </a:pPr>
            <a:endParaRPr lang="de-DE" sz="1400"/>
          </a:p>
          <a:p>
            <a:pPr>
              <a:defRPr/>
            </a:pPr>
            <a:r>
              <a:rPr lang="de-DE" sz="1400"/>
              <a:t>Lehrmaterialien, weitere Infos</a:t>
            </a:r>
            <a:endParaRPr lang="de-AT" sz="1400"/>
          </a:p>
        </p:txBody>
      </p:sp>
      <p:pic>
        <p:nvPicPr>
          <p:cNvPr id="24" name="Grafik 23"/>
          <p:cNvPicPr>
            <a:picLocks noChangeAspect="1"/>
          </p:cNvPicPr>
          <p:nvPr/>
        </p:nvPicPr>
        <p:blipFill>
          <a:blip r:embed="rId16"/>
          <a:stretch/>
        </p:blipFill>
        <p:spPr bwMode="auto">
          <a:xfrm>
            <a:off x="6162535" y="93999"/>
            <a:ext cx="2759819" cy="4105796"/>
          </a:xfrm>
          <a:prstGeom prst="rect">
            <a:avLst/>
          </a:prstGeom>
        </p:spPr>
      </p:pic>
      <p:pic>
        <p:nvPicPr>
          <p:cNvPr id="8" name="Grafik 7"/>
          <p:cNvPicPr>
            <a:picLocks noChangeAspect="1"/>
          </p:cNvPicPr>
          <p:nvPr/>
        </p:nvPicPr>
        <p:blipFill>
          <a:blip r:embed="rId17"/>
          <a:stretch/>
        </p:blipFill>
        <p:spPr bwMode="auto">
          <a:xfrm>
            <a:off x="3161530" y="1122529"/>
            <a:ext cx="2580823" cy="143999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fade/>
      </p:transition>
    </mc:Choice>
    <mc:Fallback xmlns:w="http://schemas.openxmlformats.org/wordprocessingml/2006/main" xmlns:m="http://schemas.openxmlformats.org/officeDocument/2006/math" xmlns="">
      <p:transition spd="slow" advClick="1">
        <p:fade thruBlk="0"/>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9"/>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2" name="Textfeld 1"/>
          <p:cNvSpPr txBox="1"/>
          <p:nvPr/>
        </p:nvSpPr>
        <p:spPr bwMode="auto">
          <a:xfrm>
            <a:off x="1947124" y="2712115"/>
            <a:ext cx="5249751" cy="584775"/>
          </a:xfrm>
          <a:prstGeom prst="rect">
            <a:avLst/>
          </a:prstGeom>
          <a:noFill/>
        </p:spPr>
        <p:txBody>
          <a:bodyPr wrap="square" rtlCol="0">
            <a:spAutoFit/>
          </a:bodyPr>
          <a:lstStyle/>
          <a:p>
            <a:pPr algn="ctr">
              <a:defRPr/>
            </a:pPr>
            <a:r>
              <a:rPr lang="en-GB" sz="1400" b="1" cap="all">
                <a:solidFill>
                  <a:srgbClr val="4D4D4C"/>
                </a:solidFill>
                <a:latin typeface="Arial"/>
                <a:cs typeface="Arial"/>
              </a:rPr>
              <a:t>Thank you</a:t>
            </a:r>
            <a:endParaRPr/>
          </a:p>
          <a:p>
            <a:pPr algn="ctr">
              <a:defRPr/>
            </a:pPr>
            <a:r>
              <a:rPr lang="en-GB" sz="1000" cap="all">
                <a:solidFill>
                  <a:srgbClr val="4D4D4C"/>
                </a:solidFill>
                <a:latin typeface="Arial"/>
                <a:cs typeface="Arial"/>
              </a:rPr>
              <a:t>For your attention</a:t>
            </a:r>
            <a:endParaRPr/>
          </a:p>
          <a:p>
            <a:pPr algn="ctr">
              <a:defRPr/>
            </a:pPr>
            <a:r>
              <a:rPr lang="en-GB" sz="800">
                <a:solidFill>
                  <a:srgbClr val="00AEB5"/>
                </a:solidFill>
                <a:latin typeface="Arial"/>
                <a:cs typeface="Arial"/>
              </a:rPr>
              <a:t>© 2025 by acib</a:t>
            </a:r>
            <a:endParaRPr/>
          </a:p>
        </p:txBody>
      </p:sp>
      <p:pic>
        <p:nvPicPr>
          <p:cNvPr id="6" name="Grafik 5"/>
          <p:cNvPicPr>
            <a:picLocks noChangeAspect="1"/>
          </p:cNvPicPr>
          <p:nvPr/>
        </p:nvPicPr>
        <p:blipFill>
          <a:blip r:embed="rId2"/>
          <a:stretch/>
        </p:blipFill>
        <p:spPr bwMode="auto">
          <a:xfrm>
            <a:off x="4001933" y="1404956"/>
            <a:ext cx="1807196" cy="1182109"/>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PhAnim="0">
  <p:cSld>
    <p:bg>
      <p:bgPr>
        <a:solidFill>
          <a:srgbClr val="000000"/>
        </a:solidFill>
        <a:effectLst/>
      </p:bgPr>
    </p:bg>
    <p:spTree>
      <p:nvGrpSpPr>
        <p:cNvPr id="1" name=""/>
        <p:cNvGrpSpPr/>
        <p:nvPr/>
      </p:nvGrpSpPr>
      <p:grpSpPr bwMode="auto">
        <a:xfrm>
          <a:off x="0" y="0"/>
          <a:ext cx="0" cy="0"/>
          <a:chOff x="0" y="0"/>
          <a:chExt cx="0" cy="0"/>
        </a:xfrm>
      </p:grpSpPr>
      <p:sp>
        <p:nvSpPr>
          <p:cNvPr id="7" name="Titel 1"/>
          <p:cNvSpPr txBox="1"/>
          <p:nvPr/>
        </p:nvSpPr>
        <p:spPr bwMode="auto">
          <a:xfrm>
            <a:off x="113225" y="334021"/>
            <a:ext cx="7270954" cy="737419"/>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lgn="ctr">
              <a:defRPr/>
            </a:pPr>
            <a:r>
              <a:rPr lang="de-DE" sz="3200">
                <a:solidFill>
                  <a:schemeClr val="bg1"/>
                </a:solidFill>
              </a:rPr>
              <a:t>Planetary Boundary Framework</a:t>
            </a:r>
            <a:endParaRPr lang="de-AT" sz="3200">
              <a:solidFill>
                <a:schemeClr val="bg1"/>
              </a:solidFill>
            </a:endParaRPr>
          </a:p>
        </p:txBody>
      </p:sp>
      <p:sp>
        <p:nvSpPr>
          <p:cNvPr id="9" name="Textfeld 8"/>
          <p:cNvSpPr txBox="1"/>
          <p:nvPr/>
        </p:nvSpPr>
        <p:spPr bwMode="auto">
          <a:xfrm>
            <a:off x="825910" y="4912668"/>
            <a:ext cx="4572000" cy="230832"/>
          </a:xfrm>
          <a:prstGeom prst="rect">
            <a:avLst/>
          </a:prstGeom>
          <a:noFill/>
        </p:spPr>
        <p:txBody>
          <a:bodyPr wrap="square">
            <a:spAutoFit/>
          </a:bodyPr>
          <a:lstStyle/>
          <a:p>
            <a:pPr>
              <a:defRPr/>
            </a:pPr>
            <a:r>
              <a:rPr lang="de-AT" sz="900">
                <a:solidFill>
                  <a:schemeClr val="bg1"/>
                </a:solidFill>
              </a:rPr>
              <a:t>https://www.planetaryhealthcheck.org</a:t>
            </a:r>
            <a:endParaRPr/>
          </a:p>
        </p:txBody>
      </p:sp>
      <p:sp>
        <p:nvSpPr>
          <p:cNvPr id="10" name="Textfeld 9"/>
          <p:cNvSpPr txBox="1"/>
          <p:nvPr/>
        </p:nvSpPr>
        <p:spPr bwMode="auto">
          <a:xfrm>
            <a:off x="545690" y="933441"/>
            <a:ext cx="4375356" cy="369332"/>
          </a:xfrm>
          <a:prstGeom prst="rect">
            <a:avLst/>
          </a:prstGeom>
          <a:noFill/>
        </p:spPr>
        <p:txBody>
          <a:bodyPr wrap="square" rtlCol="0">
            <a:spAutoFit/>
          </a:bodyPr>
          <a:lstStyle/>
          <a:p>
            <a:pPr>
              <a:defRPr/>
            </a:pPr>
            <a:r>
              <a:rPr lang="de-DE" i="1">
                <a:solidFill>
                  <a:schemeClr val="bg1"/>
                </a:solidFill>
              </a:rPr>
              <a:t>„sicherer Handlungsraum des Menschen“</a:t>
            </a:r>
            <a:endParaRPr lang="de-AT" i="1">
              <a:solidFill>
                <a:schemeClr val="bg1"/>
              </a:solidFill>
            </a:endParaRPr>
          </a:p>
        </p:txBody>
      </p:sp>
      <p:sp>
        <p:nvSpPr>
          <p:cNvPr id="11" name="Textfeld 10"/>
          <p:cNvSpPr txBox="1"/>
          <p:nvPr/>
        </p:nvSpPr>
        <p:spPr bwMode="auto">
          <a:xfrm>
            <a:off x="245807" y="1484671"/>
            <a:ext cx="5476568" cy="3170098"/>
          </a:xfrm>
          <a:prstGeom prst="rect">
            <a:avLst/>
          </a:prstGeom>
          <a:noFill/>
        </p:spPr>
        <p:txBody>
          <a:bodyPr wrap="square" rtlCol="0">
            <a:spAutoFit/>
          </a:bodyPr>
          <a:lstStyle/>
          <a:p>
            <a:pPr marL="285750" indent="-285750">
              <a:spcBef>
                <a:spcPts val="1200"/>
              </a:spcBef>
              <a:buFont typeface="Arial"/>
              <a:buChar char="•"/>
              <a:defRPr/>
            </a:pPr>
            <a:r>
              <a:rPr lang="de-DE" sz="1600" b="1">
                <a:solidFill>
                  <a:schemeClr val="bg1"/>
                </a:solidFill>
              </a:rPr>
              <a:t>2009</a:t>
            </a:r>
            <a:r>
              <a:rPr lang="de-DE" sz="1600">
                <a:solidFill>
                  <a:schemeClr val="bg1"/>
                </a:solidFill>
              </a:rPr>
              <a:t> von Johan Rockström </a:t>
            </a:r>
            <a:r>
              <a:rPr lang="de-DE" sz="1600" i="1">
                <a:solidFill>
                  <a:schemeClr val="bg1"/>
                </a:solidFill>
              </a:rPr>
              <a:t>et al. </a:t>
            </a:r>
            <a:r>
              <a:rPr lang="de-DE" sz="1600">
                <a:solidFill>
                  <a:schemeClr val="bg1"/>
                </a:solidFill>
              </a:rPr>
              <a:t>eingeführt</a:t>
            </a:r>
            <a:endParaRPr/>
          </a:p>
          <a:p>
            <a:pPr marL="285750" indent="-285750">
              <a:spcBef>
                <a:spcPts val="1200"/>
              </a:spcBef>
              <a:buFont typeface="Arial"/>
              <a:buChar char="•"/>
              <a:defRPr/>
            </a:pPr>
            <a:r>
              <a:rPr lang="de-DE" sz="1600" b="1">
                <a:solidFill>
                  <a:schemeClr val="bg1"/>
                </a:solidFill>
              </a:rPr>
              <a:t>9 biophysikalische Prozesse </a:t>
            </a:r>
            <a:r>
              <a:rPr lang="de-DE" sz="1600">
                <a:solidFill>
                  <a:schemeClr val="bg1"/>
                </a:solidFill>
              </a:rPr>
              <a:t>für die Stabilität und Resilienz des Erdsystems</a:t>
            </a:r>
            <a:endParaRPr/>
          </a:p>
          <a:p>
            <a:pPr marL="285750" indent="-285750">
              <a:spcBef>
                <a:spcPts val="1200"/>
              </a:spcBef>
              <a:buFont typeface="Arial"/>
              <a:buChar char="•"/>
              <a:defRPr/>
            </a:pPr>
            <a:r>
              <a:rPr lang="de-DE" sz="1600">
                <a:solidFill>
                  <a:schemeClr val="bg1"/>
                </a:solidFill>
              </a:rPr>
              <a:t>Irreversible Umweltveränderungen bei Überschreiten der </a:t>
            </a:r>
            <a:r>
              <a:rPr lang="de-DE" sz="1600" b="1">
                <a:solidFill>
                  <a:schemeClr val="bg1"/>
                </a:solidFill>
              </a:rPr>
              <a:t>Schwellenwerte</a:t>
            </a:r>
            <a:endParaRPr/>
          </a:p>
          <a:p>
            <a:pPr marL="285750" indent="-285750">
              <a:spcBef>
                <a:spcPts val="1200"/>
              </a:spcBef>
              <a:buFont typeface="Arial"/>
              <a:buChar char="•"/>
              <a:defRPr/>
            </a:pPr>
            <a:r>
              <a:rPr lang="de-DE" sz="1600">
                <a:solidFill>
                  <a:schemeClr val="bg1"/>
                </a:solidFill>
              </a:rPr>
              <a:t>2023: alle </a:t>
            </a:r>
            <a:r>
              <a:rPr lang="de-DE" sz="1600" b="1">
                <a:solidFill>
                  <a:schemeClr val="bg1"/>
                </a:solidFill>
              </a:rPr>
              <a:t>neun planetaren Grenzen </a:t>
            </a:r>
            <a:r>
              <a:rPr lang="de-DE" sz="1600">
                <a:solidFill>
                  <a:schemeClr val="bg1"/>
                </a:solidFill>
              </a:rPr>
              <a:t>wurden quantifiziert</a:t>
            </a:r>
            <a:endParaRPr/>
          </a:p>
          <a:p>
            <a:pPr marL="285750" indent="-285750">
              <a:spcBef>
                <a:spcPts val="1200"/>
              </a:spcBef>
              <a:buFont typeface="Arial"/>
              <a:buChar char="•"/>
              <a:defRPr/>
            </a:pPr>
            <a:r>
              <a:rPr lang="de-DE" sz="1600">
                <a:solidFill>
                  <a:schemeClr val="bg1"/>
                </a:solidFill>
              </a:rPr>
              <a:t>Bedeutende Ergänzung: </a:t>
            </a:r>
            <a:r>
              <a:rPr lang="de-DE" sz="1600" b="1">
                <a:solidFill>
                  <a:schemeClr val="bg1"/>
                </a:solidFill>
              </a:rPr>
              <a:t>„neue Substanzen“ </a:t>
            </a:r>
            <a:r>
              <a:rPr lang="de-DE" sz="1600">
                <a:solidFill>
                  <a:schemeClr val="bg1"/>
                </a:solidFill>
              </a:rPr>
              <a:t>für Kunststoffe, radioaktive Materialien und andere vom Menschen geschaffene Stoffe in der Umwelt</a:t>
            </a:r>
            <a:endParaRPr lang="de-AT" sz="1600">
              <a:solidFill>
                <a:schemeClr val="bg1"/>
              </a:solidFill>
            </a:endParaRPr>
          </a:p>
        </p:txBody>
      </p:sp>
      <p:pic>
        <p:nvPicPr>
          <p:cNvPr id="15" name="Grafik 14"/>
          <p:cNvPicPr>
            <a:picLocks noChangeAspect="1"/>
          </p:cNvPicPr>
          <p:nvPr/>
        </p:nvPicPr>
        <p:blipFill>
          <a:blip r:embed="rId2"/>
          <a:stretch/>
        </p:blipFill>
        <p:spPr bwMode="auto">
          <a:xfrm>
            <a:off x="5697829" y="1670860"/>
            <a:ext cx="2959587" cy="2921108"/>
          </a:xfrm>
          <a:prstGeom prst="rect">
            <a:avLst/>
          </a:prstGeom>
        </p:spPr>
      </p:pic>
      <p:pic>
        <p:nvPicPr>
          <p:cNvPr id="17" name="Grafik 16"/>
          <p:cNvPicPr>
            <a:picLocks noChangeAspect="1"/>
          </p:cNvPicPr>
          <p:nvPr/>
        </p:nvPicPr>
        <p:blipFill>
          <a:blip r:embed="rId3"/>
          <a:stretch/>
        </p:blipFill>
        <p:spPr bwMode="auto">
          <a:xfrm>
            <a:off x="5697830" y="957800"/>
            <a:ext cx="2959586" cy="71306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bg>
      <p:bgPr>
        <a:solidFill>
          <a:srgbClr val="000000"/>
        </a:solidFill>
        <a:effectLst/>
      </p:bgPr>
    </p:bg>
    <p:spTree>
      <p:nvGrpSpPr>
        <p:cNvPr id="1" name=""/>
        <p:cNvGrpSpPr/>
        <p:nvPr/>
      </p:nvGrpSpPr>
      <p:grpSpPr bwMode="auto">
        <a:xfrm>
          <a:off x="0" y="0"/>
          <a:ext cx="0" cy="0"/>
          <a:chOff x="0" y="0"/>
          <a:chExt cx="0" cy="0"/>
        </a:xfrm>
      </p:grpSpPr>
      <p:sp>
        <p:nvSpPr>
          <p:cNvPr id="4" name="Titel 1"/>
          <p:cNvSpPr txBox="1"/>
          <p:nvPr/>
        </p:nvSpPr>
        <p:spPr bwMode="auto">
          <a:xfrm>
            <a:off x="113225" y="334021"/>
            <a:ext cx="7270954" cy="737419"/>
          </a:xfrm>
          <a:prstGeom prst="rect">
            <a:avLst/>
          </a:prstGeom>
        </p:spPr>
        <p:txBody>
          <a:bodyPr vert="horz" lIns="91440" tIns="45720" rIns="91440" bIns="45720" rtlCol="0" anchor="t">
            <a:normAutofit/>
          </a:bodyPr>
          <a:lstStyle>
            <a:lvl1pPr algn="l" defTabSz="685800">
              <a:lnSpc>
                <a:spcPct val="90000"/>
              </a:lnSpc>
              <a:spcBef>
                <a:spcPts val="0"/>
              </a:spcBef>
              <a:buNone/>
              <a:defRPr sz="2800" b="1">
                <a:solidFill>
                  <a:srgbClr val="4D4D4C"/>
                </a:solidFill>
                <a:latin typeface="+mj-lt"/>
                <a:ea typeface="Helvetica Neue"/>
                <a:cs typeface="Helvetica Neue"/>
              </a:defRPr>
            </a:lvl1pPr>
          </a:lstStyle>
          <a:p>
            <a:pPr algn="ctr">
              <a:defRPr/>
            </a:pPr>
            <a:r>
              <a:rPr lang="de-DE" sz="3200">
                <a:solidFill>
                  <a:schemeClr val="bg1"/>
                </a:solidFill>
              </a:rPr>
              <a:t>Planetary Boundary Framework</a:t>
            </a:r>
            <a:endParaRPr lang="de-AT" sz="3200">
              <a:solidFill>
                <a:schemeClr val="bg1"/>
              </a:solidFill>
            </a:endParaRPr>
          </a:p>
        </p:txBody>
      </p:sp>
      <p:pic>
        <p:nvPicPr>
          <p:cNvPr id="6" name="Grafik 5"/>
          <p:cNvPicPr>
            <a:picLocks noChangeAspect="1"/>
          </p:cNvPicPr>
          <p:nvPr/>
        </p:nvPicPr>
        <p:blipFill>
          <a:blip r:embed="rId2"/>
          <a:stretch/>
        </p:blipFill>
        <p:spPr bwMode="auto">
          <a:xfrm>
            <a:off x="431033" y="1462627"/>
            <a:ext cx="2431556" cy="2415580"/>
          </a:xfrm>
          <a:prstGeom prst="rect">
            <a:avLst/>
          </a:prstGeom>
        </p:spPr>
      </p:pic>
      <p:sp>
        <p:nvSpPr>
          <p:cNvPr id="7" name="Textfeld 6"/>
          <p:cNvSpPr txBox="1"/>
          <p:nvPr/>
        </p:nvSpPr>
        <p:spPr bwMode="auto">
          <a:xfrm>
            <a:off x="1258612" y="1026866"/>
            <a:ext cx="699247" cy="369332"/>
          </a:xfrm>
          <a:prstGeom prst="rect">
            <a:avLst/>
          </a:prstGeom>
          <a:noFill/>
        </p:spPr>
        <p:txBody>
          <a:bodyPr wrap="square" rtlCol="0">
            <a:spAutoFit/>
          </a:bodyPr>
          <a:lstStyle/>
          <a:p>
            <a:pPr>
              <a:defRPr/>
            </a:pPr>
            <a:r>
              <a:rPr lang="de-DE">
                <a:solidFill>
                  <a:schemeClr val="bg1"/>
                </a:solidFill>
              </a:rPr>
              <a:t>1950</a:t>
            </a:r>
            <a:endParaRPr lang="de-AT">
              <a:solidFill>
                <a:schemeClr val="bg1"/>
              </a:solidFill>
            </a:endParaRPr>
          </a:p>
        </p:txBody>
      </p:sp>
      <p:pic>
        <p:nvPicPr>
          <p:cNvPr id="9" name="Grafik 8"/>
          <p:cNvPicPr>
            <a:picLocks noChangeAspect="1"/>
          </p:cNvPicPr>
          <p:nvPr/>
        </p:nvPicPr>
        <p:blipFill>
          <a:blip r:embed="rId3"/>
          <a:stretch/>
        </p:blipFill>
        <p:spPr bwMode="auto">
          <a:xfrm>
            <a:off x="3320712" y="1462626"/>
            <a:ext cx="2537807" cy="2415581"/>
          </a:xfrm>
          <a:prstGeom prst="rect">
            <a:avLst/>
          </a:prstGeom>
        </p:spPr>
      </p:pic>
      <p:sp>
        <p:nvSpPr>
          <p:cNvPr id="10" name="Textfeld 9"/>
          <p:cNvSpPr txBox="1"/>
          <p:nvPr/>
        </p:nvSpPr>
        <p:spPr bwMode="auto">
          <a:xfrm>
            <a:off x="4212847" y="1049153"/>
            <a:ext cx="699247" cy="369332"/>
          </a:xfrm>
          <a:prstGeom prst="rect">
            <a:avLst/>
          </a:prstGeom>
          <a:noFill/>
        </p:spPr>
        <p:txBody>
          <a:bodyPr wrap="square" rtlCol="0">
            <a:spAutoFit/>
          </a:bodyPr>
          <a:lstStyle/>
          <a:p>
            <a:pPr>
              <a:defRPr/>
            </a:pPr>
            <a:r>
              <a:rPr lang="de-DE">
                <a:solidFill>
                  <a:schemeClr val="bg1"/>
                </a:solidFill>
              </a:rPr>
              <a:t>1990</a:t>
            </a:r>
            <a:endParaRPr lang="de-AT">
              <a:solidFill>
                <a:schemeClr val="bg1"/>
              </a:solidFill>
            </a:endParaRPr>
          </a:p>
        </p:txBody>
      </p:sp>
      <p:pic>
        <p:nvPicPr>
          <p:cNvPr id="12" name="Grafik 11"/>
          <p:cNvPicPr>
            <a:picLocks noChangeAspect="1"/>
          </p:cNvPicPr>
          <p:nvPr/>
        </p:nvPicPr>
        <p:blipFill>
          <a:blip r:embed="rId4"/>
          <a:stretch/>
        </p:blipFill>
        <p:spPr bwMode="auto">
          <a:xfrm>
            <a:off x="6257688" y="1472972"/>
            <a:ext cx="2551358" cy="2415580"/>
          </a:xfrm>
          <a:prstGeom prst="rect">
            <a:avLst/>
          </a:prstGeom>
        </p:spPr>
      </p:pic>
      <p:sp>
        <p:nvSpPr>
          <p:cNvPr id="13" name="Textfeld 12"/>
          <p:cNvSpPr txBox="1"/>
          <p:nvPr/>
        </p:nvSpPr>
        <p:spPr bwMode="auto">
          <a:xfrm>
            <a:off x="7188836" y="1069976"/>
            <a:ext cx="699247" cy="369332"/>
          </a:xfrm>
          <a:prstGeom prst="rect">
            <a:avLst/>
          </a:prstGeom>
          <a:noFill/>
        </p:spPr>
        <p:txBody>
          <a:bodyPr wrap="square" rtlCol="0">
            <a:spAutoFit/>
          </a:bodyPr>
          <a:lstStyle/>
          <a:p>
            <a:pPr>
              <a:defRPr/>
            </a:pPr>
            <a:r>
              <a:rPr lang="de-DE">
                <a:solidFill>
                  <a:schemeClr val="bg1"/>
                </a:solidFill>
              </a:rPr>
              <a:t>2024</a:t>
            </a:r>
            <a:endParaRPr lang="de-AT">
              <a:solidFill>
                <a:schemeClr val="bg1"/>
              </a:solidFill>
            </a:endParaRPr>
          </a:p>
        </p:txBody>
      </p:sp>
      <p:pic>
        <p:nvPicPr>
          <p:cNvPr id="15" name="Grafik 14"/>
          <p:cNvPicPr>
            <a:picLocks noChangeAspect="1"/>
          </p:cNvPicPr>
          <p:nvPr/>
        </p:nvPicPr>
        <p:blipFill>
          <a:blip r:embed="rId5"/>
          <a:stretch/>
        </p:blipFill>
        <p:spPr bwMode="auto">
          <a:xfrm>
            <a:off x="2375966" y="3845043"/>
            <a:ext cx="4368346" cy="890082"/>
          </a:xfrm>
          <a:prstGeom prst="rect">
            <a:avLst/>
          </a:prstGeom>
        </p:spPr>
      </p:pic>
      <p:sp>
        <p:nvSpPr>
          <p:cNvPr id="16" name="Textfeld 15"/>
          <p:cNvSpPr txBox="1"/>
          <p:nvPr/>
        </p:nvSpPr>
        <p:spPr bwMode="auto">
          <a:xfrm>
            <a:off x="825910" y="4912668"/>
            <a:ext cx="4572000" cy="230832"/>
          </a:xfrm>
          <a:prstGeom prst="rect">
            <a:avLst/>
          </a:prstGeom>
          <a:noFill/>
        </p:spPr>
        <p:txBody>
          <a:bodyPr wrap="square">
            <a:spAutoFit/>
          </a:bodyPr>
          <a:lstStyle/>
          <a:p>
            <a:pPr>
              <a:defRPr/>
            </a:pPr>
            <a:r>
              <a:rPr lang="de-AT" sz="900">
                <a:solidFill>
                  <a:schemeClr val="bg1"/>
                </a:solidFill>
              </a:rPr>
              <a:t>https://www.planetaryhealthcheck.org/planetary-science</a:t>
            </a:r>
            <a:endParaRPr/>
          </a:p>
        </p:txBody>
      </p:sp>
      <p:grpSp>
        <p:nvGrpSpPr>
          <p:cNvPr id="20" name="Gruppieren 19"/>
          <p:cNvGrpSpPr/>
          <p:nvPr/>
        </p:nvGrpSpPr>
        <p:grpSpPr bwMode="auto">
          <a:xfrm>
            <a:off x="1251440" y="1472972"/>
            <a:ext cx="790743" cy="145958"/>
            <a:chOff x="2428875" y="2200275"/>
            <a:chExt cx="4286250" cy="742950"/>
          </a:xfrm>
        </p:grpSpPr>
        <p:pic>
          <p:nvPicPr>
            <p:cNvPr id="18" name="Grafik 17"/>
            <p:cNvPicPr>
              <a:picLocks noChangeAspect="1"/>
            </p:cNvPicPr>
            <p:nvPr/>
          </p:nvPicPr>
          <p:blipFill>
            <a:blip r:embed="rId6"/>
            <a:stretch/>
          </p:blipFill>
          <p:spPr bwMode="auto">
            <a:xfrm>
              <a:off x="2428875" y="2200275"/>
              <a:ext cx="4286250" cy="742950"/>
            </a:xfrm>
            <a:prstGeom prst="rect">
              <a:avLst/>
            </a:prstGeom>
          </p:spPr>
        </p:pic>
        <p:sp>
          <p:nvSpPr>
            <p:cNvPr id="19" name="Rechteck 18"/>
            <p:cNvSpPr/>
            <p:nvPr/>
          </p:nvSpPr>
          <p:spPr bwMode="auto">
            <a:xfrm>
              <a:off x="3730948" y="2757870"/>
              <a:ext cx="1848359" cy="18535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grpSp>
      <p:grpSp>
        <p:nvGrpSpPr>
          <p:cNvPr id="21" name="Gruppieren 20"/>
          <p:cNvGrpSpPr/>
          <p:nvPr/>
        </p:nvGrpSpPr>
        <p:grpSpPr bwMode="auto">
          <a:xfrm rot="16803682">
            <a:off x="166346" y="2389661"/>
            <a:ext cx="790743" cy="135418"/>
            <a:chOff x="2428875" y="2200275"/>
            <a:chExt cx="4286250" cy="742950"/>
          </a:xfrm>
        </p:grpSpPr>
        <p:pic>
          <p:nvPicPr>
            <p:cNvPr id="22" name="Grafik 21"/>
            <p:cNvPicPr>
              <a:picLocks noChangeAspect="1"/>
            </p:cNvPicPr>
            <p:nvPr/>
          </p:nvPicPr>
          <p:blipFill>
            <a:blip r:embed="rId6"/>
            <a:stretch/>
          </p:blipFill>
          <p:spPr bwMode="auto">
            <a:xfrm>
              <a:off x="2428875" y="2200275"/>
              <a:ext cx="4286250" cy="742950"/>
            </a:xfrm>
            <a:prstGeom prst="rect">
              <a:avLst/>
            </a:prstGeom>
          </p:spPr>
        </p:pic>
        <p:sp>
          <p:nvSpPr>
            <p:cNvPr id="23" name="Rechteck 22"/>
            <p:cNvSpPr/>
            <p:nvPr/>
          </p:nvSpPr>
          <p:spPr bwMode="auto">
            <a:xfrm>
              <a:off x="3730948" y="2757870"/>
              <a:ext cx="1848359" cy="18535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grpSp>
      <p:grpSp>
        <p:nvGrpSpPr>
          <p:cNvPr id="24" name="Gruppieren 23"/>
          <p:cNvGrpSpPr/>
          <p:nvPr/>
        </p:nvGrpSpPr>
        <p:grpSpPr bwMode="auto">
          <a:xfrm rot="14446839">
            <a:off x="302087" y="3156454"/>
            <a:ext cx="790743" cy="135418"/>
            <a:chOff x="2428875" y="2200275"/>
            <a:chExt cx="4286250" cy="742950"/>
          </a:xfrm>
        </p:grpSpPr>
        <p:pic>
          <p:nvPicPr>
            <p:cNvPr id="25" name="Grafik 24"/>
            <p:cNvPicPr>
              <a:picLocks noChangeAspect="1"/>
            </p:cNvPicPr>
            <p:nvPr/>
          </p:nvPicPr>
          <p:blipFill>
            <a:blip r:embed="rId6"/>
            <a:stretch/>
          </p:blipFill>
          <p:spPr bwMode="auto">
            <a:xfrm>
              <a:off x="2428875" y="2200275"/>
              <a:ext cx="4286250" cy="742950"/>
            </a:xfrm>
            <a:prstGeom prst="rect">
              <a:avLst/>
            </a:prstGeom>
          </p:spPr>
        </p:pic>
        <p:sp>
          <p:nvSpPr>
            <p:cNvPr id="26" name="Rechteck 25"/>
            <p:cNvSpPr/>
            <p:nvPr/>
          </p:nvSpPr>
          <p:spPr bwMode="auto">
            <a:xfrm>
              <a:off x="3730948" y="2757870"/>
              <a:ext cx="1848359" cy="18535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grpSp>
      <p:grpSp>
        <p:nvGrpSpPr>
          <p:cNvPr id="27" name="Gruppieren 26"/>
          <p:cNvGrpSpPr/>
          <p:nvPr/>
        </p:nvGrpSpPr>
        <p:grpSpPr bwMode="auto">
          <a:xfrm rot="12089650">
            <a:off x="898088" y="3625548"/>
            <a:ext cx="768715" cy="154107"/>
            <a:chOff x="2428875" y="2200275"/>
            <a:chExt cx="4286250" cy="742950"/>
          </a:xfrm>
        </p:grpSpPr>
        <p:pic>
          <p:nvPicPr>
            <p:cNvPr id="28" name="Grafik 27"/>
            <p:cNvPicPr>
              <a:picLocks noChangeAspect="1"/>
            </p:cNvPicPr>
            <p:nvPr/>
          </p:nvPicPr>
          <p:blipFill>
            <a:blip r:embed="rId6"/>
            <a:stretch/>
          </p:blipFill>
          <p:spPr bwMode="auto">
            <a:xfrm>
              <a:off x="2428875" y="2200275"/>
              <a:ext cx="4286250" cy="742950"/>
            </a:xfrm>
            <a:prstGeom prst="rect">
              <a:avLst/>
            </a:prstGeom>
          </p:spPr>
        </p:pic>
        <p:sp>
          <p:nvSpPr>
            <p:cNvPr id="29" name="Rechteck 28"/>
            <p:cNvSpPr/>
            <p:nvPr/>
          </p:nvSpPr>
          <p:spPr bwMode="auto">
            <a:xfrm>
              <a:off x="3730948" y="2757870"/>
              <a:ext cx="1848359" cy="185355"/>
            </a:xfrm>
            <a:prstGeom prst="rect">
              <a:avLst/>
            </a:prstGeom>
            <a:solidFill>
              <a:srgbClr val="000000"/>
            </a:solidFill>
            <a:ln>
              <a:solidFill>
                <a:srgbClr val="0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endParaRPr lang="de-AT"/>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bg>
      <p:bgPr>
        <a:solidFill>
          <a:srgbClr val="F0F0F0"/>
        </a:solidFill>
        <a:effectLst/>
      </p:bgPr>
    </p:bg>
    <p:spTree>
      <p:nvGrpSpPr>
        <p:cNvPr id="1" name=""/>
        <p:cNvGrpSpPr/>
        <p:nvPr/>
      </p:nvGrpSpPr>
      <p:grpSpPr bwMode="auto">
        <a:xfrm>
          <a:off x="0" y="0"/>
          <a:ext cx="0" cy="0"/>
          <a:chOff x="0" y="0"/>
          <a:chExt cx="0" cy="0"/>
        </a:xfrm>
      </p:grpSpPr>
      <p:pic>
        <p:nvPicPr>
          <p:cNvPr id="28" name="Grafik 27" descr="Ein Bild, das Wirbellose, Muschel, Weichtiere, Gelände enthält.&#10;&#10;KI-generierte Inhalte können fehlerhaft sein."/>
          <p:cNvPicPr>
            <a:picLocks noChangeAspect="1"/>
          </p:cNvPicPr>
          <p:nvPr/>
        </p:nvPicPr>
        <p:blipFill>
          <a:blip r:embed="rId2"/>
          <a:srcRect t="7295" b="4617"/>
          <a:stretch/>
        </p:blipFill>
        <p:spPr bwMode="auto">
          <a:xfrm>
            <a:off x="6336174" y="2918769"/>
            <a:ext cx="2364547" cy="1562132"/>
          </a:xfrm>
          <a:prstGeom prst="rect">
            <a:avLst/>
          </a:prstGeom>
        </p:spPr>
      </p:pic>
      <p:pic>
        <p:nvPicPr>
          <p:cNvPr id="11" name="Grafik 10"/>
          <p:cNvPicPr>
            <a:picLocks noChangeAspect="1"/>
          </p:cNvPicPr>
          <p:nvPr/>
        </p:nvPicPr>
        <p:blipFill>
          <a:blip r:embed="rId3"/>
          <a:srcRect l="23003" t="66497" r="17444" b="2122"/>
          <a:stretch/>
        </p:blipFill>
        <p:spPr bwMode="auto">
          <a:xfrm>
            <a:off x="3352848" y="989676"/>
            <a:ext cx="2454431" cy="1692952"/>
          </a:xfrm>
          <a:prstGeom prst="rect">
            <a:avLst/>
          </a:prstGeom>
        </p:spPr>
      </p:pic>
      <p:sp>
        <p:nvSpPr>
          <p:cNvPr id="13" name="Textfeld 12"/>
          <p:cNvSpPr txBox="1"/>
          <p:nvPr/>
        </p:nvSpPr>
        <p:spPr bwMode="auto">
          <a:xfrm>
            <a:off x="0" y="158679"/>
            <a:ext cx="9144000" cy="830997"/>
          </a:xfrm>
          <a:prstGeom prst="rect">
            <a:avLst/>
          </a:prstGeom>
          <a:noFill/>
        </p:spPr>
        <p:txBody>
          <a:bodyPr wrap="square">
            <a:spAutoFit/>
          </a:bodyPr>
          <a:lstStyle/>
          <a:p>
            <a:pPr algn="ctr">
              <a:defRPr/>
            </a:pPr>
            <a:r>
              <a:rPr lang="de-DE" sz="2400" b="1"/>
              <a:t>Menschliche Aktivitäten sind der Hauptgrund für die Überschreitung der planetaren Grenzen.</a:t>
            </a:r>
            <a:endParaRPr lang="de-AT" sz="2400" b="1"/>
          </a:p>
        </p:txBody>
      </p:sp>
      <p:pic>
        <p:nvPicPr>
          <p:cNvPr id="16" name="Grafik 15"/>
          <p:cNvPicPr>
            <a:picLocks noChangeAspect="1"/>
          </p:cNvPicPr>
          <p:nvPr/>
        </p:nvPicPr>
        <p:blipFill>
          <a:blip r:embed="rId4"/>
          <a:srcRect l="23183" t="33888" r="19638" b="34482"/>
          <a:stretch/>
        </p:blipFill>
        <p:spPr bwMode="auto">
          <a:xfrm>
            <a:off x="6319659" y="1119261"/>
            <a:ext cx="2381062" cy="1642344"/>
          </a:xfrm>
          <a:prstGeom prst="rect">
            <a:avLst/>
          </a:prstGeom>
        </p:spPr>
      </p:pic>
      <p:pic>
        <p:nvPicPr>
          <p:cNvPr id="17" name="Grafik 16"/>
          <p:cNvPicPr>
            <a:picLocks noChangeAspect="1"/>
          </p:cNvPicPr>
          <p:nvPr/>
        </p:nvPicPr>
        <p:blipFill>
          <a:blip r:embed="rId3"/>
          <a:srcRect l="20284" t="35195" r="20164" b="33424"/>
          <a:stretch/>
        </p:blipFill>
        <p:spPr bwMode="auto">
          <a:xfrm>
            <a:off x="353085" y="2833734"/>
            <a:ext cx="2381062" cy="1642345"/>
          </a:xfrm>
          <a:prstGeom prst="rect">
            <a:avLst/>
          </a:prstGeom>
        </p:spPr>
      </p:pic>
      <p:pic>
        <p:nvPicPr>
          <p:cNvPr id="18" name="Grafik 17"/>
          <p:cNvPicPr>
            <a:picLocks noChangeAspect="1"/>
          </p:cNvPicPr>
          <p:nvPr/>
        </p:nvPicPr>
        <p:blipFill>
          <a:blip r:embed="rId4"/>
          <a:srcRect l="27651" r="13406" b="67395"/>
          <a:stretch/>
        </p:blipFill>
        <p:spPr bwMode="auto">
          <a:xfrm>
            <a:off x="3352846" y="2833735"/>
            <a:ext cx="2454433" cy="1692952"/>
          </a:xfrm>
          <a:prstGeom prst="rect">
            <a:avLst/>
          </a:prstGeom>
        </p:spPr>
      </p:pic>
      <p:pic>
        <p:nvPicPr>
          <p:cNvPr id="19" name="Grafik 18"/>
          <p:cNvPicPr>
            <a:picLocks noChangeAspect="1"/>
          </p:cNvPicPr>
          <p:nvPr/>
        </p:nvPicPr>
        <p:blipFill>
          <a:blip r:embed="rId3"/>
          <a:srcRect l="20284" t="3418" r="20164" b="65202"/>
          <a:stretch/>
        </p:blipFill>
        <p:spPr bwMode="auto">
          <a:xfrm>
            <a:off x="336959" y="1137719"/>
            <a:ext cx="2381062" cy="1642346"/>
          </a:xfrm>
          <a:prstGeom prst="rect">
            <a:avLst/>
          </a:prstGeom>
        </p:spPr>
      </p:pic>
      <p:sp>
        <p:nvSpPr>
          <p:cNvPr id="21" name="Textfeld 20"/>
          <p:cNvSpPr txBox="1"/>
          <p:nvPr/>
        </p:nvSpPr>
        <p:spPr bwMode="auto">
          <a:xfrm>
            <a:off x="353085" y="1220598"/>
            <a:ext cx="2721934" cy="307777"/>
          </a:xfrm>
          <a:prstGeom prst="rect">
            <a:avLst/>
          </a:prstGeom>
          <a:noFill/>
        </p:spPr>
        <p:txBody>
          <a:bodyPr wrap="square">
            <a:spAutoFit/>
          </a:bodyPr>
          <a:lstStyle/>
          <a:p>
            <a:pPr>
              <a:defRPr/>
            </a:pPr>
            <a:r>
              <a:rPr lang="de-DE" sz="1400" b="1"/>
              <a:t>Treibhausgasemissionen</a:t>
            </a:r>
            <a:endParaRPr lang="de-AT" sz="1400" b="1"/>
          </a:p>
        </p:txBody>
      </p:sp>
      <p:sp>
        <p:nvSpPr>
          <p:cNvPr id="22" name="Textfeld 21"/>
          <p:cNvSpPr txBox="1"/>
          <p:nvPr/>
        </p:nvSpPr>
        <p:spPr bwMode="auto">
          <a:xfrm>
            <a:off x="259804" y="3920794"/>
            <a:ext cx="2535372" cy="523220"/>
          </a:xfrm>
          <a:prstGeom prst="rect">
            <a:avLst/>
          </a:prstGeom>
          <a:noFill/>
        </p:spPr>
        <p:txBody>
          <a:bodyPr wrap="square">
            <a:spAutoFit/>
          </a:bodyPr>
          <a:lstStyle/>
          <a:p>
            <a:pPr algn="ctr">
              <a:defRPr/>
            </a:pPr>
            <a:r>
              <a:rPr lang="de-DE" sz="1400" b="1">
                <a:solidFill>
                  <a:schemeClr val="bg1"/>
                </a:solidFill>
              </a:rPr>
              <a:t>Treibhausgasemissionen und Biodiversitätsverlust</a:t>
            </a:r>
            <a:endParaRPr lang="de-AT" sz="1400" b="1">
              <a:solidFill>
                <a:schemeClr val="bg1"/>
              </a:solidFill>
            </a:endParaRPr>
          </a:p>
        </p:txBody>
      </p:sp>
      <p:sp>
        <p:nvSpPr>
          <p:cNvPr id="23" name="Textfeld 22"/>
          <p:cNvSpPr txBox="1"/>
          <p:nvPr/>
        </p:nvSpPr>
        <p:spPr bwMode="auto">
          <a:xfrm>
            <a:off x="3352846" y="1940433"/>
            <a:ext cx="2535372" cy="738664"/>
          </a:xfrm>
          <a:prstGeom prst="rect">
            <a:avLst/>
          </a:prstGeom>
          <a:noFill/>
        </p:spPr>
        <p:txBody>
          <a:bodyPr wrap="square">
            <a:spAutoFit/>
          </a:bodyPr>
          <a:lstStyle/>
          <a:p>
            <a:pPr algn="ctr">
              <a:defRPr/>
            </a:pPr>
            <a:r>
              <a:rPr lang="de-DE" sz="1400" b="1">
                <a:solidFill>
                  <a:schemeClr val="bg1"/>
                </a:solidFill>
              </a:rPr>
              <a:t>Landverlust, Biodiversitätsverlust, Treibhausgasemissionen</a:t>
            </a:r>
            <a:endParaRPr lang="de-AT" sz="1400" b="1">
              <a:solidFill>
                <a:schemeClr val="bg1"/>
              </a:solidFill>
            </a:endParaRPr>
          </a:p>
        </p:txBody>
      </p:sp>
      <p:sp>
        <p:nvSpPr>
          <p:cNvPr id="24" name="Textfeld 23"/>
          <p:cNvSpPr txBox="1"/>
          <p:nvPr/>
        </p:nvSpPr>
        <p:spPr bwMode="auto">
          <a:xfrm>
            <a:off x="3312377" y="2967784"/>
            <a:ext cx="2535372" cy="307777"/>
          </a:xfrm>
          <a:prstGeom prst="rect">
            <a:avLst/>
          </a:prstGeom>
          <a:noFill/>
        </p:spPr>
        <p:txBody>
          <a:bodyPr wrap="square">
            <a:spAutoFit/>
          </a:bodyPr>
          <a:lstStyle/>
          <a:p>
            <a:pPr algn="ctr">
              <a:defRPr/>
            </a:pPr>
            <a:r>
              <a:rPr lang="de-DE" sz="1400" b="1">
                <a:solidFill>
                  <a:srgbClr val="000000"/>
                </a:solidFill>
              </a:rPr>
              <a:t>Wasserknappheit</a:t>
            </a:r>
            <a:endParaRPr lang="de-AT" sz="1400" b="1">
              <a:solidFill>
                <a:srgbClr val="000000"/>
              </a:solidFill>
            </a:endParaRPr>
          </a:p>
        </p:txBody>
      </p:sp>
      <p:sp>
        <p:nvSpPr>
          <p:cNvPr id="25" name="Textfeld 24"/>
          <p:cNvSpPr txBox="1"/>
          <p:nvPr/>
        </p:nvSpPr>
        <p:spPr bwMode="auto">
          <a:xfrm>
            <a:off x="6319659" y="4013453"/>
            <a:ext cx="2535372" cy="523220"/>
          </a:xfrm>
          <a:prstGeom prst="rect">
            <a:avLst/>
          </a:prstGeom>
          <a:noFill/>
        </p:spPr>
        <p:txBody>
          <a:bodyPr wrap="square">
            <a:spAutoFit/>
          </a:bodyPr>
          <a:lstStyle/>
          <a:p>
            <a:pPr algn="ctr">
              <a:defRPr/>
            </a:pPr>
            <a:r>
              <a:rPr lang="de-DE" sz="1400" b="1">
                <a:solidFill>
                  <a:schemeClr val="bg1"/>
                </a:solidFill>
              </a:rPr>
              <a:t>Biodiversitätsverlust</a:t>
            </a:r>
            <a:endParaRPr/>
          </a:p>
          <a:p>
            <a:pPr algn="ctr">
              <a:defRPr/>
            </a:pPr>
            <a:r>
              <a:rPr lang="de-DE" sz="1400" b="1">
                <a:solidFill>
                  <a:schemeClr val="bg1"/>
                </a:solidFill>
              </a:rPr>
              <a:t>Gesundheitsrisiken</a:t>
            </a:r>
            <a:endParaRPr lang="de-AT" sz="1400" b="1">
              <a:solidFill>
                <a:schemeClr val="bg1"/>
              </a:solidFill>
            </a:endParaRPr>
          </a:p>
        </p:txBody>
      </p:sp>
      <p:sp>
        <p:nvSpPr>
          <p:cNvPr id="26" name="Textfeld 25"/>
          <p:cNvSpPr txBox="1"/>
          <p:nvPr/>
        </p:nvSpPr>
        <p:spPr bwMode="auto">
          <a:xfrm>
            <a:off x="6271669" y="1159043"/>
            <a:ext cx="2535372" cy="523220"/>
          </a:xfrm>
          <a:prstGeom prst="rect">
            <a:avLst/>
          </a:prstGeom>
          <a:noFill/>
        </p:spPr>
        <p:txBody>
          <a:bodyPr wrap="square">
            <a:spAutoFit/>
          </a:bodyPr>
          <a:lstStyle/>
          <a:p>
            <a:pPr algn="ctr">
              <a:defRPr/>
            </a:pPr>
            <a:r>
              <a:rPr lang="de-DE" sz="1400" b="1">
                <a:solidFill>
                  <a:srgbClr val="000000"/>
                </a:solidFill>
              </a:rPr>
              <a:t>Umweltverschmutzung</a:t>
            </a:r>
            <a:endParaRPr/>
          </a:p>
          <a:p>
            <a:pPr algn="ctr">
              <a:defRPr/>
            </a:pPr>
            <a:r>
              <a:rPr lang="de-DE" sz="1400" b="1">
                <a:solidFill>
                  <a:srgbClr val="000000"/>
                </a:solidFill>
              </a:rPr>
              <a:t>Biodiversitätsverlust</a:t>
            </a:r>
            <a:endParaRPr lang="de-AT" sz="1400" b="1">
              <a:solidFill>
                <a:srgbClr val="000000"/>
              </a:solidFill>
            </a:endParaRPr>
          </a:p>
        </p:txBody>
      </p:sp>
      <p:sp>
        <p:nvSpPr>
          <p:cNvPr id="30" name="Textfeld 29"/>
          <p:cNvSpPr txBox="1"/>
          <p:nvPr/>
        </p:nvSpPr>
        <p:spPr bwMode="auto">
          <a:xfrm>
            <a:off x="789019" y="4941652"/>
            <a:ext cx="4572000" cy="230832"/>
          </a:xfrm>
          <a:prstGeom prst="rect">
            <a:avLst/>
          </a:prstGeom>
          <a:noFill/>
        </p:spPr>
        <p:txBody>
          <a:bodyPr wrap="square">
            <a:spAutoFit/>
          </a:bodyPr>
          <a:lstStyle/>
          <a:p>
            <a:pPr>
              <a:defRPr/>
            </a:pPr>
            <a:r>
              <a:rPr lang="de-AT" sz="900"/>
              <a:t>https://www.planetaryhealthcheck.org/planetary-science</a:t>
            </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2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4"/>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bg>
      <p:bgPr>
        <a:solidFill>
          <a:srgbClr val="F0F0F0"/>
        </a:solidFill>
        <a:effectLst/>
      </p:bgPr>
    </p:bg>
    <p:spTree>
      <p:nvGrpSpPr>
        <p:cNvPr id="1" name=""/>
        <p:cNvGrpSpPr/>
        <p:nvPr/>
      </p:nvGrpSpPr>
      <p:grpSpPr bwMode="auto">
        <a:xfrm>
          <a:off x="0" y="0"/>
          <a:ext cx="0" cy="0"/>
          <a:chOff x="0" y="0"/>
          <a:chExt cx="0" cy="0"/>
        </a:xfrm>
      </p:grpSpPr>
      <p:pic>
        <p:nvPicPr>
          <p:cNvPr id="28" name="Grafik 27" descr="Ein Bild, das Wirbellose, Muschel, Weichtiere, Gelände enthält.&#10;&#10;KI-generierte Inhalte können fehlerhaft sein."/>
          <p:cNvPicPr>
            <a:picLocks noChangeAspect="1"/>
          </p:cNvPicPr>
          <p:nvPr/>
        </p:nvPicPr>
        <p:blipFill>
          <a:blip r:embed="rId2"/>
          <a:srcRect t="7295" b="4617"/>
          <a:stretch/>
        </p:blipFill>
        <p:spPr bwMode="auto">
          <a:xfrm>
            <a:off x="6336174" y="2918769"/>
            <a:ext cx="2364547" cy="1562132"/>
          </a:xfrm>
          <a:prstGeom prst="rect">
            <a:avLst/>
          </a:prstGeom>
        </p:spPr>
      </p:pic>
      <p:pic>
        <p:nvPicPr>
          <p:cNvPr id="11" name="Grafik 10"/>
          <p:cNvPicPr>
            <a:picLocks noChangeAspect="1"/>
          </p:cNvPicPr>
          <p:nvPr/>
        </p:nvPicPr>
        <p:blipFill>
          <a:blip r:embed="rId3"/>
          <a:srcRect l="23003" t="66497" r="17444" b="2122"/>
          <a:stretch/>
        </p:blipFill>
        <p:spPr bwMode="auto">
          <a:xfrm>
            <a:off x="3352848" y="989676"/>
            <a:ext cx="2454431" cy="1692952"/>
          </a:xfrm>
          <a:prstGeom prst="rect">
            <a:avLst/>
          </a:prstGeom>
        </p:spPr>
      </p:pic>
      <p:sp>
        <p:nvSpPr>
          <p:cNvPr id="13" name="Textfeld 12"/>
          <p:cNvSpPr txBox="1"/>
          <p:nvPr/>
        </p:nvSpPr>
        <p:spPr bwMode="auto">
          <a:xfrm>
            <a:off x="0" y="294368"/>
            <a:ext cx="9144000" cy="523220"/>
          </a:xfrm>
          <a:prstGeom prst="rect">
            <a:avLst/>
          </a:prstGeom>
          <a:noFill/>
        </p:spPr>
        <p:txBody>
          <a:bodyPr wrap="square">
            <a:spAutoFit/>
          </a:bodyPr>
          <a:lstStyle/>
          <a:p>
            <a:pPr algn="ctr">
              <a:defRPr/>
            </a:pPr>
            <a:r>
              <a:rPr lang="de-DE" sz="2800" b="1"/>
              <a:t>Was kann die Biotechnologie dagegen machen?</a:t>
            </a:r>
            <a:endParaRPr lang="de-AT" sz="2800" b="1"/>
          </a:p>
        </p:txBody>
      </p:sp>
      <p:pic>
        <p:nvPicPr>
          <p:cNvPr id="16" name="Grafik 15"/>
          <p:cNvPicPr>
            <a:picLocks noChangeAspect="1"/>
          </p:cNvPicPr>
          <p:nvPr/>
        </p:nvPicPr>
        <p:blipFill>
          <a:blip r:embed="rId4"/>
          <a:srcRect l="23183" t="33888" r="19638" b="34482"/>
          <a:stretch/>
        </p:blipFill>
        <p:spPr bwMode="auto">
          <a:xfrm>
            <a:off x="6319659" y="1119261"/>
            <a:ext cx="2381062" cy="1642344"/>
          </a:xfrm>
          <a:prstGeom prst="rect">
            <a:avLst/>
          </a:prstGeom>
        </p:spPr>
      </p:pic>
      <p:pic>
        <p:nvPicPr>
          <p:cNvPr id="17" name="Grafik 16"/>
          <p:cNvPicPr>
            <a:picLocks noChangeAspect="1"/>
          </p:cNvPicPr>
          <p:nvPr/>
        </p:nvPicPr>
        <p:blipFill>
          <a:blip r:embed="rId3"/>
          <a:srcRect l="20284" t="35195" r="20164" b="33424"/>
          <a:stretch/>
        </p:blipFill>
        <p:spPr bwMode="auto">
          <a:xfrm>
            <a:off x="353085" y="2833734"/>
            <a:ext cx="2381062" cy="1642345"/>
          </a:xfrm>
          <a:prstGeom prst="rect">
            <a:avLst/>
          </a:prstGeom>
        </p:spPr>
      </p:pic>
      <p:pic>
        <p:nvPicPr>
          <p:cNvPr id="18" name="Grafik 17"/>
          <p:cNvPicPr>
            <a:picLocks noChangeAspect="1"/>
          </p:cNvPicPr>
          <p:nvPr/>
        </p:nvPicPr>
        <p:blipFill>
          <a:blip r:embed="rId4"/>
          <a:srcRect l="27651" r="13406" b="67395"/>
          <a:stretch/>
        </p:blipFill>
        <p:spPr bwMode="auto">
          <a:xfrm>
            <a:off x="3352846" y="2833735"/>
            <a:ext cx="2454433" cy="1692952"/>
          </a:xfrm>
          <a:prstGeom prst="rect">
            <a:avLst/>
          </a:prstGeom>
        </p:spPr>
      </p:pic>
      <p:pic>
        <p:nvPicPr>
          <p:cNvPr id="19" name="Grafik 18"/>
          <p:cNvPicPr>
            <a:picLocks noChangeAspect="1"/>
          </p:cNvPicPr>
          <p:nvPr/>
        </p:nvPicPr>
        <p:blipFill>
          <a:blip r:embed="rId3"/>
          <a:srcRect l="20284" t="3418" r="20164" b="65202"/>
          <a:stretch/>
        </p:blipFill>
        <p:spPr bwMode="auto">
          <a:xfrm>
            <a:off x="336959" y="1137719"/>
            <a:ext cx="2381062" cy="1642346"/>
          </a:xfrm>
          <a:prstGeom prst="rect">
            <a:avLst/>
          </a:prstGeom>
        </p:spPr>
      </p:pic>
      <p:sp>
        <p:nvSpPr>
          <p:cNvPr id="21" name="Textfeld 20"/>
          <p:cNvSpPr txBox="1"/>
          <p:nvPr/>
        </p:nvSpPr>
        <p:spPr bwMode="auto">
          <a:xfrm>
            <a:off x="353085" y="1220598"/>
            <a:ext cx="2721934" cy="307777"/>
          </a:xfrm>
          <a:prstGeom prst="rect">
            <a:avLst/>
          </a:prstGeom>
          <a:noFill/>
        </p:spPr>
        <p:txBody>
          <a:bodyPr wrap="square">
            <a:spAutoFit/>
          </a:bodyPr>
          <a:lstStyle/>
          <a:p>
            <a:pPr>
              <a:defRPr/>
            </a:pPr>
            <a:r>
              <a:rPr lang="de-DE" sz="1400" b="1"/>
              <a:t>Treibhausgasemissionen</a:t>
            </a:r>
            <a:endParaRPr lang="de-AT" sz="1400" b="1"/>
          </a:p>
        </p:txBody>
      </p:sp>
      <p:sp>
        <p:nvSpPr>
          <p:cNvPr id="22" name="Textfeld 21"/>
          <p:cNvSpPr txBox="1"/>
          <p:nvPr/>
        </p:nvSpPr>
        <p:spPr bwMode="auto">
          <a:xfrm>
            <a:off x="259804" y="3920794"/>
            <a:ext cx="2535372" cy="523220"/>
          </a:xfrm>
          <a:prstGeom prst="rect">
            <a:avLst/>
          </a:prstGeom>
          <a:noFill/>
        </p:spPr>
        <p:txBody>
          <a:bodyPr wrap="square">
            <a:spAutoFit/>
          </a:bodyPr>
          <a:lstStyle/>
          <a:p>
            <a:pPr algn="ctr">
              <a:defRPr/>
            </a:pPr>
            <a:r>
              <a:rPr lang="de-DE" sz="1400" b="1">
                <a:solidFill>
                  <a:schemeClr val="bg1"/>
                </a:solidFill>
              </a:rPr>
              <a:t>Treibhausgasemissionen und Biodiversitätsverlust</a:t>
            </a:r>
            <a:endParaRPr lang="de-AT" sz="1400" b="1">
              <a:solidFill>
                <a:schemeClr val="bg1"/>
              </a:solidFill>
            </a:endParaRPr>
          </a:p>
        </p:txBody>
      </p:sp>
      <p:sp>
        <p:nvSpPr>
          <p:cNvPr id="23" name="Textfeld 22"/>
          <p:cNvSpPr txBox="1"/>
          <p:nvPr/>
        </p:nvSpPr>
        <p:spPr bwMode="auto">
          <a:xfrm>
            <a:off x="3352846" y="1940433"/>
            <a:ext cx="2535372" cy="738664"/>
          </a:xfrm>
          <a:prstGeom prst="rect">
            <a:avLst/>
          </a:prstGeom>
          <a:noFill/>
        </p:spPr>
        <p:txBody>
          <a:bodyPr wrap="square">
            <a:spAutoFit/>
          </a:bodyPr>
          <a:lstStyle/>
          <a:p>
            <a:pPr algn="ctr">
              <a:defRPr/>
            </a:pPr>
            <a:r>
              <a:rPr lang="de-DE" sz="1400" b="1">
                <a:solidFill>
                  <a:schemeClr val="bg1"/>
                </a:solidFill>
              </a:rPr>
              <a:t>Landverlust, Biodiversitätsverlust, Treibhausgasemissionen</a:t>
            </a:r>
            <a:endParaRPr lang="de-AT" sz="1400" b="1">
              <a:solidFill>
                <a:schemeClr val="bg1"/>
              </a:solidFill>
            </a:endParaRPr>
          </a:p>
        </p:txBody>
      </p:sp>
      <p:sp>
        <p:nvSpPr>
          <p:cNvPr id="24" name="Textfeld 23"/>
          <p:cNvSpPr txBox="1"/>
          <p:nvPr/>
        </p:nvSpPr>
        <p:spPr bwMode="auto">
          <a:xfrm>
            <a:off x="3312377" y="2967784"/>
            <a:ext cx="2535372" cy="307777"/>
          </a:xfrm>
          <a:prstGeom prst="rect">
            <a:avLst/>
          </a:prstGeom>
          <a:noFill/>
        </p:spPr>
        <p:txBody>
          <a:bodyPr wrap="square">
            <a:spAutoFit/>
          </a:bodyPr>
          <a:lstStyle/>
          <a:p>
            <a:pPr algn="ctr">
              <a:defRPr/>
            </a:pPr>
            <a:r>
              <a:rPr lang="de-DE" sz="1400" b="1">
                <a:solidFill>
                  <a:srgbClr val="000000"/>
                </a:solidFill>
              </a:rPr>
              <a:t>Wasserknappheit</a:t>
            </a:r>
            <a:endParaRPr lang="de-AT" sz="1400" b="1">
              <a:solidFill>
                <a:srgbClr val="000000"/>
              </a:solidFill>
            </a:endParaRPr>
          </a:p>
        </p:txBody>
      </p:sp>
      <p:sp>
        <p:nvSpPr>
          <p:cNvPr id="25" name="Textfeld 24"/>
          <p:cNvSpPr txBox="1"/>
          <p:nvPr/>
        </p:nvSpPr>
        <p:spPr bwMode="auto">
          <a:xfrm>
            <a:off x="6319659" y="4013453"/>
            <a:ext cx="2535372" cy="523220"/>
          </a:xfrm>
          <a:prstGeom prst="rect">
            <a:avLst/>
          </a:prstGeom>
          <a:noFill/>
        </p:spPr>
        <p:txBody>
          <a:bodyPr wrap="square">
            <a:spAutoFit/>
          </a:bodyPr>
          <a:lstStyle/>
          <a:p>
            <a:pPr algn="ctr">
              <a:defRPr/>
            </a:pPr>
            <a:r>
              <a:rPr lang="de-DE" sz="1400" b="1">
                <a:solidFill>
                  <a:schemeClr val="bg1"/>
                </a:solidFill>
              </a:rPr>
              <a:t>Biodiversitätsverlust</a:t>
            </a:r>
            <a:endParaRPr/>
          </a:p>
          <a:p>
            <a:pPr algn="ctr">
              <a:defRPr/>
            </a:pPr>
            <a:r>
              <a:rPr lang="de-DE" sz="1400" b="1">
                <a:solidFill>
                  <a:schemeClr val="bg1"/>
                </a:solidFill>
              </a:rPr>
              <a:t>Gesundheitsrisiken</a:t>
            </a:r>
            <a:endParaRPr lang="de-AT" sz="1400" b="1">
              <a:solidFill>
                <a:schemeClr val="bg1"/>
              </a:solidFill>
            </a:endParaRPr>
          </a:p>
        </p:txBody>
      </p:sp>
      <p:sp>
        <p:nvSpPr>
          <p:cNvPr id="26" name="Textfeld 25"/>
          <p:cNvSpPr txBox="1"/>
          <p:nvPr/>
        </p:nvSpPr>
        <p:spPr bwMode="auto">
          <a:xfrm>
            <a:off x="6271669" y="1159043"/>
            <a:ext cx="2535372" cy="523220"/>
          </a:xfrm>
          <a:prstGeom prst="rect">
            <a:avLst/>
          </a:prstGeom>
          <a:noFill/>
        </p:spPr>
        <p:txBody>
          <a:bodyPr wrap="square">
            <a:spAutoFit/>
          </a:bodyPr>
          <a:lstStyle/>
          <a:p>
            <a:pPr algn="ctr">
              <a:defRPr/>
            </a:pPr>
            <a:r>
              <a:rPr lang="de-DE" sz="1400" b="1">
                <a:solidFill>
                  <a:srgbClr val="000000"/>
                </a:solidFill>
              </a:rPr>
              <a:t>Umweltverschmutzung</a:t>
            </a:r>
            <a:endParaRPr/>
          </a:p>
          <a:p>
            <a:pPr algn="ctr">
              <a:defRPr/>
            </a:pPr>
            <a:r>
              <a:rPr lang="de-DE" sz="1400" b="1">
                <a:solidFill>
                  <a:srgbClr val="000000"/>
                </a:solidFill>
              </a:rPr>
              <a:t>Biodiversitätsverlust</a:t>
            </a:r>
            <a:endParaRPr lang="de-AT" sz="1400" b="1">
              <a:solidFill>
                <a:srgbClr val="000000"/>
              </a:solidFill>
            </a:endParaRPr>
          </a:p>
        </p:txBody>
      </p:sp>
      <p:sp>
        <p:nvSpPr>
          <p:cNvPr id="2" name="Textfeld 1"/>
          <p:cNvSpPr txBox="1"/>
          <p:nvPr/>
        </p:nvSpPr>
        <p:spPr bwMode="auto">
          <a:xfrm>
            <a:off x="789019" y="4941652"/>
            <a:ext cx="4572000" cy="230832"/>
          </a:xfrm>
          <a:prstGeom prst="rect">
            <a:avLst/>
          </a:prstGeom>
          <a:noFill/>
        </p:spPr>
        <p:txBody>
          <a:bodyPr wrap="square">
            <a:spAutoFit/>
          </a:bodyPr>
          <a:lstStyle/>
          <a:p>
            <a:pPr>
              <a:defRPr/>
            </a:pPr>
            <a:r>
              <a:rPr lang="de-AT" sz="900"/>
              <a:t>https://www.planetaryhealthcheck.org/planetary-science</a:t>
            </a:r>
            <a:endParaRPr/>
          </a:p>
        </p:txBody>
      </p:sp>
    </p:spTree>
  </p:cSld>
  <p:clrMapOvr>
    <a:masterClrMapping/>
  </p:clrMapOvr>
</p:sld>
</file>

<file path=ppt/theme/theme1.xml><?xml version="1.0" encoding="utf-8"?>
<a:theme xmlns:a="http://schemas.openxmlformats.org/drawingml/2006/main" name="4_acib Marketing Titel">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Office">
  <a:themeElements>
    <a:clrScheme name="ACIB">
      <a:dk1>
        <a:srgbClr val="3D3D40"/>
      </a:dk1>
      <a:lt1>
        <a:srgbClr val="FFFFFF"/>
      </a:lt1>
      <a:dk2>
        <a:srgbClr val="3D3D40"/>
      </a:dk2>
      <a:lt2>
        <a:srgbClr val="A5D7D5"/>
      </a:lt2>
      <a:accent1>
        <a:srgbClr val="A5D7D5"/>
      </a:accent1>
      <a:accent2>
        <a:srgbClr val="0098A0"/>
      </a:accent2>
      <a:accent3>
        <a:srgbClr val="C8D236"/>
      </a:accent3>
      <a:accent4>
        <a:srgbClr val="0098A0"/>
      </a:accent4>
      <a:accent5>
        <a:srgbClr val="C8D236"/>
      </a:accent5>
      <a:accent6>
        <a:srgbClr val="0098A0"/>
      </a:accent6>
      <a:hlink>
        <a:srgbClr val="C8D236"/>
      </a:hlink>
      <a:folHlink>
        <a:srgbClr val="0098A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1_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4.xml><?xml version="1.0" encoding="utf-8"?>
<a:theme xmlns:a="http://schemas.openxmlformats.org/drawingml/2006/main" name="1_Office">
  <a:themeElements>
    <a:clrScheme name="ACIB">
      <a:dk1>
        <a:srgbClr val="3D3D40"/>
      </a:dk1>
      <a:lt1>
        <a:srgbClr val="FFFFFF"/>
      </a:lt1>
      <a:dk2>
        <a:srgbClr val="3D3D40"/>
      </a:dk2>
      <a:lt2>
        <a:srgbClr val="A5D7D5"/>
      </a:lt2>
      <a:accent1>
        <a:srgbClr val="A5D7D5"/>
      </a:accent1>
      <a:accent2>
        <a:srgbClr val="0098A0"/>
      </a:accent2>
      <a:accent3>
        <a:srgbClr val="C8D236"/>
      </a:accent3>
      <a:accent4>
        <a:srgbClr val="0098A0"/>
      </a:accent4>
      <a:accent5>
        <a:srgbClr val="C8D236"/>
      </a:accent5>
      <a:accent6>
        <a:srgbClr val="0098A0"/>
      </a:accent6>
      <a:hlink>
        <a:srgbClr val="C8D236"/>
      </a:hlink>
      <a:folHlink>
        <a:srgbClr val="0098A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5.xml><?xml version="1.0" encoding="utf-8"?>
<a:theme xmlns:a="http://schemas.openxmlformats.org/drawingml/2006/main" name="5_Office">
  <a:themeElements>
    <a:clrScheme name="ACIB">
      <a:dk1>
        <a:srgbClr val="3D3D40"/>
      </a:dk1>
      <a:lt1>
        <a:srgbClr val="FFFFFF"/>
      </a:lt1>
      <a:dk2>
        <a:srgbClr val="3D3D40"/>
      </a:dk2>
      <a:lt2>
        <a:srgbClr val="A5D7D5"/>
      </a:lt2>
      <a:accent1>
        <a:srgbClr val="A5D7D5"/>
      </a:accent1>
      <a:accent2>
        <a:srgbClr val="0098A0"/>
      </a:accent2>
      <a:accent3>
        <a:srgbClr val="C8D236"/>
      </a:accent3>
      <a:accent4>
        <a:srgbClr val="0098A0"/>
      </a:accent4>
      <a:accent5>
        <a:srgbClr val="C8D236"/>
      </a:accent5>
      <a:accent6>
        <a:srgbClr val="0098A0"/>
      </a:accent6>
      <a:hlink>
        <a:srgbClr val="C8D236"/>
      </a:hlink>
      <a:folHlink>
        <a:srgbClr val="0098A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6.xml><?xml version="1.0" encoding="utf-8"?>
<a:theme xmlns:a="http://schemas.openxmlformats.org/drawingml/2006/main" name="Benutzerdefiniertes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Arial"/>
        <a:cs typeface="Arial"/>
      </a:majorFont>
      <a:minorFont>
        <a:latin typeface="Calibri"/>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7.xml><?xml version="1.0" encoding="utf-8"?>
<a:theme xmlns:a="http://schemas.openxmlformats.org/drawingml/2006/main" name="2_Office">
  <a:themeElements>
    <a:clrScheme name="ACIB">
      <a:dk1>
        <a:srgbClr val="3D3D40"/>
      </a:dk1>
      <a:lt1>
        <a:srgbClr val="FFFFFF"/>
      </a:lt1>
      <a:dk2>
        <a:srgbClr val="3D3D40"/>
      </a:dk2>
      <a:lt2>
        <a:srgbClr val="A5D7D5"/>
      </a:lt2>
      <a:accent1>
        <a:srgbClr val="A5D7D5"/>
      </a:accent1>
      <a:accent2>
        <a:srgbClr val="0098A0"/>
      </a:accent2>
      <a:accent3>
        <a:srgbClr val="C8D236"/>
      </a:accent3>
      <a:accent4>
        <a:srgbClr val="0098A0"/>
      </a:accent4>
      <a:accent5>
        <a:srgbClr val="C8D236"/>
      </a:accent5>
      <a:accent6>
        <a:srgbClr val="0098A0"/>
      </a:accent6>
      <a:hlink>
        <a:srgbClr val="C8D236"/>
      </a:hlink>
      <a:folHlink>
        <a:srgbClr val="0098A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ppt/theme/theme8.xml><?xml version="1.0" encoding="utf-8"?>
<a:theme xmlns:a="http://schemas.openxmlformats.org/drawingml/2006/main" name="4_Office">
  <a:themeElements>
    <a:clrScheme name="ACIB">
      <a:dk1>
        <a:srgbClr val="3D3D40"/>
      </a:dk1>
      <a:lt1>
        <a:srgbClr val="FFFFFF"/>
      </a:lt1>
      <a:dk2>
        <a:srgbClr val="3D3D40"/>
      </a:dk2>
      <a:lt2>
        <a:srgbClr val="A5D7D5"/>
      </a:lt2>
      <a:accent1>
        <a:srgbClr val="A5D7D5"/>
      </a:accent1>
      <a:accent2>
        <a:srgbClr val="0098A0"/>
      </a:accent2>
      <a:accent3>
        <a:srgbClr val="C8D236"/>
      </a:accent3>
      <a:accent4>
        <a:srgbClr val="0098A0"/>
      </a:accent4>
      <a:accent5>
        <a:srgbClr val="C8D236"/>
      </a:accent5>
      <a:accent6>
        <a:srgbClr val="0098A0"/>
      </a:accent6>
      <a:hlink>
        <a:srgbClr val="C8D236"/>
      </a:hlink>
      <a:folHlink>
        <a:srgbClr val="0098A0"/>
      </a:folHlink>
    </a:clrScheme>
    <a:fontScheme name="Arial">
      <a:majorFont>
        <a:latin typeface="Arial"/>
        <a:ea typeface="Arial"/>
        <a:cs typeface="Arial"/>
      </a:majorFont>
      <a:minorFont>
        <a:latin typeface="Arial"/>
        <a:ea typeface="Arial"/>
        <a:cs typeface="Arial"/>
      </a:minorFont>
    </a:fontScheme>
    <a:fmtScheme name="Office">
      <a:fillStyleLst>
        <a:solidFill>
          <a:schemeClr val="phClr"/>
        </a:solidFill>
        <a:gradFill>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effectStyle>
      </a:effectStyleLst>
      <a:bgFillStyleLst>
        <a:solidFill>
          <a:schemeClr val="phClr"/>
        </a:solidFill>
        <a:solidFill>
          <a:schemeClr val="phClr">
            <a:tint val="95000"/>
            <a:satMod val="170000"/>
          </a:schemeClr>
        </a:solidFill>
        <a:gradFill>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0</TotalTime>
  <Words>2252</Words>
  <Application>Microsoft Office PowerPoint</Application>
  <DocSecurity>0</DocSecurity>
  <PresentationFormat>Bildschirmpräsentation (16:9)</PresentationFormat>
  <Paragraphs>410</Paragraphs>
  <Slides>53</Slides>
  <Notes>0</Notes>
  <HiddenSlides>4</HiddenSlides>
  <MMClips>1</MMClips>
  <ScaleCrop>false</ScaleCrop>
  <HeadingPairs>
    <vt:vector size="6" baseType="variant">
      <vt:variant>
        <vt:lpstr>Verwendete Schriftarten</vt:lpstr>
      </vt:variant>
      <vt:variant>
        <vt:i4>14</vt:i4>
      </vt:variant>
      <vt:variant>
        <vt:lpstr>Design</vt:lpstr>
      </vt:variant>
      <vt:variant>
        <vt:i4>8</vt:i4>
      </vt:variant>
      <vt:variant>
        <vt:lpstr>Folientitel</vt:lpstr>
      </vt:variant>
      <vt:variant>
        <vt:i4>53</vt:i4>
      </vt:variant>
    </vt:vector>
  </HeadingPairs>
  <TitlesOfParts>
    <vt:vector size="75" baseType="lpstr">
      <vt:lpstr>MS Mincho</vt:lpstr>
      <vt:lpstr>ＭＳ Ｐゴシック</vt:lpstr>
      <vt:lpstr>Aptos</vt:lpstr>
      <vt:lpstr>Arial</vt:lpstr>
      <vt:lpstr>Calibri</vt:lpstr>
      <vt:lpstr>Calibri Light</vt:lpstr>
      <vt:lpstr>Helvetica</vt:lpstr>
      <vt:lpstr>Helvetica Neue</vt:lpstr>
      <vt:lpstr>HK Grotesk Bold</vt:lpstr>
      <vt:lpstr>HK Grotesk Medium</vt:lpstr>
      <vt:lpstr>IBMPlexSans-Bold</vt:lpstr>
      <vt:lpstr>Open Sans</vt:lpstr>
      <vt:lpstr>Open Sans Light</vt:lpstr>
      <vt:lpstr>Times New Roman</vt:lpstr>
      <vt:lpstr>4_acib Marketing Titel</vt:lpstr>
      <vt:lpstr>Office</vt:lpstr>
      <vt:lpstr>1_Benutzerdefiniertes Design</vt:lpstr>
      <vt:lpstr>1_Office</vt:lpstr>
      <vt:lpstr>5_Office</vt:lpstr>
      <vt:lpstr>Benutzerdefiniertes Design</vt:lpstr>
      <vt:lpstr>2_Office</vt:lpstr>
      <vt:lpstr>4_Office</vt:lpstr>
      <vt:lpstr>PowerPoint-Präsentation</vt:lpstr>
      <vt:lpstr>Inhalt</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PHB als Plastikersatz für PP</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Nutztierhaltung – Flächen werden knapp </vt:lpstr>
      <vt:lpstr>Die weltweite Herausforderung</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Voraussetzungen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subject/>
  <dc:creator>Dietmar Cseh</dc:creator>
  <cp:keywords/>
  <dc:description/>
  <cp:lastModifiedBy>Reitterer, Marion (BD Stmk)</cp:lastModifiedBy>
  <cp:revision>1003</cp:revision>
  <dcterms:created xsi:type="dcterms:W3CDTF">2020-02-06T11:44:57Z</dcterms:created>
  <dcterms:modified xsi:type="dcterms:W3CDTF">2025-04-04T06:59:36Z</dcterms:modified>
  <cp:category/>
  <dc:identifier/>
  <cp:contentStatus/>
  <dc:language/>
  <cp:version/>
</cp:coreProperties>
</file>