
<file path=[Content_Types].xml><?xml version="1.0" encoding="utf-8"?>
<Types xmlns="http://schemas.openxmlformats.org/package/2006/content-types">
  <Default Extension="png" ContentType="image/png"/>
  <Default Extension="tmp" ContentType="image/png"/>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7" r:id="rId2"/>
    <p:sldId id="258" r:id="rId3"/>
    <p:sldId id="259" r:id="rId4"/>
    <p:sldId id="260" r:id="rId5"/>
    <p:sldId id="261" r:id="rId6"/>
    <p:sldId id="265" r:id="rId7"/>
    <p:sldId id="264" r:id="rId8"/>
    <p:sldId id="266" r:id="rId9"/>
    <p:sldId id="267" r:id="rId10"/>
    <p:sldId id="268" r:id="rId11"/>
    <p:sldId id="269" r:id="rId12"/>
    <p:sldId id="271" r:id="rId13"/>
    <p:sldId id="272" r:id="rId14"/>
    <p:sldId id="273" r:id="rId15"/>
    <p:sldId id="278" r:id="rId16"/>
    <p:sldId id="280" r:id="rId17"/>
    <p:sldId id="281" r:id="rId18"/>
    <p:sldId id="282" r:id="rId19"/>
    <p:sldId id="284" r:id="rId20"/>
    <p:sldId id="283"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7" r:id="rId43"/>
    <p:sldId id="306" r:id="rId44"/>
  </p:sldIdLst>
  <p:sldSz cx="9144000" cy="6858000" type="screen4x3"/>
  <p:notesSz cx="9144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1" d="100"/>
          <a:sy n="111" d="100"/>
        </p:scale>
        <p:origin x="990" y="10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556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foli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r>
              <a:rPr lang="de-DE"/>
              <a:t>Mastertitelformat bearbeiten</a:t>
            </a:r>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r>
              <a:rPr lang="de-DE"/>
              <a:t>Master-Untertitelformat bearbeiten</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type="body" idx="1"/>
          </p:nvPr>
        </p:nvSpPr>
        <p:spPr/>
        <p:txBody>
          <a:bodyPr lIns="0" tIns="0" rIns="0" bIns="0"/>
          <a:lstStyle>
            <a:lvl1pPr>
              <a:defRPr sz="1600" b="0" i="0">
                <a:solidFill>
                  <a:schemeClr val="tx1"/>
                </a:solidFill>
                <a:latin typeface="Calibri"/>
                <a:cs typeface="Calibri"/>
              </a:defRPr>
            </a:lvl1pPr>
          </a:lstStyle>
          <a:p>
            <a:pPr lvl="0"/>
            <a:r>
              <a:rPr lang="de-DE"/>
              <a:t>Mastertextformat bearbeiten</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Zwei Inhalte">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pPr lvl="0"/>
            <a:r>
              <a:rPr lang="de-DE"/>
              <a:t>Mastertextformat bearbeiten</a:t>
            </a: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pPr lvl="0"/>
            <a:r>
              <a:rPr lang="de-DE"/>
              <a:t>Mastertextformat bearbeiten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ur Titel">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Leer">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3999" cy="6839711"/>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405384" y="397764"/>
            <a:ext cx="2834639" cy="675131"/>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442277" y="945928"/>
            <a:ext cx="8259444" cy="330200"/>
          </a:xfrm>
          <a:prstGeom prst="rect">
            <a:avLst/>
          </a:prstGeom>
        </p:spPr>
        <p:txBody>
          <a:bodyPr wrap="square" lIns="0" tIns="0" rIns="0" bIns="0">
            <a:spAutoFit/>
          </a:bodyPr>
          <a:lstStyle>
            <a:lvl1pPr>
              <a:defRPr sz="2400" b="1" i="0">
                <a:solidFill>
                  <a:srgbClr val="E6320F"/>
                </a:solidFill>
                <a:latin typeface="Corbel"/>
                <a:cs typeface="Corbel"/>
              </a:defRPr>
            </a:lvl1pPr>
          </a:lstStyle>
          <a:p>
            <a:endParaRPr/>
          </a:p>
        </p:txBody>
      </p:sp>
      <p:sp>
        <p:nvSpPr>
          <p:cNvPr id="3" name="Holder 3"/>
          <p:cNvSpPr>
            <a:spLocks noGrp="1"/>
          </p:cNvSpPr>
          <p:nvPr>
            <p:ph type="body" idx="1"/>
          </p:nvPr>
        </p:nvSpPr>
        <p:spPr>
          <a:xfrm>
            <a:off x="535656" y="2258027"/>
            <a:ext cx="8072686" cy="3409315"/>
          </a:xfrm>
          <a:prstGeom prst="rect">
            <a:avLst/>
          </a:prstGeom>
        </p:spPr>
        <p:txBody>
          <a:bodyPr wrap="square" lIns="0" tIns="0" rIns="0" bIns="0">
            <a:spAutoFit/>
          </a:bodyPr>
          <a:lstStyle>
            <a:lvl1pPr>
              <a:defRPr sz="16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11/9/2021</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bundeskriminalamt.at/"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look@your.lif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1B8A612-C598-4961-A64C-4706152AD297}"/>
              </a:ext>
            </a:extLst>
          </p:cNvPr>
          <p:cNvSpPr>
            <a:spLocks noGrp="1"/>
          </p:cNvSpPr>
          <p:nvPr>
            <p:ph type="ctrTitle"/>
          </p:nvPr>
        </p:nvSpPr>
        <p:spPr>
          <a:xfrm>
            <a:off x="685800" y="1951672"/>
            <a:ext cx="7772400" cy="2954655"/>
          </a:xfrm>
        </p:spPr>
        <p:txBody>
          <a:bodyPr/>
          <a:lstStyle/>
          <a:p>
            <a:pPr algn="ctr"/>
            <a:r>
              <a:rPr lang="de-DE" sz="4800" dirty="0"/>
              <a:t>Schulische </a:t>
            </a:r>
            <a:br>
              <a:rPr lang="de-DE" sz="4800" dirty="0"/>
            </a:br>
            <a:r>
              <a:rPr lang="de-DE" sz="4800" dirty="0"/>
              <a:t>Unterstützungssysteme</a:t>
            </a:r>
            <a:br>
              <a:rPr lang="de-DE" sz="4800" dirty="0"/>
            </a:br>
            <a:r>
              <a:rPr lang="de-DE" sz="4800" dirty="0"/>
              <a:t> </a:t>
            </a:r>
            <a:br>
              <a:rPr lang="de-DE" sz="4800" dirty="0"/>
            </a:br>
            <a:r>
              <a:rPr lang="de-DE" sz="4800" dirty="0"/>
              <a:t>in </a:t>
            </a:r>
            <a:r>
              <a:rPr lang="de-DE" sz="4800"/>
              <a:t>der </a:t>
            </a:r>
            <a:r>
              <a:rPr lang="de-DE" sz="4800" smtClean="0"/>
              <a:t>Steiermark</a:t>
            </a:r>
            <a:endParaRPr lang="de-DE" sz="4800" dirty="0"/>
          </a:p>
        </p:txBody>
      </p:sp>
      <p:sp>
        <p:nvSpPr>
          <p:cNvPr id="4" name="Titel 2">
            <a:extLst>
              <a:ext uri="{FF2B5EF4-FFF2-40B4-BE49-F238E27FC236}">
                <a16:creationId xmlns:a16="http://schemas.microsoft.com/office/drawing/2014/main" id="{81B8A612-C598-4961-A64C-4706152AD297}"/>
              </a:ext>
            </a:extLst>
          </p:cNvPr>
          <p:cNvSpPr txBox="1">
            <a:spLocks/>
          </p:cNvSpPr>
          <p:nvPr/>
        </p:nvSpPr>
        <p:spPr>
          <a:xfrm>
            <a:off x="685800" y="5805264"/>
            <a:ext cx="7772400" cy="153888"/>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r"/>
            <a:r>
              <a:rPr lang="de-DE" sz="1000" b="0" kern="0" dirty="0" smtClean="0">
                <a:solidFill>
                  <a:schemeClr val="bg1">
                    <a:lumMod val="65000"/>
                  </a:schemeClr>
                </a:solidFill>
              </a:rPr>
              <a:t>Stand: </a:t>
            </a:r>
            <a:fld id="{0CD88FA8-B6F2-4CDA-A82E-6F1CFF9B03A5}" type="datetime4">
              <a:rPr lang="de-DE" sz="1000" b="0" kern="0" smtClean="0">
                <a:solidFill>
                  <a:schemeClr val="bg1">
                    <a:lumMod val="65000"/>
                  </a:schemeClr>
                </a:solidFill>
              </a:rPr>
              <a:t>9. November 2021</a:t>
            </a:fld>
            <a:endParaRPr lang="de-DE" sz="1000" b="0" kern="0" dirty="0">
              <a:solidFill>
                <a:schemeClr val="bg1">
                  <a:lumMod val="65000"/>
                </a:schemeClr>
              </a:solidFill>
            </a:endParaRPr>
          </a:p>
        </p:txBody>
      </p:sp>
    </p:spTree>
    <p:extLst>
      <p:ext uri="{BB962C8B-B14F-4D97-AF65-F5344CB8AC3E}">
        <p14:creationId xmlns:p14="http://schemas.microsoft.com/office/powerpoint/2010/main" val="17007160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smtClean="0"/>
              <a:t>1.3</a:t>
            </a:r>
            <a:r>
              <a:rPr lang="de-DE" sz="2000" dirty="0"/>
              <a:t>. Schulärztlicher Dienst</a:t>
            </a:r>
            <a:r>
              <a:rPr lang="de-DE" sz="2000" u="sng" dirty="0"/>
              <a:t/>
            </a:r>
            <a:br>
              <a:rPr lang="de-DE" sz="2000" u="sng" dirty="0"/>
            </a:b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508653"/>
          </a:xfrm>
        </p:spPr>
        <p:txBody>
          <a:bodyPr/>
          <a:lstStyle/>
          <a:p>
            <a:pPr algn="ctr"/>
            <a:r>
              <a:rPr lang="de-DE" u="sng" dirty="0" smtClean="0"/>
              <a:t>Organisation:</a:t>
            </a:r>
          </a:p>
          <a:p>
            <a:pPr algn="just"/>
            <a:r>
              <a:rPr lang="de-DE" dirty="0"/>
              <a:t>Auf Grund der unterschiedlichen „Träger“ und Finanzierung, wird das System im Bundesschulbereich und Pflichtschulbereich unterschiedlich wirksam: </a:t>
            </a:r>
          </a:p>
          <a:p>
            <a:pPr algn="just"/>
            <a:endParaRPr lang="de-DE" dirty="0" smtClean="0"/>
          </a:p>
          <a:p>
            <a:pPr algn="just"/>
            <a:r>
              <a:rPr lang="de-DE" u="sng" dirty="0" smtClean="0"/>
              <a:t>Leistungen:</a:t>
            </a:r>
          </a:p>
          <a:p>
            <a:pPr algn="just"/>
            <a:r>
              <a:rPr lang="de-DE" dirty="0" smtClean="0"/>
              <a:t>Insgesamt 98.571 </a:t>
            </a:r>
            <a:r>
              <a:rPr lang="de-DE" dirty="0"/>
              <a:t>Untersuchungen im Schuljahr 2018/19 </a:t>
            </a:r>
          </a:p>
          <a:p>
            <a:pPr algn="just"/>
            <a:r>
              <a:rPr lang="de-DE" dirty="0"/>
              <a:t>mit 18 790 entdeckten Auffälligkeiten bei den jährlichen Untersuchungen. Zusätzliche 34 437 Konsultationen und 57 gemeldete §13 Suchtmitteluntersuchungen. </a:t>
            </a:r>
          </a:p>
          <a:p>
            <a:pPr algn="just"/>
            <a:endParaRPr lang="de-DE" dirty="0" smtClean="0"/>
          </a:p>
          <a:p>
            <a:pPr algn="just"/>
            <a:r>
              <a:rPr lang="de-DE" i="1" dirty="0" smtClean="0"/>
              <a:t>Koordination</a:t>
            </a:r>
            <a:r>
              <a:rPr lang="de-DE" i="1" dirty="0"/>
              <a:t>: </a:t>
            </a:r>
          </a:p>
          <a:p>
            <a:pPr algn="just"/>
            <a:r>
              <a:rPr lang="de-DE" dirty="0"/>
              <a:t>Landesschularzt </a:t>
            </a:r>
            <a:endParaRPr lang="de-DE" dirty="0" smtClean="0"/>
          </a:p>
          <a:p>
            <a:pPr algn="just"/>
            <a:r>
              <a:rPr lang="de-DE" dirty="0" err="1" smtClean="0"/>
              <a:t>MMag</a:t>
            </a:r>
            <a:r>
              <a:rPr lang="de-DE" dirty="0"/>
              <a:t>. Dr. Günter Polt, </a:t>
            </a:r>
            <a:r>
              <a:rPr lang="de-DE" dirty="0" err="1"/>
              <a:t>MSc</a:t>
            </a:r>
            <a:r>
              <a:rPr lang="de-DE" dirty="0"/>
              <a:t> </a:t>
            </a:r>
            <a:endParaRPr lang="de-DE" dirty="0" smtClean="0"/>
          </a:p>
          <a:p>
            <a:pPr algn="just"/>
            <a:r>
              <a:rPr lang="de-DE" dirty="0" smtClean="0"/>
              <a:t>Tel</a:t>
            </a:r>
            <a:r>
              <a:rPr lang="de-DE" dirty="0"/>
              <a:t>.: 05/0248 345 234 </a:t>
            </a:r>
            <a:endParaRPr lang="de-DE" dirty="0" smtClean="0"/>
          </a:p>
          <a:p>
            <a:pPr algn="just"/>
            <a:r>
              <a:rPr lang="de-DE" dirty="0" smtClean="0"/>
              <a:t>E-Mail</a:t>
            </a:r>
            <a:r>
              <a:rPr lang="de-DE" dirty="0"/>
              <a:t>: </a:t>
            </a:r>
            <a:r>
              <a:rPr lang="de-DE" dirty="0" smtClean="0"/>
              <a:t>guenter.polt@bildung-stmk.gv.at</a:t>
            </a:r>
            <a:endParaRPr lang="de-DE" dirty="0"/>
          </a:p>
        </p:txBody>
      </p:sp>
    </p:spTree>
    <p:extLst>
      <p:ext uri="{BB962C8B-B14F-4D97-AF65-F5344CB8AC3E}">
        <p14:creationId xmlns:p14="http://schemas.microsoft.com/office/powerpoint/2010/main" val="2028088558"/>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939540"/>
          </a:xfrm>
        </p:spPr>
        <p:txBody>
          <a:bodyPr/>
          <a:lstStyle/>
          <a:p>
            <a:pPr algn="just"/>
            <a:r>
              <a:rPr lang="de-DE" dirty="0" smtClean="0"/>
              <a:t>Schulärztinnen </a:t>
            </a:r>
            <a:r>
              <a:rPr lang="de-DE" dirty="0"/>
              <a:t>und Schulärzte haben die Aufgabe, Lehrpersonen in gesundheitlichen Fragen der Schülerinnen und Schüler, soweit sie den Unterricht und den Schulbesuch betreffen, zu beraten und die </a:t>
            </a:r>
            <a:r>
              <a:rPr lang="de-DE" dirty="0" smtClean="0"/>
              <a:t>hierfür </a:t>
            </a:r>
            <a:r>
              <a:rPr lang="de-DE" dirty="0"/>
              <a:t>erforderlichen Untersuchungen der Schülerinnen und Schüler durchzuführen (vgl. auch § 66 Schulunterrichtsgesetz). </a:t>
            </a:r>
            <a:endParaRPr lang="de-DE" dirty="0" smtClean="0"/>
          </a:p>
          <a:p>
            <a:pPr algn="just"/>
            <a:r>
              <a:rPr lang="de-DE" b="1" dirty="0" smtClean="0"/>
              <a:t>Sie </a:t>
            </a:r>
            <a:r>
              <a:rPr lang="de-DE" b="1" dirty="0"/>
              <a:t>sind standortbezogene Erstanlaufstelle für alle gesundheitsbezogenen Fragen</a:t>
            </a:r>
            <a:r>
              <a:rPr lang="de-DE" dirty="0"/>
              <a:t>.</a:t>
            </a:r>
            <a:endParaRPr lang="de-DE" dirty="0" smtClean="0"/>
          </a:p>
          <a:p>
            <a:pPr algn="just"/>
            <a:endParaRPr lang="de-DE" dirty="0"/>
          </a:p>
          <a:p>
            <a:pPr algn="just"/>
            <a:r>
              <a:rPr lang="de-DE" u="sng" dirty="0"/>
              <a:t>Insbesondere zählen </a:t>
            </a:r>
            <a:r>
              <a:rPr lang="de-DE" u="sng" dirty="0" smtClean="0"/>
              <a:t>dazu:</a:t>
            </a:r>
          </a:p>
          <a:p>
            <a:pPr marL="285750" indent="-285750" algn="just">
              <a:buFont typeface="Arial" panose="020B0604020202020204" pitchFamily="34" charset="0"/>
              <a:buChar char="•"/>
            </a:pPr>
            <a:r>
              <a:rPr lang="de-DE" dirty="0" smtClean="0"/>
              <a:t>die </a:t>
            </a:r>
            <a:r>
              <a:rPr lang="de-DE" dirty="0"/>
              <a:t>jährliche Untersuchung der Schüler/innen um die biologische Entwicklung zu überwachen und die Verständigung bei gesundheitlichen Gefährdungen</a:t>
            </a:r>
          </a:p>
          <a:p>
            <a:pPr marL="285750" indent="-285750" algn="just">
              <a:buFont typeface="Arial" panose="020B0604020202020204" pitchFamily="34" charset="0"/>
              <a:buChar char="•"/>
            </a:pPr>
            <a:r>
              <a:rPr lang="de-DE" dirty="0" smtClean="0"/>
              <a:t>die </a:t>
            </a:r>
            <a:r>
              <a:rPr lang="de-DE" dirty="0"/>
              <a:t>Mitwirkung bei der Erhaltung und Förderung der Gesundheit an der Schule und Projekten der Gesundheitserziehung</a:t>
            </a:r>
          </a:p>
          <a:p>
            <a:pPr marL="285750" indent="-285750" algn="just">
              <a:buFont typeface="Arial" panose="020B0604020202020204" pitchFamily="34" charset="0"/>
              <a:buChar char="•"/>
            </a:pPr>
            <a:r>
              <a:rPr lang="de-DE" dirty="0" smtClean="0"/>
              <a:t>die </a:t>
            </a:r>
            <a:r>
              <a:rPr lang="de-DE" dirty="0"/>
              <a:t>Unterstützung bei schulhygienischen Angelegenheiten und Kalium-Jodid-Prophylaxe</a:t>
            </a:r>
          </a:p>
          <a:p>
            <a:pPr marL="285750" indent="-285750" algn="just">
              <a:buFont typeface="Arial" panose="020B0604020202020204" pitchFamily="34" charset="0"/>
              <a:buChar char="•"/>
            </a:pPr>
            <a:r>
              <a:rPr lang="de-DE" dirty="0" smtClean="0"/>
              <a:t>die </a:t>
            </a:r>
            <a:r>
              <a:rPr lang="de-DE" dirty="0"/>
              <a:t>Begutachtung in Zusammenhang mit Sonderpädagogischen Förderbedarf, </a:t>
            </a:r>
            <a:r>
              <a:rPr lang="de-DE" dirty="0" smtClean="0"/>
              <a:t/>
            </a:r>
            <a:br>
              <a:rPr lang="de-DE" dirty="0" smtClean="0"/>
            </a:br>
            <a:r>
              <a:rPr lang="de-DE" dirty="0" smtClean="0"/>
              <a:t>§</a:t>
            </a:r>
            <a:r>
              <a:rPr lang="de-DE" dirty="0"/>
              <a:t>13 Suchtmittelgesetz und Befreiungen vom Unterricht</a:t>
            </a:r>
          </a:p>
          <a:p>
            <a:pPr marL="285750" indent="-285750" algn="just">
              <a:buFont typeface="Arial" panose="020B0604020202020204" pitchFamily="34" charset="0"/>
              <a:buChar char="•"/>
            </a:pPr>
            <a:r>
              <a:rPr lang="de-DE" dirty="0" smtClean="0"/>
              <a:t>die </a:t>
            </a:r>
            <a:r>
              <a:rPr lang="de-DE" dirty="0"/>
              <a:t>Dokumentation und Verfassung eines schulärztlichen Jahresberichtes</a:t>
            </a:r>
          </a:p>
          <a:p>
            <a:pPr marL="285750" indent="-285750" algn="just">
              <a:buFont typeface="Arial" panose="020B0604020202020204" pitchFamily="34" charset="0"/>
              <a:buChar char="•"/>
            </a:pPr>
            <a:r>
              <a:rPr lang="de-DE" dirty="0" smtClean="0"/>
              <a:t>Erste </a:t>
            </a:r>
            <a:r>
              <a:rPr lang="de-DE" dirty="0"/>
              <a:t>Hilfe Leistung</a:t>
            </a:r>
          </a:p>
        </p:txBody>
      </p:sp>
    </p:spTree>
    <p:extLst>
      <p:ext uri="{BB962C8B-B14F-4D97-AF65-F5344CB8AC3E}">
        <p14:creationId xmlns:p14="http://schemas.microsoft.com/office/powerpoint/2010/main" val="1278118341"/>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988840"/>
            <a:ext cx="8072686" cy="3693319"/>
          </a:xfrm>
        </p:spPr>
        <p:txBody>
          <a:bodyPr/>
          <a:lstStyle/>
          <a:p>
            <a:r>
              <a:rPr lang="de-DE" u="sng" dirty="0" smtClean="0"/>
              <a:t>a) </a:t>
            </a:r>
            <a:r>
              <a:rPr lang="de-DE" u="sng" dirty="0"/>
              <a:t>Schulärztlicher Dienst des </a:t>
            </a:r>
            <a:r>
              <a:rPr lang="de-DE" u="sng" dirty="0" smtClean="0"/>
              <a:t>Bundes</a:t>
            </a:r>
          </a:p>
          <a:p>
            <a:pPr marL="285750" indent="-285750">
              <a:buFont typeface="Arial" panose="020B0604020202020204" pitchFamily="34" charset="0"/>
              <a:buChar char="•"/>
            </a:pPr>
            <a:r>
              <a:rPr lang="de-DE" dirty="0"/>
              <a:t>Bundesschulbereich: pro 60 Schüler/innen ist eine Schularztwochenstunde </a:t>
            </a:r>
            <a:r>
              <a:rPr lang="de-DE" dirty="0" smtClean="0"/>
              <a:t>vorgesehen</a:t>
            </a:r>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a:p>
          <a:p>
            <a:r>
              <a:rPr lang="de-DE" u="sng" dirty="0"/>
              <a:t>b) Schulärztlicher Dienst für das Pflichtschulwesen</a:t>
            </a:r>
            <a:r>
              <a:rPr lang="de-DE" u="sng" dirty="0" smtClean="0"/>
              <a:t>:</a:t>
            </a:r>
          </a:p>
          <a:p>
            <a:endParaRPr lang="de-DE" u="sng" dirty="0"/>
          </a:p>
          <a:p>
            <a:endParaRPr lang="de-DE" dirty="0" smtClean="0"/>
          </a:p>
          <a:p>
            <a:r>
              <a:rPr lang="de-DE" u="sng" dirty="0"/>
              <a:t>c) Schulärztlicher Dienst für die Stadt </a:t>
            </a:r>
            <a:r>
              <a:rPr lang="de-DE" u="sng" dirty="0" smtClean="0"/>
              <a:t>Graz</a:t>
            </a:r>
          </a:p>
          <a:p>
            <a:endParaRPr lang="de-DE" u="sng" dirty="0" smtClean="0"/>
          </a:p>
          <a:p>
            <a:endParaRPr lang="de-DE" u="sng" dirty="0" smtClean="0"/>
          </a:p>
          <a:p>
            <a:endParaRPr lang="de-DE" u="sng" dirty="0"/>
          </a:p>
          <a:p>
            <a:r>
              <a:rPr lang="de-DE" i="1" dirty="0" smtClean="0"/>
              <a:t>Leitung:</a:t>
            </a:r>
          </a:p>
          <a:p>
            <a:r>
              <a:rPr lang="de-DE" dirty="0"/>
              <a:t>Dr. Ines </a:t>
            </a:r>
            <a:r>
              <a:rPr lang="de-DE" dirty="0" err="1"/>
              <a:t>Pamperl</a:t>
            </a:r>
            <a:r>
              <a:rPr lang="de-DE" dirty="0"/>
              <a:t> </a:t>
            </a:r>
            <a:endParaRPr lang="de-DE" dirty="0" smtClean="0"/>
          </a:p>
          <a:p>
            <a:r>
              <a:rPr lang="de-DE" dirty="0" smtClean="0"/>
              <a:t>Tel</a:t>
            </a:r>
            <a:r>
              <a:rPr lang="de-DE" dirty="0"/>
              <a:t>: +43 316 872-4620 </a:t>
            </a:r>
            <a:endParaRPr lang="de-DE" dirty="0" smtClean="0"/>
          </a:p>
          <a:p>
            <a:r>
              <a:rPr lang="de-DE" dirty="0" smtClean="0"/>
              <a:t>E-Mail</a:t>
            </a:r>
            <a:r>
              <a:rPr lang="de-DE" dirty="0"/>
              <a:t>: ines.pamperl@stadt.graz.at</a:t>
            </a:r>
          </a:p>
        </p:txBody>
      </p:sp>
    </p:spTree>
    <p:extLst>
      <p:ext uri="{BB962C8B-B14F-4D97-AF65-F5344CB8AC3E}">
        <p14:creationId xmlns:p14="http://schemas.microsoft.com/office/powerpoint/2010/main" val="20297797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1.4. Fachbereich Inklusion, Diversität und Sonderpädagogik</a:t>
            </a:r>
            <a:endParaRPr lang="de-DE" sz="2000" u="sng"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3140968"/>
            <a:ext cx="8072686" cy="2462213"/>
          </a:xfrm>
        </p:spPr>
        <p:txBody>
          <a:bodyPr/>
          <a:lstStyle/>
          <a:p>
            <a:pPr algn="just"/>
            <a:r>
              <a:rPr lang="de-DE" dirty="0" smtClean="0"/>
              <a:t>Der </a:t>
            </a:r>
            <a:r>
              <a:rPr lang="de-DE" dirty="0"/>
              <a:t>Fachbereich Inklusion, Diversität und Sonderpädagogik ist im </a:t>
            </a:r>
            <a:r>
              <a:rPr lang="de-DE" dirty="0" err="1"/>
              <a:t>Fachstab</a:t>
            </a:r>
            <a:r>
              <a:rPr lang="de-DE" dirty="0"/>
              <a:t> des Pädagogischen Dienstes der Bildungsdirektion verankert. </a:t>
            </a:r>
            <a:endParaRPr lang="de-DE" dirty="0" smtClean="0"/>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endParaRPr lang="de-DE" dirty="0"/>
          </a:p>
          <a:p>
            <a:pPr algn="ctr"/>
            <a:r>
              <a:rPr lang="de-DE" dirty="0" smtClean="0"/>
              <a:t>Diversitätsmanager/innen</a:t>
            </a:r>
            <a:r>
              <a:rPr lang="de-DE" dirty="0"/>
              <a:t>: </a:t>
            </a:r>
            <a:r>
              <a:rPr lang="de-DE" dirty="0" smtClean="0"/>
              <a:t>14</a:t>
            </a:r>
            <a:endParaRPr lang="de-DE" dirty="0"/>
          </a:p>
          <a:p>
            <a:pPr algn="ctr"/>
            <a:r>
              <a:rPr lang="de-DE" dirty="0"/>
              <a:t>VZÄ: </a:t>
            </a:r>
            <a:r>
              <a:rPr lang="de-DE" dirty="0" smtClean="0"/>
              <a:t>14</a:t>
            </a:r>
            <a:endParaRPr lang="de-DE" dirty="0"/>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endParaRPr lang="de-DE" dirty="0"/>
          </a:p>
          <a:p>
            <a:pPr algn="just"/>
            <a:r>
              <a:rPr lang="de-DE" dirty="0"/>
              <a:t>Das Diversitätsmanagement umfasst die Diversitätsbereiche Gender, Begabung, Sonderpädagogik/Inklusion, Migration und Sprache. </a:t>
            </a:r>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5361" y="2132856"/>
            <a:ext cx="8259444" cy="276999"/>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sz="1800" u="sng" dirty="0"/>
              <a:t>a) Diversitätsmanagement</a:t>
            </a:r>
          </a:p>
        </p:txBody>
      </p:sp>
    </p:spTree>
    <p:extLst>
      <p:ext uri="{BB962C8B-B14F-4D97-AF65-F5344CB8AC3E}">
        <p14:creationId xmlns:p14="http://schemas.microsoft.com/office/powerpoint/2010/main" val="235826437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4185761"/>
          </a:xfrm>
        </p:spPr>
        <p:txBody>
          <a:bodyPr/>
          <a:lstStyle/>
          <a:p>
            <a:pPr marL="285750" indent="-285750" algn="just">
              <a:buFont typeface="Arial" panose="020B0604020202020204" pitchFamily="34" charset="0"/>
              <a:buChar char="•"/>
            </a:pPr>
            <a:r>
              <a:rPr lang="de-DE" b="1" dirty="0"/>
              <a:t>Feststellung von Förderbedarfen </a:t>
            </a:r>
            <a:endParaRPr lang="de-DE" b="1" dirty="0" smtClean="0"/>
          </a:p>
          <a:p>
            <a:pPr algn="just"/>
            <a:r>
              <a:rPr lang="de-DE" b="1" dirty="0"/>
              <a:t>	</a:t>
            </a:r>
            <a:r>
              <a:rPr lang="de-DE" dirty="0" smtClean="0"/>
              <a:t>(</a:t>
            </a:r>
            <a:r>
              <a:rPr lang="de-DE" dirty="0"/>
              <a:t>Sonderpädagogisches Gutachten, Überprüfung von SPF-Bescheiden und Mitwirkung </a:t>
            </a:r>
            <a:r>
              <a:rPr lang="de-DE" dirty="0" smtClean="0"/>
              <a:t>	im </a:t>
            </a:r>
            <a:r>
              <a:rPr lang="de-DE" dirty="0"/>
              <a:t>Verfahren zur Aufhebung</a:t>
            </a:r>
            <a:r>
              <a:rPr lang="de-DE" dirty="0" smtClean="0"/>
              <a:t>…)</a:t>
            </a:r>
          </a:p>
          <a:p>
            <a:pPr marL="285750" indent="-285750" algn="just">
              <a:buFont typeface="Arial" panose="020B0604020202020204" pitchFamily="34" charset="0"/>
              <a:buChar char="•"/>
            </a:pPr>
            <a:r>
              <a:rPr lang="de-DE" b="1" dirty="0" smtClean="0"/>
              <a:t>Bereitstellung </a:t>
            </a:r>
            <a:r>
              <a:rPr lang="de-DE" b="1" dirty="0"/>
              <a:t>von Fachexpertise im Bereich der Fallführung für Inklusion, Diversität, und </a:t>
            </a:r>
            <a:r>
              <a:rPr lang="de-DE" b="1" dirty="0" smtClean="0"/>
              <a:t>Sonderpädagogik </a:t>
            </a:r>
          </a:p>
          <a:p>
            <a:pPr algn="just"/>
            <a:r>
              <a:rPr lang="de-DE" dirty="0" smtClean="0"/>
              <a:t>	Aufzeigen </a:t>
            </a:r>
            <a:r>
              <a:rPr lang="de-DE" dirty="0"/>
              <a:t>von Möglichkeiten der Nutzung vorhandener oder auch zusätzlicher </a:t>
            </a:r>
            <a:r>
              <a:rPr lang="de-DE" dirty="0" smtClean="0"/>
              <a:t>	Ressourcen</a:t>
            </a:r>
            <a:r>
              <a:rPr lang="de-DE" dirty="0"/>
              <a:t>. Recherche und Aufbereitung von Daten in der Bildungsregion. </a:t>
            </a:r>
            <a:r>
              <a:rPr lang="de-DE" dirty="0" smtClean="0"/>
              <a:t>	Mitwirkung </a:t>
            </a:r>
            <a:r>
              <a:rPr lang="de-DE" dirty="0"/>
              <a:t>an Qualitätssicherungs- und </a:t>
            </a:r>
            <a:r>
              <a:rPr lang="de-DE" dirty="0" smtClean="0"/>
              <a:t>Entwicklungsmaßnahmen</a:t>
            </a:r>
          </a:p>
          <a:p>
            <a:pPr marL="285750" indent="-285750" algn="just">
              <a:buFont typeface="Arial" panose="020B0604020202020204" pitchFamily="34" charset="0"/>
              <a:buChar char="•"/>
            </a:pPr>
            <a:r>
              <a:rPr lang="de-DE" b="1" dirty="0"/>
              <a:t>Mitwirkung in der Erarbeitung von evidenzbasierten Entscheidungsgrundlagen für die Abteilungsleitung der Bildungsregion </a:t>
            </a:r>
            <a:endParaRPr lang="de-DE" b="1" dirty="0" smtClean="0"/>
          </a:p>
          <a:p>
            <a:pPr marL="285750" indent="-285750" algn="just">
              <a:buFont typeface="Arial" panose="020B0604020202020204" pitchFamily="34" charset="0"/>
              <a:buChar char="•"/>
            </a:pPr>
            <a:r>
              <a:rPr lang="de-DE" dirty="0"/>
              <a:t>Unterstützung der regionalen Schulaufsicht bei der Umsetzung bildungspolitischer Reformprojekte mit dem Schwerpunkt des Fachbereichs sowie einschlägiger Querschnittsmaterien im Bereich Inklusion/Diversität/ </a:t>
            </a:r>
            <a:r>
              <a:rPr lang="de-DE" dirty="0" smtClean="0"/>
              <a:t>Sonderpädagogik</a:t>
            </a:r>
          </a:p>
          <a:p>
            <a:pPr marL="285750" indent="-285750" algn="just">
              <a:buFont typeface="Arial" panose="020B0604020202020204" pitchFamily="34" charset="0"/>
              <a:buChar char="•"/>
            </a:pPr>
            <a:r>
              <a:rPr lang="de-DE" dirty="0"/>
              <a:t>Ansprechparten/in für Cluster- und Schulleitungen in allen Fragen der Inklusion/Diversität/Sonderpädagogik. Regionale Koordination der interdisziplinären Zusammenarbeit mit schulischen und außerschulischen Einrichtungen (z.B. Frühförderstellen, Amt f. Jugend und Familie, Hilfs- und Pflegedienste, Nahtstelle Schule-Beruf, etc.)</a:t>
            </a:r>
          </a:p>
        </p:txBody>
      </p:sp>
    </p:spTree>
    <p:extLst>
      <p:ext uri="{BB962C8B-B14F-4D97-AF65-F5344CB8AC3E}">
        <p14:creationId xmlns:p14="http://schemas.microsoft.com/office/powerpoint/2010/main" val="355060999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1.4. Fachbereich Inklusion, Diversität und Sonderpädagogik</a:t>
            </a:r>
            <a:endParaRPr lang="de-DE" sz="2000" u="sng"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5361" y="2132856"/>
            <a:ext cx="8259444" cy="276999"/>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sz="1800" u="sng" dirty="0"/>
              <a:t>b) </a:t>
            </a:r>
            <a:r>
              <a:rPr lang="de-DE" sz="1800" u="sng"/>
              <a:t>Sonder-</a:t>
            </a:r>
            <a:r>
              <a:rPr lang="de-DE" sz="1800" u="sng" smtClean="0"/>
              <a:t>/ Inklusionspädagogische </a:t>
            </a:r>
            <a:r>
              <a:rPr lang="de-DE" sz="1800" u="sng" dirty="0"/>
              <a:t>mobile Dienste</a:t>
            </a:r>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894166"/>
            <a:ext cx="8072686" cy="3200876"/>
          </a:xfrm>
        </p:spPr>
        <p:txBody>
          <a:bodyPr/>
          <a:lstStyle/>
          <a:p>
            <a:pPr marL="342900" indent="-342900" algn="l">
              <a:buAutoNum type="arabicParenR"/>
            </a:pPr>
            <a:r>
              <a:rPr lang="de-DE" b="1" dirty="0" smtClean="0"/>
              <a:t>Beratungslehrer/innen für Kinder mit sozialemotionalen Schwierigkeiten</a:t>
            </a:r>
          </a:p>
          <a:p>
            <a:pPr marL="342900" indent="-342900" algn="l">
              <a:buAutoNum type="arabicParenR"/>
            </a:pPr>
            <a:endParaRPr lang="de-DE" b="1" dirty="0" smtClean="0"/>
          </a:p>
          <a:p>
            <a:pPr marL="342900" indent="-342900" algn="l">
              <a:buAutoNum type="arabicParenR"/>
            </a:pPr>
            <a:r>
              <a:rPr lang="de-DE" b="1" dirty="0"/>
              <a:t>Verhaltenspädagogische Stützlehrer/innen </a:t>
            </a:r>
            <a:endParaRPr lang="de-DE" b="1" dirty="0" smtClean="0"/>
          </a:p>
          <a:p>
            <a:pPr marL="342900" indent="-342900" algn="l">
              <a:buAutoNum type="arabicParenR"/>
            </a:pPr>
            <a:endParaRPr lang="de-DE" b="1" dirty="0" smtClean="0"/>
          </a:p>
          <a:p>
            <a:pPr marL="342900" indent="-342900" algn="l">
              <a:buAutoNum type="arabicParenR"/>
            </a:pPr>
            <a:r>
              <a:rPr lang="de-DE" b="1" dirty="0"/>
              <a:t>Mobile Integrationslehrer/innen </a:t>
            </a:r>
            <a:endParaRPr lang="de-DE" b="1" dirty="0" smtClean="0"/>
          </a:p>
          <a:p>
            <a:pPr marL="342900" indent="-342900" algn="l">
              <a:buAutoNum type="arabicParenR"/>
            </a:pPr>
            <a:endParaRPr lang="de-DE" b="1" dirty="0" smtClean="0"/>
          </a:p>
          <a:p>
            <a:pPr marL="342900" indent="-342900" algn="l">
              <a:buAutoNum type="arabicParenR"/>
            </a:pPr>
            <a:r>
              <a:rPr lang="de-DE" b="1" dirty="0" err="1"/>
              <a:t>DaZ</a:t>
            </a:r>
            <a:r>
              <a:rPr lang="de-DE" b="1" dirty="0"/>
              <a:t>-Lehrer/innen </a:t>
            </a:r>
            <a:endParaRPr lang="de-DE" b="1" dirty="0" smtClean="0"/>
          </a:p>
          <a:p>
            <a:pPr marL="342900" indent="-342900" algn="l">
              <a:buAutoNum type="arabicParenR"/>
            </a:pPr>
            <a:endParaRPr lang="de-DE" b="1" dirty="0" smtClean="0"/>
          </a:p>
          <a:p>
            <a:pPr marL="342900" indent="-342900" algn="l">
              <a:buAutoNum type="arabicParenR"/>
            </a:pPr>
            <a:r>
              <a:rPr lang="de-DE" b="1" dirty="0"/>
              <a:t>Sprachheillehrer/innen </a:t>
            </a:r>
            <a:endParaRPr lang="de-DE" b="1" dirty="0" smtClean="0"/>
          </a:p>
          <a:p>
            <a:pPr marL="342900" indent="-342900" algn="l">
              <a:buAutoNum type="arabicParenR"/>
            </a:pPr>
            <a:endParaRPr lang="de-DE" b="1" dirty="0" smtClean="0"/>
          </a:p>
          <a:p>
            <a:pPr marL="342900" indent="-342900" algn="l">
              <a:buAutoNum type="arabicParenR"/>
            </a:pPr>
            <a:r>
              <a:rPr lang="de-DE" b="1" dirty="0"/>
              <a:t>Integrationslehrer/innen für den Bereich Sehen und Hören </a:t>
            </a:r>
            <a:endParaRPr lang="de-DE" b="1" dirty="0" smtClean="0"/>
          </a:p>
          <a:p>
            <a:pPr marL="342900" indent="-342900" algn="l">
              <a:buAutoNum type="arabicParenR"/>
            </a:pPr>
            <a:endParaRPr lang="de-DE" b="1" dirty="0" smtClean="0"/>
          </a:p>
          <a:p>
            <a:pPr marL="342900" indent="-342900" algn="l">
              <a:buAutoNum type="arabicParenR"/>
            </a:pPr>
            <a:r>
              <a:rPr lang="de-DE" b="1" dirty="0"/>
              <a:t>Integrationslehrer/innen für </a:t>
            </a:r>
            <a:r>
              <a:rPr lang="de-DE" b="1" dirty="0" smtClean="0"/>
              <a:t>Leserechtschreib- </a:t>
            </a:r>
            <a:r>
              <a:rPr lang="de-DE" b="1" dirty="0"/>
              <a:t>und Rechenschwäche </a:t>
            </a:r>
            <a:endParaRPr lang="de-DE" b="1" dirty="0" smtClean="0"/>
          </a:p>
        </p:txBody>
      </p:sp>
    </p:spTree>
    <p:extLst>
      <p:ext uri="{BB962C8B-B14F-4D97-AF65-F5344CB8AC3E}">
        <p14:creationId xmlns:p14="http://schemas.microsoft.com/office/powerpoint/2010/main" val="2207198873"/>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l"/>
            <a:r>
              <a:rPr lang="de-DE" sz="2000" dirty="0"/>
              <a:t>1) Beratungslehrer/innen für Kinder mit sozialemotionalen Schwierigkeiten</a:t>
            </a:r>
          </a:p>
        </p:txBody>
      </p:sp>
      <p:pic>
        <p:nvPicPr>
          <p:cNvPr id="9" name="Grafik 8"/>
          <p:cNvPicPr>
            <a:picLocks noChangeAspect="1"/>
          </p:cNvPicPr>
          <p:nvPr/>
        </p:nvPicPr>
        <p:blipFill>
          <a:blip r:embed="rId2"/>
          <a:stretch>
            <a:fillRect/>
          </a:stretch>
        </p:blipFill>
        <p:spPr>
          <a:xfrm>
            <a:off x="782777" y="2924944"/>
            <a:ext cx="7578443" cy="1985761"/>
          </a:xfrm>
          <a:prstGeom prst="rect">
            <a:avLst/>
          </a:prstGeom>
        </p:spPr>
      </p:pic>
    </p:spTree>
    <p:extLst>
      <p:ext uri="{BB962C8B-B14F-4D97-AF65-F5344CB8AC3E}">
        <p14:creationId xmlns:p14="http://schemas.microsoft.com/office/powerpoint/2010/main" val="234122274"/>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l"/>
            <a:r>
              <a:rPr lang="de-DE" sz="2000" dirty="0"/>
              <a:t>1) Beratungslehrer/innen für Kinder mit sozialemotionalen Schwierigkeiten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4431983"/>
          </a:xfrm>
        </p:spPr>
        <p:txBody>
          <a:bodyPr/>
          <a:lstStyle/>
          <a:p>
            <a:pPr algn="l"/>
            <a:r>
              <a:rPr lang="de-DE" b="1" dirty="0" smtClean="0"/>
              <a:t>Zielgruppe:</a:t>
            </a:r>
          </a:p>
          <a:p>
            <a:pPr algn="just"/>
            <a:r>
              <a:rPr lang="de-DE" dirty="0"/>
              <a:t>Die Tätigkeit des Beratungslehrers/ der Beratungslehrerin bezieht sich in erster Linie auf Kinder mit Verhaltensauffälligkeiten im Sinne von Verhaltensstörungen. </a:t>
            </a:r>
          </a:p>
          <a:p>
            <a:pPr algn="just"/>
            <a:r>
              <a:rPr lang="de-DE" dirty="0"/>
              <a:t>Beratungslehrer/innen (BL) sind pädagogische Expert/</a:t>
            </a:r>
            <a:r>
              <a:rPr lang="de-DE" dirty="0" err="1"/>
              <a:t>inn</a:t>
            </a:r>
            <a:r>
              <a:rPr lang="de-DE" dirty="0"/>
              <a:t>/en mit spezieller Zusatzqualifikation.  </a:t>
            </a:r>
          </a:p>
          <a:p>
            <a:pPr algn="just"/>
            <a:r>
              <a:rPr lang="de-DE" dirty="0"/>
              <a:t>Die Koordination der Einsätze wird vom Diversitätsmanagement in den Bildungsregionen geleistet. </a:t>
            </a:r>
          </a:p>
          <a:p>
            <a:pPr algn="l"/>
            <a:endParaRPr lang="de-DE" b="1" dirty="0"/>
          </a:p>
          <a:p>
            <a:pPr algn="l"/>
            <a:r>
              <a:rPr lang="de-DE" b="1" dirty="0" smtClean="0"/>
              <a:t>Aufgabe:</a:t>
            </a:r>
          </a:p>
          <a:p>
            <a:pPr marL="285750" indent="-285750" algn="just">
              <a:buFont typeface="Arial" panose="020B0604020202020204" pitchFamily="34" charset="0"/>
              <a:buChar char="•"/>
            </a:pPr>
            <a:r>
              <a:rPr lang="de-DE" dirty="0"/>
              <a:t>Einzelbetreuung (sowohl innerhalb, als auch außerhalb der Klasse), Gruppenbetreuungen, Arbeit mit der gesamten </a:t>
            </a:r>
            <a:r>
              <a:rPr lang="de-DE" dirty="0" smtClean="0"/>
              <a:t>Klasse</a:t>
            </a:r>
            <a:endParaRPr lang="de-DE" dirty="0"/>
          </a:p>
          <a:p>
            <a:pPr marL="285750" indent="-285750" algn="just">
              <a:buFont typeface="Arial" panose="020B0604020202020204" pitchFamily="34" charset="0"/>
              <a:buChar char="•"/>
            </a:pPr>
            <a:r>
              <a:rPr lang="de-DE" dirty="0"/>
              <a:t>Unterstützung der Klassenlehrer/innen, Kompetenztransfer, Beratung von Lehrer/inne/n und </a:t>
            </a:r>
            <a:r>
              <a:rPr lang="de-DE" dirty="0" smtClean="0"/>
              <a:t>Erziehungsberechtigten</a:t>
            </a:r>
            <a:endParaRPr lang="de-DE" dirty="0"/>
          </a:p>
          <a:p>
            <a:pPr marL="285750" indent="-285750" algn="just">
              <a:buFont typeface="Arial" panose="020B0604020202020204" pitchFamily="34" charset="0"/>
              <a:buChar char="•"/>
            </a:pPr>
            <a:r>
              <a:rPr lang="de-DE" dirty="0"/>
              <a:t>Zusammenarbeit und Vernetzung mit schulischen und außerschulischen Helfer/innen-Systemen (Kinder- und Jugendhilfe, Kinderschutzzentrum, Heilpädagogische Station, Therapeutische Einrichtungen, Schulsozialarbeit, Schulpsychologie</a:t>
            </a:r>
            <a:r>
              <a:rPr lang="de-DE" dirty="0" smtClean="0"/>
              <a:t>…)</a:t>
            </a:r>
            <a:endParaRPr lang="de-DE" dirty="0"/>
          </a:p>
          <a:p>
            <a:pPr marL="285750" indent="-285750" algn="just">
              <a:buFont typeface="Arial" panose="020B0604020202020204" pitchFamily="34" charset="0"/>
              <a:buChar char="•"/>
            </a:pPr>
            <a:r>
              <a:rPr lang="de-DE" dirty="0"/>
              <a:t>Moderation von Helferkonferenzen und </a:t>
            </a:r>
            <a:r>
              <a:rPr lang="de-DE" dirty="0" smtClean="0"/>
              <a:t>Elternabenden</a:t>
            </a:r>
            <a:endParaRPr lang="de-DE" dirty="0"/>
          </a:p>
          <a:p>
            <a:pPr marL="285750" indent="-285750" algn="just">
              <a:buFont typeface="Arial" panose="020B0604020202020204" pitchFamily="34" charset="0"/>
              <a:buChar char="•"/>
            </a:pPr>
            <a:r>
              <a:rPr lang="de-DE" dirty="0"/>
              <a:t>Akute Krisenintervention in Zusammenarbeit mit der Schulpsychologie</a:t>
            </a:r>
          </a:p>
          <a:p>
            <a:pPr algn="l"/>
            <a:endParaRPr lang="de-DE" dirty="0" smtClean="0"/>
          </a:p>
        </p:txBody>
      </p:sp>
    </p:spTree>
    <p:extLst>
      <p:ext uri="{BB962C8B-B14F-4D97-AF65-F5344CB8AC3E}">
        <p14:creationId xmlns:p14="http://schemas.microsoft.com/office/powerpoint/2010/main" val="2504014287"/>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smtClean="0"/>
              <a:t>2) Verhaltenspädagogische </a:t>
            </a:r>
            <a:r>
              <a:rPr lang="de-DE" sz="2000" dirty="0"/>
              <a:t>Stützlehrer/innen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939540"/>
          </a:xfrm>
        </p:spPr>
        <p:txBody>
          <a:bodyPr/>
          <a:lstStyle/>
          <a:p>
            <a:pPr algn="l"/>
            <a:r>
              <a:rPr lang="de-DE" b="1" dirty="0" smtClean="0"/>
              <a:t>Zielgruppe:</a:t>
            </a:r>
          </a:p>
          <a:p>
            <a:pPr algn="just"/>
            <a:r>
              <a:rPr lang="de-DE" dirty="0"/>
              <a:t>Verhaltenspädagogische Stützlehrer/innen begleiten Schüler/innen mit erheblichen sozial-emotionalen Defiziten integrativ über einen Zeitraum von max. 6-8 Wochen. Sie helfen den Unterrichtsalltag durch gezielte verhaltenspädagogische Maßnahmen in der Klasse zu verbessern. </a:t>
            </a:r>
          </a:p>
          <a:p>
            <a:pPr algn="just"/>
            <a:r>
              <a:rPr lang="de-DE" dirty="0"/>
              <a:t>Die Koordination des Einsatzes dieser </a:t>
            </a:r>
            <a:r>
              <a:rPr lang="de-DE" dirty="0" err="1" smtClean="0"/>
              <a:t>Pädagog</a:t>
            </a:r>
            <a:r>
              <a:rPr lang="de-DE" dirty="0" smtClean="0"/>
              <a:t>/</a:t>
            </a:r>
            <a:r>
              <a:rPr lang="de-DE" dirty="0" err="1" smtClean="0"/>
              <a:t>inn</a:t>
            </a:r>
            <a:r>
              <a:rPr lang="de-DE" dirty="0" smtClean="0"/>
              <a:t>/en </a:t>
            </a:r>
            <a:r>
              <a:rPr lang="de-DE" dirty="0"/>
              <a:t>erfolgt über das Diversitätsmanagement in den Bildungsregionen. </a:t>
            </a:r>
            <a:endParaRPr lang="de-DE" dirty="0" smtClean="0"/>
          </a:p>
          <a:p>
            <a:pPr algn="just"/>
            <a:endParaRPr lang="de-DE" b="1" dirty="0"/>
          </a:p>
          <a:p>
            <a:pPr algn="l"/>
            <a:r>
              <a:rPr lang="de-DE" b="1" dirty="0" smtClean="0"/>
              <a:t>Aufgabe:</a:t>
            </a:r>
          </a:p>
          <a:p>
            <a:pPr marL="285750" indent="-285750" algn="just">
              <a:buFont typeface="Arial" panose="020B0604020202020204" pitchFamily="34" charset="0"/>
              <a:buChar char="•"/>
            </a:pPr>
            <a:r>
              <a:rPr lang="de-DE" dirty="0" smtClean="0"/>
              <a:t>Aufbau </a:t>
            </a:r>
            <a:r>
              <a:rPr lang="de-DE" dirty="0"/>
              <a:t>einer persönlichen Beziehung zum Kind</a:t>
            </a:r>
          </a:p>
          <a:p>
            <a:pPr marL="285750" indent="-285750" algn="just">
              <a:buFont typeface="Arial" panose="020B0604020202020204" pitchFamily="34" charset="0"/>
              <a:buChar char="•"/>
            </a:pPr>
            <a:r>
              <a:rPr lang="de-DE" dirty="0" smtClean="0"/>
              <a:t>Zusammenarbeit </a:t>
            </a:r>
            <a:r>
              <a:rPr lang="de-DE" dirty="0"/>
              <a:t>mit dem/der Klassenlehrer/in, Kompetenztransfer</a:t>
            </a:r>
          </a:p>
          <a:p>
            <a:pPr marL="285750" indent="-285750" algn="just">
              <a:buFont typeface="Arial" panose="020B0604020202020204" pitchFamily="34" charset="0"/>
              <a:buChar char="•"/>
            </a:pPr>
            <a:r>
              <a:rPr lang="de-DE" dirty="0" smtClean="0"/>
              <a:t>Erstellen </a:t>
            </a:r>
            <a:r>
              <a:rPr lang="de-DE" dirty="0"/>
              <a:t>eines Förderplans</a:t>
            </a:r>
          </a:p>
          <a:p>
            <a:pPr marL="285750" indent="-285750" algn="just">
              <a:buFont typeface="Arial" panose="020B0604020202020204" pitchFamily="34" charset="0"/>
              <a:buChar char="•"/>
            </a:pPr>
            <a:r>
              <a:rPr lang="de-DE" dirty="0" smtClean="0"/>
              <a:t>Einbringen </a:t>
            </a:r>
            <a:r>
              <a:rPr lang="de-DE" dirty="0"/>
              <a:t>der Fachexpertise in den Unterricht</a:t>
            </a:r>
          </a:p>
          <a:p>
            <a:pPr marL="285750" indent="-285750" algn="just">
              <a:buFont typeface="Arial" panose="020B0604020202020204" pitchFamily="34" charset="0"/>
              <a:buChar char="•"/>
            </a:pPr>
            <a:r>
              <a:rPr lang="de-DE" dirty="0" smtClean="0"/>
              <a:t>Zusammenarbeit </a:t>
            </a:r>
            <a:r>
              <a:rPr lang="de-DE" dirty="0"/>
              <a:t>mit den Erziehungsberechtigten</a:t>
            </a:r>
          </a:p>
          <a:p>
            <a:pPr marL="285750" indent="-285750" algn="just">
              <a:buFont typeface="Arial" panose="020B0604020202020204" pitchFamily="34" charset="0"/>
              <a:buChar char="•"/>
            </a:pPr>
            <a:r>
              <a:rPr lang="de-DE" dirty="0" smtClean="0"/>
              <a:t>Zusammenarbeit </a:t>
            </a:r>
            <a:r>
              <a:rPr lang="de-DE" dirty="0"/>
              <a:t>und Vernetzung mit schulischen und außerschulischen Helfer/innen-Systemen (Kinder- und Jugendhilfe, Kinderschutzzentrum, Heilpädagogische Station, Therapeutische Einrichtungen, Schulsozialarbeit, Schulpsychologie…)</a:t>
            </a:r>
            <a:endParaRPr lang="de-DE" dirty="0" smtClean="0"/>
          </a:p>
        </p:txBody>
      </p:sp>
    </p:spTree>
    <p:extLst>
      <p:ext uri="{BB962C8B-B14F-4D97-AF65-F5344CB8AC3E}">
        <p14:creationId xmlns:p14="http://schemas.microsoft.com/office/powerpoint/2010/main" val="2352187298"/>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3) Mobile Integrationslehrer/innen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954655"/>
          </a:xfrm>
        </p:spPr>
        <p:txBody>
          <a:bodyPr/>
          <a:lstStyle/>
          <a:p>
            <a:pPr algn="l"/>
            <a:r>
              <a:rPr lang="de-DE" b="1" dirty="0" smtClean="0"/>
              <a:t>Zielgruppe:</a:t>
            </a:r>
          </a:p>
          <a:p>
            <a:pPr algn="just"/>
            <a:r>
              <a:rPr lang="de-DE" dirty="0"/>
              <a:t>Lehrpersonen mit sonderpädagogischer Expertise unterstützen und begleiten Schüler/innen mit sonderpädagogischem Förderbedarf oder besonderen Förderbedürfnissen stundenweise in einer Klasse („Stützfunktion“). </a:t>
            </a:r>
            <a:endParaRPr lang="de-DE" dirty="0" smtClean="0"/>
          </a:p>
          <a:p>
            <a:pPr algn="just"/>
            <a:endParaRPr lang="de-DE" b="1" dirty="0"/>
          </a:p>
          <a:p>
            <a:pPr algn="l"/>
            <a:r>
              <a:rPr lang="de-DE" b="1" dirty="0" smtClean="0"/>
              <a:t>Aufgabe:</a:t>
            </a:r>
          </a:p>
          <a:p>
            <a:pPr marL="285750" indent="-285750" algn="just">
              <a:buFont typeface="Arial" panose="020B0604020202020204" pitchFamily="34" charset="0"/>
              <a:buChar char="•"/>
            </a:pPr>
            <a:r>
              <a:rPr lang="de-DE" dirty="0" smtClean="0"/>
              <a:t>Erarbeitung </a:t>
            </a:r>
            <a:r>
              <a:rPr lang="de-DE" dirty="0"/>
              <a:t>eines individuellen Förderplans in Zusammenarbeit mit dem/der Klassenlehrer/in</a:t>
            </a:r>
          </a:p>
          <a:p>
            <a:pPr marL="285750" indent="-285750" algn="just">
              <a:buFont typeface="Arial" panose="020B0604020202020204" pitchFamily="34" charset="0"/>
              <a:buChar char="•"/>
            </a:pPr>
            <a:r>
              <a:rPr lang="de-DE" dirty="0" smtClean="0"/>
              <a:t>Einbringen </a:t>
            </a:r>
            <a:r>
              <a:rPr lang="de-DE" dirty="0"/>
              <a:t>der Fachexpertise in den Unterricht</a:t>
            </a:r>
          </a:p>
          <a:p>
            <a:pPr marL="285750" indent="-285750" algn="just">
              <a:buFont typeface="Arial" panose="020B0604020202020204" pitchFamily="34" charset="0"/>
              <a:buChar char="•"/>
            </a:pPr>
            <a:r>
              <a:rPr lang="de-DE" dirty="0" smtClean="0"/>
              <a:t>Individuell </a:t>
            </a:r>
            <a:r>
              <a:rPr lang="de-DE" dirty="0"/>
              <a:t>an das Lernniveau des Kindes/der Kinder angepasste Unterrichtsvorbereitung in Absprache mit dem/der Klassenlehrer/in</a:t>
            </a:r>
          </a:p>
          <a:p>
            <a:pPr marL="285750" indent="-285750" algn="just">
              <a:buFont typeface="Arial" panose="020B0604020202020204" pitchFamily="34" charset="0"/>
              <a:buChar char="•"/>
            </a:pPr>
            <a:r>
              <a:rPr lang="de-DE" dirty="0" smtClean="0"/>
              <a:t>Förderung </a:t>
            </a:r>
            <a:r>
              <a:rPr lang="de-DE" dirty="0"/>
              <a:t>in der Klasse (</a:t>
            </a:r>
            <a:r>
              <a:rPr lang="de-DE" dirty="0" smtClean="0"/>
              <a:t>Team-Teaching</a:t>
            </a:r>
            <a:r>
              <a:rPr lang="de-DE" dirty="0"/>
              <a:t>) und/oder Einzelarbeit</a:t>
            </a:r>
          </a:p>
          <a:p>
            <a:pPr marL="285750" indent="-285750" algn="just">
              <a:buFont typeface="Arial" panose="020B0604020202020204" pitchFamily="34" charset="0"/>
              <a:buChar char="•"/>
            </a:pPr>
            <a:r>
              <a:rPr lang="de-DE" dirty="0" smtClean="0"/>
              <a:t>Elternarbeit</a:t>
            </a:r>
            <a:endParaRPr lang="de-DE" dirty="0"/>
          </a:p>
        </p:txBody>
      </p:sp>
    </p:spTree>
    <p:extLst>
      <p:ext uri="{BB962C8B-B14F-4D97-AF65-F5344CB8AC3E}">
        <p14:creationId xmlns:p14="http://schemas.microsoft.com/office/powerpoint/2010/main" val="236240408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descr="Unterstützungssysteme in der Steiermark Kurzfassung - Word"/>
          <p:cNvPicPr>
            <a:picLocks noChangeAspect="1"/>
          </p:cNvPicPr>
          <p:nvPr/>
        </p:nvPicPr>
        <p:blipFill rotWithShape="1">
          <a:blip r:embed="rId2">
            <a:extLst>
              <a:ext uri="{28A0092B-C50C-407E-A947-70E740481C1C}">
                <a14:useLocalDpi xmlns:a14="http://schemas.microsoft.com/office/drawing/2010/main" val="0"/>
              </a:ext>
            </a:extLst>
          </a:blip>
          <a:srcRect l="12201" t="30616" r="53937" b="26900"/>
          <a:stretch/>
        </p:blipFill>
        <p:spPr>
          <a:xfrm>
            <a:off x="1043608" y="1484784"/>
            <a:ext cx="6944678" cy="4752528"/>
          </a:xfrm>
          <a:prstGeom prst="rect">
            <a:avLst/>
          </a:prstGeom>
        </p:spPr>
      </p:pic>
    </p:spTree>
    <p:extLst>
      <p:ext uri="{BB962C8B-B14F-4D97-AF65-F5344CB8AC3E}">
        <p14:creationId xmlns:p14="http://schemas.microsoft.com/office/powerpoint/2010/main" val="4219484391"/>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4</a:t>
            </a:r>
            <a:r>
              <a:rPr lang="de-DE" sz="2000"/>
              <a:t>) </a:t>
            </a:r>
            <a:r>
              <a:rPr lang="de-DE" sz="2000" smtClean="0"/>
              <a:t>DAZ-Lehrer/innen</a:t>
            </a:r>
            <a:endParaRPr lang="de-DE" sz="2000" dirty="0"/>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447098"/>
          </a:xfrm>
        </p:spPr>
        <p:txBody>
          <a:bodyPr/>
          <a:lstStyle/>
          <a:p>
            <a:pPr algn="l"/>
            <a:r>
              <a:rPr lang="de-DE" b="1" dirty="0" smtClean="0"/>
              <a:t>Zielgruppe:</a:t>
            </a:r>
          </a:p>
          <a:p>
            <a:pPr algn="just"/>
            <a:r>
              <a:rPr lang="de-DE" dirty="0"/>
              <a:t>Schülerinnen und Schüler, die dem Unterricht auf Grund unzureichender Sprachkenntnisse nicht folgen können, werden ab dem Schuljahr 2018/19 in eigenen Deutschförderklassen und Deutschförderkursen unterrichtet. Ziel ist das frühzeitige und intensive Erlernen der Unterrichtssprache Deutsch, damit diese Schülerinnen und Schüler möglichst rasch nach dem Lehrplan der betreffenden Schulart und Schulstufe unterrichtet werden können und bestmögliche Abschlüsse erreicht werden können. </a:t>
            </a:r>
            <a:endParaRPr lang="de-DE" dirty="0" smtClean="0"/>
          </a:p>
          <a:p>
            <a:pPr algn="just"/>
            <a:endParaRPr lang="de-DE" b="1" dirty="0"/>
          </a:p>
          <a:p>
            <a:pPr algn="l"/>
            <a:r>
              <a:rPr lang="de-DE" b="1" dirty="0" smtClean="0"/>
              <a:t>Aufgabe:</a:t>
            </a:r>
          </a:p>
          <a:p>
            <a:pPr marL="285750" indent="-285750" algn="just">
              <a:buFont typeface="Arial" panose="020B0604020202020204" pitchFamily="34" charset="0"/>
              <a:buChar char="•"/>
            </a:pPr>
            <a:r>
              <a:rPr lang="de-DE" dirty="0" smtClean="0"/>
              <a:t>Vermittlung </a:t>
            </a:r>
            <a:r>
              <a:rPr lang="de-DE" dirty="0"/>
              <a:t>der Unterrichtssprache Deutsch</a:t>
            </a:r>
          </a:p>
          <a:p>
            <a:pPr marL="285750" indent="-285750" algn="just">
              <a:buFont typeface="Arial" panose="020B0604020202020204" pitchFamily="34" charset="0"/>
              <a:buChar char="•"/>
            </a:pPr>
            <a:r>
              <a:rPr lang="de-DE" dirty="0" smtClean="0"/>
              <a:t>Spezielle </a:t>
            </a:r>
            <a:r>
              <a:rPr lang="de-DE" dirty="0"/>
              <a:t>didaktische Aufbereitung der Lehrinhalte, Anwendung moderner, sprachdidaktischer Methoden</a:t>
            </a:r>
          </a:p>
          <a:p>
            <a:pPr marL="285750" indent="-285750" algn="just">
              <a:buFont typeface="Arial" panose="020B0604020202020204" pitchFamily="34" charset="0"/>
              <a:buChar char="•"/>
            </a:pPr>
            <a:r>
              <a:rPr lang="de-DE" dirty="0" smtClean="0"/>
              <a:t>Zusammenarbeit </a:t>
            </a:r>
            <a:r>
              <a:rPr lang="de-DE" dirty="0"/>
              <a:t>mit dem/der Klassenlehrer/in</a:t>
            </a:r>
          </a:p>
          <a:p>
            <a:pPr marL="285750" indent="-285750" algn="just">
              <a:buFont typeface="Arial" panose="020B0604020202020204" pitchFamily="34" charset="0"/>
              <a:buChar char="•"/>
            </a:pPr>
            <a:r>
              <a:rPr lang="de-DE" dirty="0" smtClean="0"/>
              <a:t>Intensive </a:t>
            </a:r>
            <a:r>
              <a:rPr lang="de-DE" dirty="0"/>
              <a:t>Elternarbeit mit Unterstützung von Dolmetscher/inne/n</a:t>
            </a:r>
          </a:p>
        </p:txBody>
      </p:sp>
    </p:spTree>
    <p:extLst>
      <p:ext uri="{BB962C8B-B14F-4D97-AF65-F5344CB8AC3E}">
        <p14:creationId xmlns:p14="http://schemas.microsoft.com/office/powerpoint/2010/main" val="286634878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5) Sprachheillehrer/innen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708434"/>
          </a:xfrm>
        </p:spPr>
        <p:txBody>
          <a:bodyPr/>
          <a:lstStyle/>
          <a:p>
            <a:pPr algn="l"/>
            <a:r>
              <a:rPr lang="de-DE" b="1" dirty="0" smtClean="0"/>
              <a:t>Zielgruppe:</a:t>
            </a:r>
          </a:p>
          <a:p>
            <a:pPr algn="just"/>
            <a:r>
              <a:rPr lang="de-DE" dirty="0"/>
              <a:t>Die Tätigkeit des Sprachheillehrers /der Sprachheillehrerin zielt in erster Linie auf den sprachlichen Kompetenzaufbau der Schüler/innen mit sprachlichen Förderbedürfnissen ab. </a:t>
            </a:r>
            <a:endParaRPr lang="de-DE" dirty="0" smtClean="0"/>
          </a:p>
          <a:p>
            <a:pPr algn="just"/>
            <a:endParaRPr lang="de-DE" b="1" dirty="0"/>
          </a:p>
          <a:p>
            <a:pPr algn="l"/>
            <a:r>
              <a:rPr lang="de-DE" b="1" dirty="0" smtClean="0"/>
              <a:t>Aufgabe:</a:t>
            </a:r>
          </a:p>
          <a:p>
            <a:pPr marL="285750" indent="-285750" algn="just">
              <a:buFont typeface="Arial" panose="020B0604020202020204" pitchFamily="34" charset="0"/>
              <a:buChar char="•"/>
            </a:pPr>
            <a:r>
              <a:rPr lang="de-DE" dirty="0" smtClean="0"/>
              <a:t>Inklusive </a:t>
            </a:r>
            <a:r>
              <a:rPr lang="de-DE" dirty="0"/>
              <a:t>Sprachförderung im Unterricht</a:t>
            </a:r>
          </a:p>
          <a:p>
            <a:pPr marL="285750" indent="-285750" algn="just">
              <a:buFont typeface="Arial" panose="020B0604020202020204" pitchFamily="34" charset="0"/>
              <a:buChar char="•"/>
            </a:pPr>
            <a:r>
              <a:rPr lang="de-DE" dirty="0" smtClean="0"/>
              <a:t>Individuelle </a:t>
            </a:r>
            <a:r>
              <a:rPr lang="de-DE" dirty="0"/>
              <a:t>sprachtherapeutische Förderung für Schüler/innen mit sprachlichen Beeinträchtigungen und Behinderungen im Bereich Pragmatik, Semantik, Grammatik, Morphologie, Syntax und Phonologie/Phonetik</a:t>
            </a:r>
          </a:p>
          <a:p>
            <a:pPr marL="285750" indent="-285750" algn="just">
              <a:buFont typeface="Arial" panose="020B0604020202020204" pitchFamily="34" charset="0"/>
              <a:buChar char="•"/>
            </a:pPr>
            <a:r>
              <a:rPr lang="de-DE" dirty="0" smtClean="0"/>
              <a:t>Zusammenarbeit </a:t>
            </a:r>
            <a:r>
              <a:rPr lang="de-DE" dirty="0"/>
              <a:t>und Kooperation mit </a:t>
            </a:r>
            <a:r>
              <a:rPr lang="de-DE" dirty="0" smtClean="0"/>
              <a:t>Klassenlehrer/inne/n</a:t>
            </a:r>
            <a:endParaRPr lang="de-DE" dirty="0"/>
          </a:p>
          <a:p>
            <a:pPr marL="285750" indent="-285750" algn="just">
              <a:buFont typeface="Arial" panose="020B0604020202020204" pitchFamily="34" charset="0"/>
              <a:buChar char="•"/>
            </a:pPr>
            <a:r>
              <a:rPr lang="de-DE" dirty="0" smtClean="0"/>
              <a:t>Elternberatung</a:t>
            </a:r>
            <a:endParaRPr lang="de-DE" dirty="0"/>
          </a:p>
        </p:txBody>
      </p:sp>
    </p:spTree>
    <p:extLst>
      <p:ext uri="{BB962C8B-B14F-4D97-AF65-F5344CB8AC3E}">
        <p14:creationId xmlns:p14="http://schemas.microsoft.com/office/powerpoint/2010/main" val="3899980825"/>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6) Integrationslehrer/innen für den Bereich Sehen und Hören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682185"/>
            <a:ext cx="8072686" cy="5170646"/>
          </a:xfrm>
        </p:spPr>
        <p:txBody>
          <a:bodyPr/>
          <a:lstStyle/>
          <a:p>
            <a:pPr algn="l"/>
            <a:r>
              <a:rPr lang="de-DE" b="1" dirty="0" smtClean="0"/>
              <a:t>Zielgruppe:</a:t>
            </a:r>
          </a:p>
          <a:p>
            <a:pPr algn="just"/>
            <a:r>
              <a:rPr lang="de-DE" dirty="0"/>
              <a:t>Kinder mit Sinnesbeeinträchtigungen (Sehschädigung/Blindheit und Hörbeeinträchtigungen/Taubheit) wird Beratung, Unterstützung und Begleitung von Lehrer/inne/n mit spezieller Expertise </a:t>
            </a:r>
            <a:r>
              <a:rPr lang="de-DE" dirty="0" smtClean="0"/>
              <a:t>angeboten</a:t>
            </a:r>
            <a:r>
              <a:rPr lang="de-DE" dirty="0"/>
              <a:t>.</a:t>
            </a:r>
            <a:endParaRPr lang="de-DE" dirty="0" smtClean="0"/>
          </a:p>
          <a:p>
            <a:pPr algn="just"/>
            <a:r>
              <a:rPr lang="de-DE" dirty="0"/>
              <a:t>Die Koordination und der Einsatz der mobilen Lehrer/innen für Sinnesbehinderungen ist Aufgabe des Diversitätsmanagements. </a:t>
            </a:r>
            <a:endParaRPr lang="de-DE" dirty="0" smtClean="0"/>
          </a:p>
          <a:p>
            <a:pPr algn="just"/>
            <a:endParaRPr lang="de-DE" b="1" dirty="0"/>
          </a:p>
          <a:p>
            <a:pPr algn="l"/>
            <a:r>
              <a:rPr lang="de-DE" b="1" dirty="0" smtClean="0"/>
              <a:t>Aufgabe:</a:t>
            </a:r>
          </a:p>
          <a:p>
            <a:pPr marL="285750" indent="-285750" algn="just">
              <a:buFont typeface="Arial" panose="020B0604020202020204" pitchFamily="34" charset="0"/>
              <a:buChar char="•"/>
            </a:pPr>
            <a:r>
              <a:rPr lang="de-DE" dirty="0"/>
              <a:t>Unterstützung im Unterricht</a:t>
            </a:r>
          </a:p>
          <a:p>
            <a:pPr marL="285750" indent="-285750" algn="just">
              <a:buFont typeface="Arial" panose="020B0604020202020204" pitchFamily="34" charset="0"/>
              <a:buChar char="•"/>
            </a:pPr>
            <a:r>
              <a:rPr lang="de-DE" dirty="0" smtClean="0"/>
              <a:t>Erstellung </a:t>
            </a:r>
            <a:r>
              <a:rPr lang="de-DE" dirty="0"/>
              <a:t>von Förderkonzepten, Beratung und Unterstützung bei der Erstellung individueller Förderpläne bzw. eines Gesamtförderkonzeptes</a:t>
            </a:r>
          </a:p>
          <a:p>
            <a:pPr marL="285750" indent="-285750" algn="just">
              <a:buFont typeface="Arial" panose="020B0604020202020204" pitchFamily="34" charset="0"/>
              <a:buChar char="•"/>
            </a:pPr>
            <a:r>
              <a:rPr lang="de-DE" dirty="0" smtClean="0"/>
              <a:t>Beratung </a:t>
            </a:r>
            <a:r>
              <a:rPr lang="de-DE" dirty="0"/>
              <a:t>und Unterstützung der Eltern und Lehrer/innen bei schulrelevanten Fragestellungen und bezüglich behindertenspezifischer Notwendigkeiten und individueller Bedürfnisse des jeweiligen Kindes (Adaptierungen, Auswahl und Anschaffung spezieller Hilfsmittel)</a:t>
            </a:r>
          </a:p>
          <a:p>
            <a:pPr marL="285750" indent="-285750" algn="just">
              <a:buFont typeface="Arial" panose="020B0604020202020204" pitchFamily="34" charset="0"/>
              <a:buChar char="•"/>
            </a:pPr>
            <a:r>
              <a:rPr lang="de-DE" dirty="0" smtClean="0"/>
              <a:t>Behindertenspezifische </a:t>
            </a:r>
            <a:r>
              <a:rPr lang="de-DE" dirty="0"/>
              <a:t>Aufbereitung von Arbeitsmaterialien</a:t>
            </a:r>
          </a:p>
          <a:p>
            <a:pPr marL="285750" indent="-285750" algn="just">
              <a:buFont typeface="Arial" panose="020B0604020202020204" pitchFamily="34" charset="0"/>
              <a:buChar char="•"/>
            </a:pPr>
            <a:r>
              <a:rPr lang="de-DE" dirty="0" smtClean="0"/>
              <a:t>Anleitung </a:t>
            </a:r>
            <a:r>
              <a:rPr lang="de-DE" dirty="0"/>
              <a:t>beim Umgang mit technischen Hilfen</a:t>
            </a:r>
          </a:p>
          <a:p>
            <a:pPr marL="285750" indent="-285750" algn="just">
              <a:buFont typeface="Arial" panose="020B0604020202020204" pitchFamily="34" charset="0"/>
              <a:buChar char="•"/>
            </a:pPr>
            <a:r>
              <a:rPr lang="de-DE" dirty="0" smtClean="0"/>
              <a:t>Sensibilisierung </a:t>
            </a:r>
            <a:r>
              <a:rPr lang="de-DE" dirty="0"/>
              <a:t>der Mitschüler/innen, Lehrer/innen und Klasseneltern für die besonderen Bedürfnisse des Kindes mit Sinnesbehinderung</a:t>
            </a:r>
          </a:p>
          <a:p>
            <a:pPr marL="285750" indent="-285750" algn="just">
              <a:buFont typeface="Arial" panose="020B0604020202020204" pitchFamily="34" charset="0"/>
              <a:buChar char="•"/>
            </a:pPr>
            <a:r>
              <a:rPr lang="de-DE" dirty="0" smtClean="0"/>
              <a:t>Begleitung </a:t>
            </a:r>
            <a:r>
              <a:rPr lang="de-DE" dirty="0"/>
              <a:t>und Unterstützung bei Maßnahmen zur beruflichen </a:t>
            </a:r>
            <a:r>
              <a:rPr lang="de-DE" dirty="0" smtClean="0"/>
              <a:t>Orientierung</a:t>
            </a:r>
          </a:p>
          <a:p>
            <a:pPr marL="285750" indent="-285750" algn="just">
              <a:buFont typeface="Arial" panose="020B0604020202020204" pitchFamily="34" charset="0"/>
              <a:buChar char="•"/>
            </a:pPr>
            <a:r>
              <a:rPr lang="de-DE" dirty="0"/>
              <a:t>Zusammenarbeit mit Regelschullehrer/inne/n, Eltern, Ärztinnen/Ärzten, Therapeutinnen/Therapeuten und Vertreter/inne/n verschiedener Behörden</a:t>
            </a:r>
          </a:p>
        </p:txBody>
      </p:sp>
    </p:spTree>
    <p:extLst>
      <p:ext uri="{BB962C8B-B14F-4D97-AF65-F5344CB8AC3E}">
        <p14:creationId xmlns:p14="http://schemas.microsoft.com/office/powerpoint/2010/main" val="2174552865"/>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7) Integrationslehrer/innen für </a:t>
            </a:r>
            <a:r>
              <a:rPr lang="de-DE" sz="2000" dirty="0" smtClean="0"/>
              <a:t>Leserechtschreib- </a:t>
            </a:r>
            <a:r>
              <a:rPr lang="de-DE" sz="2000" dirty="0"/>
              <a:t>und Rechenschwäche</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939540"/>
          </a:xfrm>
        </p:spPr>
        <p:txBody>
          <a:bodyPr/>
          <a:lstStyle/>
          <a:p>
            <a:pPr algn="l"/>
            <a:r>
              <a:rPr lang="de-DE" b="1" dirty="0" smtClean="0"/>
              <a:t>Zielgruppe:</a:t>
            </a:r>
          </a:p>
          <a:p>
            <a:pPr algn="just"/>
            <a:r>
              <a:rPr lang="de-DE" dirty="0" err="1"/>
              <a:t>Pädagog</a:t>
            </a:r>
            <a:r>
              <a:rPr lang="de-DE" dirty="0"/>
              <a:t>/</a:t>
            </a:r>
            <a:r>
              <a:rPr lang="de-DE" dirty="0" err="1"/>
              <a:t>inn</a:t>
            </a:r>
            <a:r>
              <a:rPr lang="de-DE" dirty="0"/>
              <a:t>/en mit spezieller Expertise im Bereich Lese-/Rechtschreib-Schwierigkeiten und Dyskalkulie unterstützen und fördern Schüler/innen mit Schwierigkeiten in diesen Bereichen. Sie haben Multiplikator/innen-Funktion. </a:t>
            </a:r>
          </a:p>
          <a:p>
            <a:pPr algn="just"/>
            <a:r>
              <a:rPr lang="de-DE" dirty="0"/>
              <a:t>Die Koordination erfolgt vom Diversitätsmanagement in den Bildungsregionen. </a:t>
            </a:r>
            <a:endParaRPr lang="de-DE" dirty="0" smtClean="0"/>
          </a:p>
          <a:p>
            <a:pPr algn="just"/>
            <a:endParaRPr lang="de-DE" b="1" dirty="0"/>
          </a:p>
          <a:p>
            <a:pPr algn="l"/>
            <a:r>
              <a:rPr lang="de-DE" b="1" dirty="0" smtClean="0"/>
              <a:t>Aufgabe:</a:t>
            </a:r>
          </a:p>
          <a:p>
            <a:pPr marL="285750" indent="-285750" algn="just">
              <a:buFont typeface="Arial" panose="020B0604020202020204" pitchFamily="34" charset="0"/>
              <a:buChar char="•"/>
            </a:pPr>
            <a:r>
              <a:rPr lang="de-DE" dirty="0" smtClean="0"/>
              <a:t>Förderdiagnostische </a:t>
            </a:r>
            <a:r>
              <a:rPr lang="de-DE" dirty="0"/>
              <a:t>Abklärung und Erstellung von Lernstandanalysen und Erstellung eines individuellen Förderkonzeptes</a:t>
            </a:r>
          </a:p>
          <a:p>
            <a:pPr marL="285750" indent="-285750" algn="just">
              <a:buFont typeface="Arial" panose="020B0604020202020204" pitchFamily="34" charset="0"/>
              <a:buChar char="•"/>
            </a:pPr>
            <a:r>
              <a:rPr lang="de-DE" dirty="0" smtClean="0"/>
              <a:t>Beratung </a:t>
            </a:r>
            <a:r>
              <a:rPr lang="de-DE" dirty="0"/>
              <a:t>von Klassenlehrer/inne/n bei didaktischen und methodischen Fragestellungen</a:t>
            </a:r>
          </a:p>
          <a:p>
            <a:pPr marL="285750" indent="-285750" algn="just">
              <a:buFont typeface="Arial" panose="020B0604020202020204" pitchFamily="34" charset="0"/>
              <a:buChar char="•"/>
            </a:pPr>
            <a:r>
              <a:rPr lang="de-DE" dirty="0" smtClean="0"/>
              <a:t>Sensibilisierung </a:t>
            </a:r>
            <a:r>
              <a:rPr lang="de-DE" dirty="0"/>
              <a:t>im Umgang mit Kindern mit Leserechtschreibschwäche und/oder Rechenschwäche und Bewusstmachung der zentralen Bedeutung einer frühzeitigen Identifikation (pädagogischen Diagnostik) durch Klassenlehrer/innen</a:t>
            </a:r>
          </a:p>
          <a:p>
            <a:pPr marL="285750" indent="-285750" algn="just">
              <a:buFont typeface="Arial" panose="020B0604020202020204" pitchFamily="34" charset="0"/>
              <a:buChar char="•"/>
            </a:pPr>
            <a:r>
              <a:rPr lang="de-DE" dirty="0" smtClean="0"/>
              <a:t>Aufzeigen </a:t>
            </a:r>
            <a:r>
              <a:rPr lang="de-DE" dirty="0"/>
              <a:t>von präventiven Maßnahmen zur Vermeidung von Leserechtschreibschwäche und Rechenschwäche</a:t>
            </a:r>
          </a:p>
          <a:p>
            <a:pPr marL="285750" indent="-285750" algn="just">
              <a:buFont typeface="Arial" panose="020B0604020202020204" pitchFamily="34" charset="0"/>
              <a:buChar char="•"/>
            </a:pPr>
            <a:r>
              <a:rPr lang="de-DE" dirty="0" smtClean="0"/>
              <a:t>Beratung </a:t>
            </a:r>
            <a:r>
              <a:rPr lang="de-DE" dirty="0"/>
              <a:t>der Erziehungsberechtigten</a:t>
            </a:r>
          </a:p>
        </p:txBody>
      </p:sp>
    </p:spTree>
    <p:extLst>
      <p:ext uri="{BB962C8B-B14F-4D97-AF65-F5344CB8AC3E}">
        <p14:creationId xmlns:p14="http://schemas.microsoft.com/office/powerpoint/2010/main" val="2913858284"/>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K</a:t>
            </a:r>
            <a:r>
              <a:rPr lang="de-DE" sz="2000" dirty="0" smtClean="0"/>
              <a:t>oordination</a:t>
            </a:r>
            <a:r>
              <a:rPr lang="de-DE" sz="2000" dirty="0"/>
              <a:t>:</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984885"/>
          </a:xfrm>
        </p:spPr>
        <p:txBody>
          <a:bodyPr/>
          <a:lstStyle/>
          <a:p>
            <a:pPr algn="l"/>
            <a:r>
              <a:rPr lang="de-DE" dirty="0"/>
              <a:t>Schulqualitätsmanagerin </a:t>
            </a:r>
            <a:endParaRPr lang="de-DE" dirty="0" smtClean="0"/>
          </a:p>
          <a:p>
            <a:pPr algn="l"/>
            <a:r>
              <a:rPr lang="de-DE" dirty="0" smtClean="0"/>
              <a:t>Dipl</a:t>
            </a:r>
            <a:r>
              <a:rPr lang="de-DE" dirty="0"/>
              <a:t>. Päd. Sabine </a:t>
            </a:r>
            <a:r>
              <a:rPr lang="de-DE" dirty="0" err="1"/>
              <a:t>Haucinger</a:t>
            </a:r>
            <a:r>
              <a:rPr lang="de-DE" dirty="0"/>
              <a:t>, </a:t>
            </a:r>
            <a:r>
              <a:rPr lang="de-DE" dirty="0" err="1"/>
              <a:t>BEd</a:t>
            </a:r>
            <a:r>
              <a:rPr lang="de-DE" dirty="0"/>
              <a:t> </a:t>
            </a:r>
            <a:endParaRPr lang="de-DE" dirty="0" smtClean="0"/>
          </a:p>
          <a:p>
            <a:pPr algn="l"/>
            <a:r>
              <a:rPr lang="de-DE" dirty="0" smtClean="0"/>
              <a:t>Tel</a:t>
            </a:r>
            <a:r>
              <a:rPr lang="de-DE" dirty="0"/>
              <a:t>.: 05/0248 345 419 </a:t>
            </a:r>
            <a:endParaRPr lang="de-DE" dirty="0" smtClean="0"/>
          </a:p>
          <a:p>
            <a:pPr algn="l"/>
            <a:r>
              <a:rPr lang="de-DE" dirty="0" smtClean="0"/>
              <a:t>E-Mail</a:t>
            </a:r>
            <a:r>
              <a:rPr lang="de-DE" dirty="0"/>
              <a:t>: sabine.haucinger@bildung-stmk.gv.at</a:t>
            </a:r>
          </a:p>
        </p:txBody>
      </p:sp>
    </p:spTree>
    <p:extLst>
      <p:ext uri="{BB962C8B-B14F-4D97-AF65-F5344CB8AC3E}">
        <p14:creationId xmlns:p14="http://schemas.microsoft.com/office/powerpoint/2010/main" val="3653403996"/>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smtClean="0"/>
              <a:t>1.5</a:t>
            </a:r>
            <a:r>
              <a:rPr lang="de-DE" sz="2000" dirty="0"/>
              <a:t>. Psychosoziales Unterstützungsteam der Schulpsychologie Steiermark (P.U.T.)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564904"/>
            <a:ext cx="8072686" cy="3200876"/>
          </a:xfrm>
        </p:spPr>
        <p:txBody>
          <a:bodyPr/>
          <a:lstStyle/>
          <a:p>
            <a:pPr algn="ctr"/>
            <a:r>
              <a:rPr lang="de-DE" dirty="0" err="1" smtClean="0"/>
              <a:t>MitarbeiterInnen</a:t>
            </a:r>
            <a:r>
              <a:rPr lang="de-DE" dirty="0"/>
              <a:t>: </a:t>
            </a:r>
            <a:r>
              <a:rPr lang="de-DE" dirty="0" smtClean="0"/>
              <a:t>26</a:t>
            </a:r>
            <a:endParaRPr lang="de-DE" dirty="0"/>
          </a:p>
          <a:p>
            <a:pPr algn="ctr"/>
            <a:r>
              <a:rPr lang="de-DE" dirty="0"/>
              <a:t>VZÄ</a:t>
            </a:r>
            <a:r>
              <a:rPr lang="de-DE"/>
              <a:t>: </a:t>
            </a:r>
            <a:r>
              <a:rPr lang="de-DE" smtClean="0"/>
              <a:t>18</a:t>
            </a:r>
            <a:endParaRPr lang="de-DE" dirty="0" smtClean="0"/>
          </a:p>
          <a:p>
            <a:pPr algn="ctr"/>
            <a:endParaRPr lang="de-DE" dirty="0"/>
          </a:p>
          <a:p>
            <a:pPr algn="l"/>
            <a:r>
              <a:rPr lang="de-DE" b="1" dirty="0" smtClean="0"/>
              <a:t>Ausgangssituation:</a:t>
            </a:r>
          </a:p>
          <a:p>
            <a:pPr algn="just"/>
            <a:r>
              <a:rPr lang="de-DE" dirty="0"/>
              <a:t>Die Herausforderungen für Schulen werden ganz allgemein immer komplexer. Die Heterogenität und Diversität der Schülerschaft steigt ständig. Das zentrale Bedürfnis vieler Schüler/innen liegt nicht mehr im Bereich der Wissensvermittlung, sondern in der Dimension der sozial-emotionalen Zuwendung. Dafür bedarf es zusätzlichen Wissens, ein besonderes Setting mit kompetentem Personal an den Standorten sowie ein gut entwickeltes Unterstützungssystem. </a:t>
            </a:r>
            <a:endParaRPr lang="de-DE" dirty="0" smtClean="0"/>
          </a:p>
          <a:p>
            <a:pPr algn="just"/>
            <a:endParaRPr lang="de-DE" dirty="0"/>
          </a:p>
          <a:p>
            <a:pPr algn="just"/>
            <a:r>
              <a:rPr lang="de-DE" b="1" dirty="0"/>
              <a:t>Das Psychosoziale Unterstützungsteam der Schulpsychologie Steiermark bietet psychosoziale Beratung und Unterstützung bei sozialer Benachteiligung und Diversität für Schüler/innen, Eltern/Erziehungsberechtigte, Schulleitungen, Lehrer/innen und Schulpartner/innen. </a:t>
            </a:r>
          </a:p>
        </p:txBody>
      </p:sp>
    </p:spTree>
    <p:extLst>
      <p:ext uri="{BB962C8B-B14F-4D97-AF65-F5344CB8AC3E}">
        <p14:creationId xmlns:p14="http://schemas.microsoft.com/office/powerpoint/2010/main" val="759074497"/>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447098"/>
          </a:xfrm>
        </p:spPr>
        <p:txBody>
          <a:bodyPr/>
          <a:lstStyle/>
          <a:p>
            <a:pPr marL="285750" indent="-285750" algn="just">
              <a:buFont typeface="Arial" panose="020B0604020202020204" pitchFamily="34" charset="0"/>
              <a:buChar char="•"/>
            </a:pPr>
            <a:r>
              <a:rPr lang="de-DE" dirty="0" smtClean="0"/>
              <a:t>Einzelfallarbeit</a:t>
            </a:r>
            <a:endParaRPr lang="de-DE" dirty="0"/>
          </a:p>
          <a:p>
            <a:pPr marL="285750" indent="-285750" algn="just">
              <a:buFont typeface="Arial" panose="020B0604020202020204" pitchFamily="34" charset="0"/>
              <a:buChar char="•"/>
            </a:pPr>
            <a:r>
              <a:rPr lang="de-DE" dirty="0" smtClean="0"/>
              <a:t>Präventionsarbeit</a:t>
            </a:r>
            <a:endParaRPr lang="de-DE" dirty="0"/>
          </a:p>
          <a:p>
            <a:pPr marL="285750" indent="-285750" algn="just">
              <a:buFont typeface="Arial" panose="020B0604020202020204" pitchFamily="34" charset="0"/>
              <a:buChar char="•"/>
            </a:pPr>
            <a:r>
              <a:rPr lang="de-DE" dirty="0" smtClean="0"/>
              <a:t>Beratung/Unterstützung </a:t>
            </a:r>
            <a:r>
              <a:rPr lang="de-DE" dirty="0"/>
              <a:t>von </a:t>
            </a:r>
            <a:r>
              <a:rPr lang="de-DE" dirty="0" smtClean="0"/>
              <a:t>Lehrer/innen</a:t>
            </a:r>
            <a:endParaRPr lang="de-DE" dirty="0"/>
          </a:p>
          <a:p>
            <a:pPr marL="285750" indent="-285750" algn="just">
              <a:buFont typeface="Arial" panose="020B0604020202020204" pitchFamily="34" charset="0"/>
              <a:buChar char="•"/>
            </a:pPr>
            <a:r>
              <a:rPr lang="de-DE" dirty="0" smtClean="0"/>
              <a:t>Unterstützung </a:t>
            </a:r>
            <a:r>
              <a:rPr lang="de-DE" dirty="0"/>
              <a:t>Schulleitung und </a:t>
            </a:r>
            <a:r>
              <a:rPr lang="de-DE" dirty="0" smtClean="0"/>
              <a:t>Schulaufsicht</a:t>
            </a:r>
            <a:endParaRPr lang="de-DE" dirty="0"/>
          </a:p>
          <a:p>
            <a:pPr marL="285750" indent="-285750" algn="just">
              <a:buFont typeface="Arial" panose="020B0604020202020204" pitchFamily="34" charset="0"/>
              <a:buChar char="•"/>
            </a:pPr>
            <a:r>
              <a:rPr lang="de-DE" dirty="0" smtClean="0"/>
              <a:t>Arbeit </a:t>
            </a:r>
            <a:r>
              <a:rPr lang="de-DE" dirty="0"/>
              <a:t>mit </a:t>
            </a:r>
            <a:r>
              <a:rPr lang="de-DE" dirty="0" smtClean="0"/>
              <a:t>Lehrer/innen-Kollegium</a:t>
            </a:r>
            <a:endParaRPr lang="de-DE" dirty="0"/>
          </a:p>
          <a:p>
            <a:pPr marL="285750" indent="-285750" algn="just">
              <a:buFont typeface="Arial" panose="020B0604020202020204" pitchFamily="34" charset="0"/>
              <a:buChar char="•"/>
            </a:pPr>
            <a:r>
              <a:rPr lang="de-DE" dirty="0" smtClean="0"/>
              <a:t>Elternarbeit</a:t>
            </a:r>
            <a:endParaRPr lang="de-DE" dirty="0"/>
          </a:p>
          <a:p>
            <a:pPr marL="285750" indent="-285750" algn="just">
              <a:buFont typeface="Arial" panose="020B0604020202020204" pitchFamily="34" charset="0"/>
              <a:buChar char="•"/>
            </a:pPr>
            <a:r>
              <a:rPr lang="de-DE" dirty="0" smtClean="0"/>
              <a:t>Vernetzungstätigkeit</a:t>
            </a:r>
            <a:endParaRPr lang="de-DE" dirty="0"/>
          </a:p>
          <a:p>
            <a:pPr marL="285750" indent="-285750" algn="just">
              <a:buFont typeface="Arial" panose="020B0604020202020204" pitchFamily="34" charset="0"/>
              <a:buChar char="•"/>
            </a:pPr>
            <a:r>
              <a:rPr lang="de-DE" dirty="0" smtClean="0"/>
              <a:t>Kooperation</a:t>
            </a:r>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endParaRPr lang="de-DE" dirty="0"/>
          </a:p>
          <a:p>
            <a:pPr algn="just"/>
            <a:r>
              <a:rPr lang="de-DE" i="1" dirty="0"/>
              <a:t>Koordination: </a:t>
            </a:r>
          </a:p>
          <a:p>
            <a:pPr algn="just"/>
            <a:r>
              <a:rPr lang="de-DE" dirty="0"/>
              <a:t>Mag</a:t>
            </a:r>
            <a:r>
              <a:rPr lang="de-DE" dirty="0" smtClean="0"/>
              <a:t>. </a:t>
            </a:r>
            <a:r>
              <a:rPr lang="de-DE" dirty="0"/>
              <a:t>Angelika Truppe </a:t>
            </a:r>
            <a:endParaRPr lang="de-DE" dirty="0" smtClean="0"/>
          </a:p>
          <a:p>
            <a:pPr algn="just"/>
            <a:r>
              <a:rPr lang="de-DE" dirty="0" smtClean="0"/>
              <a:t>Tel</a:t>
            </a:r>
            <a:r>
              <a:rPr lang="de-DE" dirty="0"/>
              <a:t>.: 0664/8034555 573 </a:t>
            </a:r>
            <a:endParaRPr lang="de-DE" dirty="0" smtClean="0"/>
          </a:p>
          <a:p>
            <a:pPr algn="just"/>
            <a:r>
              <a:rPr lang="de-DE" dirty="0"/>
              <a:t>E-Mail:  angelika.truppe@bildung-stmk.gv.at</a:t>
            </a:r>
          </a:p>
        </p:txBody>
      </p:sp>
    </p:spTree>
    <p:extLst>
      <p:ext uri="{BB962C8B-B14F-4D97-AF65-F5344CB8AC3E}">
        <p14:creationId xmlns:p14="http://schemas.microsoft.com/office/powerpoint/2010/main" val="1464656967"/>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988840"/>
            <a:ext cx="8259444" cy="307777"/>
          </a:xfrm>
        </p:spPr>
        <p:txBody>
          <a:bodyPr/>
          <a:lstStyle/>
          <a:p>
            <a:pPr algn="ctr"/>
            <a:r>
              <a:rPr lang="de-DE" sz="2000" dirty="0" smtClean="0"/>
              <a:t>2.1</a:t>
            </a:r>
            <a:r>
              <a:rPr lang="de-DE" sz="2000" dirty="0"/>
              <a:t>. </a:t>
            </a:r>
            <a:r>
              <a:rPr lang="de-DE" sz="2000" dirty="0" err="1"/>
              <a:t>Jugendcoaches</a:t>
            </a: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99432" y="2575357"/>
            <a:ext cx="8072686" cy="4166011"/>
          </a:xfrm>
        </p:spPr>
        <p:txBody>
          <a:bodyPr/>
          <a:lstStyle/>
          <a:p>
            <a:pPr algn="just"/>
            <a:r>
              <a:rPr lang="de-DE" dirty="0"/>
              <a:t>Das Jugendcoaching bietet Jugendlichen Beratung und Begleitung bei der Entscheidung über ihren weiteren Bildungs- und Berufsweg, bei der Erfüllung der Ausbildungspflicht und begleitet individuell vom Ende der Pflichtschulzeit bis zu einer nachhaltigen Integration in ein weiterführendes Ausbildungssystem. Großes Ziel im Jugendcoaching ist es Abbrüche zu vermeiden! </a:t>
            </a:r>
            <a:endParaRPr lang="de-DE" dirty="0" smtClean="0"/>
          </a:p>
          <a:p>
            <a:pPr algn="just"/>
            <a:endParaRPr lang="de-DE" dirty="0" smtClean="0"/>
          </a:p>
          <a:p>
            <a:pPr marL="285750" indent="-285750" algn="just">
              <a:buFont typeface="Arial" panose="020B0604020202020204" pitchFamily="34" charset="0"/>
              <a:buChar char="•"/>
            </a:pPr>
            <a:r>
              <a:rPr lang="de-DE" dirty="0" smtClean="0"/>
              <a:t>Jugendcoaching Graz – Graz Umgebung</a:t>
            </a:r>
            <a:endParaRPr lang="de-DE" dirty="0"/>
          </a:p>
          <a:p>
            <a:pPr marL="285750" indent="-285750" algn="just">
              <a:buFont typeface="Arial" panose="020B0604020202020204" pitchFamily="34" charset="0"/>
              <a:buChar char="•"/>
            </a:pPr>
            <a:r>
              <a:rPr lang="de-DE" dirty="0" smtClean="0"/>
              <a:t>Jugendcoaching </a:t>
            </a:r>
            <a:r>
              <a:rPr lang="de-DE" dirty="0"/>
              <a:t>Deutschlandsberg –</a:t>
            </a:r>
            <a:r>
              <a:rPr lang="de-DE" dirty="0" smtClean="0"/>
              <a:t> Leibnitz </a:t>
            </a:r>
            <a:r>
              <a:rPr lang="de-DE" dirty="0"/>
              <a:t>–</a:t>
            </a:r>
            <a:r>
              <a:rPr lang="de-DE" dirty="0" smtClean="0"/>
              <a:t> </a:t>
            </a:r>
            <a:r>
              <a:rPr lang="de-DE" dirty="0" err="1"/>
              <a:t>Voitsberg</a:t>
            </a:r>
            <a:r>
              <a:rPr lang="de-DE" dirty="0"/>
              <a:t> </a:t>
            </a:r>
            <a:endParaRPr lang="de-DE" dirty="0" smtClean="0"/>
          </a:p>
          <a:p>
            <a:pPr marL="285750" indent="-285750" algn="just">
              <a:buFont typeface="Arial" panose="020B0604020202020204" pitchFamily="34" charset="0"/>
              <a:buChar char="•"/>
            </a:pPr>
            <a:r>
              <a:rPr lang="de-DE" dirty="0"/>
              <a:t>Jugendcoaching </a:t>
            </a:r>
            <a:r>
              <a:rPr lang="de-DE" dirty="0" err="1"/>
              <a:t>Hartberg</a:t>
            </a:r>
            <a:r>
              <a:rPr lang="de-DE" dirty="0"/>
              <a:t> – </a:t>
            </a:r>
            <a:r>
              <a:rPr lang="de-DE" dirty="0" err="1"/>
              <a:t>Weiz</a:t>
            </a:r>
            <a:r>
              <a:rPr lang="de-DE" dirty="0"/>
              <a:t> </a:t>
            </a:r>
            <a:r>
              <a:rPr lang="de-DE" dirty="0" smtClean="0"/>
              <a:t>– Südoststeiermark</a:t>
            </a:r>
          </a:p>
          <a:p>
            <a:pPr marL="285750" indent="-285750" algn="just">
              <a:buFont typeface="Arial" panose="020B0604020202020204" pitchFamily="34" charset="0"/>
              <a:buChar char="•"/>
            </a:pPr>
            <a:r>
              <a:rPr lang="de-DE" dirty="0"/>
              <a:t>Jugendcoaching Leoben – Bruck </a:t>
            </a:r>
            <a:r>
              <a:rPr lang="de-DE" dirty="0" smtClean="0"/>
              <a:t>– Mürzzuschlag</a:t>
            </a:r>
          </a:p>
          <a:p>
            <a:pPr marL="285750" indent="-285750" algn="just">
              <a:buFont typeface="Arial" panose="020B0604020202020204" pitchFamily="34" charset="0"/>
              <a:buChar char="•"/>
            </a:pPr>
            <a:r>
              <a:rPr lang="de-DE" dirty="0"/>
              <a:t>Jugendcoaching </a:t>
            </a:r>
            <a:r>
              <a:rPr lang="de-DE" dirty="0" err="1"/>
              <a:t>Murau</a:t>
            </a:r>
            <a:r>
              <a:rPr lang="de-DE" dirty="0"/>
              <a:t> – </a:t>
            </a:r>
            <a:r>
              <a:rPr lang="de-DE" dirty="0" err="1" smtClean="0"/>
              <a:t>Murtal</a:t>
            </a:r>
            <a:endParaRPr lang="de-DE" dirty="0" smtClean="0"/>
          </a:p>
          <a:p>
            <a:pPr marL="285750" indent="-285750" algn="just">
              <a:buFont typeface="Arial" panose="020B0604020202020204" pitchFamily="34" charset="0"/>
              <a:buChar char="•"/>
            </a:pPr>
            <a:r>
              <a:rPr lang="de-DE" dirty="0" smtClean="0"/>
              <a:t>Jugendcoaching Liezen</a:t>
            </a:r>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r>
              <a:rPr lang="de-DE" i="1" dirty="0"/>
              <a:t>Koordination: </a:t>
            </a:r>
          </a:p>
          <a:p>
            <a:pPr marL="285750" indent="-285750" algn="just">
              <a:buFont typeface="Arial" panose="020B0604020202020204" pitchFamily="34" charset="0"/>
              <a:buChar char="•"/>
            </a:pPr>
            <a:r>
              <a:rPr lang="de-DE" dirty="0" smtClean="0"/>
              <a:t>DSA </a:t>
            </a:r>
            <a:r>
              <a:rPr lang="de-DE" dirty="0"/>
              <a:t>Elke M. </a:t>
            </a:r>
            <a:r>
              <a:rPr lang="de-DE" dirty="0" err="1"/>
              <a:t>Lambauer</a:t>
            </a:r>
            <a:r>
              <a:rPr lang="de-DE" dirty="0"/>
              <a:t>, </a:t>
            </a:r>
            <a:r>
              <a:rPr lang="de-DE" dirty="0" smtClean="0"/>
              <a:t>MA</a:t>
            </a:r>
          </a:p>
          <a:p>
            <a:pPr marL="285750" indent="-285750" algn="just">
              <a:buFont typeface="Arial" panose="020B0604020202020204" pitchFamily="34" charset="0"/>
              <a:buChar char="•"/>
            </a:pPr>
            <a:r>
              <a:rPr lang="de-DE" dirty="0" smtClean="0"/>
              <a:t>Tel</a:t>
            </a:r>
            <a:r>
              <a:rPr lang="de-DE" dirty="0"/>
              <a:t>: +43 664 18 47 </a:t>
            </a:r>
            <a:r>
              <a:rPr lang="de-DE" dirty="0" smtClean="0"/>
              <a:t>557 </a:t>
            </a:r>
          </a:p>
          <a:p>
            <a:pPr marL="285750" indent="-285750" algn="just">
              <a:buFont typeface="Arial" panose="020B0604020202020204" pitchFamily="34" charset="0"/>
              <a:buChar char="•"/>
            </a:pPr>
            <a:r>
              <a:rPr lang="de-DE" dirty="0" smtClean="0"/>
              <a:t>E-Mail</a:t>
            </a:r>
            <a:r>
              <a:rPr lang="de-DE" dirty="0"/>
              <a:t>: elke.lambauer@kost-steiermark.at </a:t>
            </a:r>
          </a:p>
          <a:p>
            <a:pPr marL="285750" indent="-285750" algn="just">
              <a:buFont typeface="Arial" panose="020B0604020202020204" pitchFamily="34" charset="0"/>
              <a:buChar char="•"/>
            </a:pPr>
            <a:endParaRPr lang="de-DE"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kern="0" dirty="0"/>
              <a:t>2</a:t>
            </a:r>
            <a:r>
              <a:rPr lang="de-DE" kern="0" dirty="0" smtClean="0"/>
              <a:t>. </a:t>
            </a:r>
            <a:r>
              <a:rPr lang="de-DE" dirty="0" smtClean="0"/>
              <a:t>Schulexterne </a:t>
            </a:r>
            <a:r>
              <a:rPr lang="de-DE" dirty="0"/>
              <a:t>Unterstützungssysteme</a:t>
            </a:r>
            <a:endParaRPr lang="de-DE" kern="0" dirty="0"/>
          </a:p>
        </p:txBody>
      </p:sp>
    </p:spTree>
    <p:extLst>
      <p:ext uri="{BB962C8B-B14F-4D97-AF65-F5344CB8AC3E}">
        <p14:creationId xmlns:p14="http://schemas.microsoft.com/office/powerpoint/2010/main" val="805421886"/>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2.2</a:t>
            </a:r>
            <a:r>
              <a:rPr lang="de-DE" sz="2000" dirty="0" smtClean="0"/>
              <a:t>. </a:t>
            </a:r>
            <a:r>
              <a:rPr lang="de-DE" sz="2000" dirty="0"/>
              <a:t>„SCHULSOZIALARBEIT DES LANDES STEIERMARK“ </a:t>
            </a:r>
            <a:r>
              <a:rPr lang="de-DE" sz="2000" dirty="0" smtClean="0"/>
              <a:t/>
            </a:r>
            <a:br>
              <a:rPr lang="de-DE" sz="2000" dirty="0" smtClean="0"/>
            </a:br>
            <a:r>
              <a:rPr lang="de-DE" sz="2000" dirty="0" smtClean="0"/>
              <a:t>A6 Fachabteilung </a:t>
            </a:r>
            <a:r>
              <a:rPr lang="de-DE" sz="2000" dirty="0"/>
              <a:t>Gesellschaft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4678204"/>
          </a:xfrm>
        </p:spPr>
        <p:txBody>
          <a:bodyPr/>
          <a:lstStyle/>
          <a:p>
            <a:pPr algn="just"/>
            <a:r>
              <a:rPr lang="de-DE" dirty="0"/>
              <a:t>Schulsozialarbeit des Landes Steiermark ist als Präventivhilfe gemäß §19 Kinder- und Jugendhilfegesetz, ein kontinuierliches, niederschwelliges und beratendes Angebot direkt am Schulstandort mit Hauptaugenmerk auf Prävention und Ressourcenorientierung.  Ziel ist es, durch entwicklungsfördernde Angebote im Einzel- und im Gruppensetting, im Bereich der Prävention und fallspezifischen Intervention zur Verbesserung der Lebens-, Entfaltungs- und Bildungschancen von Kindern und Jugendlichen sowie zur Verbesserung des Klassen- und Schulklimas beizutragen. </a:t>
            </a:r>
            <a:endParaRPr lang="de-DE" dirty="0" smtClean="0"/>
          </a:p>
          <a:p>
            <a:pPr algn="just"/>
            <a:endParaRPr lang="de-DE" b="1" dirty="0"/>
          </a:p>
          <a:p>
            <a:pPr algn="just"/>
            <a:r>
              <a:rPr lang="de-DE" dirty="0"/>
              <a:t>Die Kinder- und Jugendlichen werden im lebensweltlich orientierten Gesamtprozess des Erwachsenwerdens von der Schulsozialarbeit begleitet, gestärkt und gefördert.   Neben allen Schüler/innen eines Schulstandortes zählen auch deren Erziehungsverantwortlichen und die schulischen Akteur/innen zur Zielgruppe der Schulsozialarbeit. Schulsozialarbeiter/innen sind bei privaten Kinder- und Jugendhilfeeinrichtungen angestellt und sind zu festen Präsenzzeiten, ohne Anmeldung oder Terminvergabe zugänglich. Organisatorisch gesehen sind </a:t>
            </a:r>
            <a:r>
              <a:rPr lang="de-DE" dirty="0" smtClean="0"/>
              <a:t>Schulsozialarbeiter/innen </a:t>
            </a:r>
            <a:r>
              <a:rPr lang="de-DE" dirty="0"/>
              <a:t>vom Schulsystem unabhängig und somit neutrale und wertfreie agierende Ansprechpersonen. Da die Schulsozialarbeit als Präventivhilfe der Kinder- und Jugendhilfe unterliegt, gilt für sie die im </a:t>
            </a:r>
            <a:r>
              <a:rPr lang="de-DE" dirty="0" err="1"/>
              <a:t>StKJHG</a:t>
            </a:r>
            <a:r>
              <a:rPr lang="de-DE" dirty="0"/>
              <a:t> festgelegt Verschwiegenheitspflicht. Auf eine gute Kooperation und enge Abstimmung mit den Schulleitungen wird dennoch großen Wert gelegt. </a:t>
            </a:r>
          </a:p>
        </p:txBody>
      </p:sp>
    </p:spTree>
    <p:extLst>
      <p:ext uri="{BB962C8B-B14F-4D97-AF65-F5344CB8AC3E}">
        <p14:creationId xmlns:p14="http://schemas.microsoft.com/office/powerpoint/2010/main" val="3446753986"/>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2.2. „SCHULSOZIALARBEIT DES LANDES STEIERMARK“ </a:t>
            </a:r>
            <a:br>
              <a:rPr lang="de-DE" sz="2000" dirty="0"/>
            </a:br>
            <a:r>
              <a:rPr lang="de-DE" sz="2000" dirty="0"/>
              <a:t>A6 Fachabteilung Gesellschaft</a:t>
            </a:r>
            <a:endParaRPr lang="de-DE" sz="2000" u="sng" dirty="0"/>
          </a:p>
        </p:txBody>
      </p:sp>
      <p:sp>
        <p:nvSpPr>
          <p:cNvPr id="5" name="Inhaltsplatzhalter 4"/>
          <p:cNvSpPr>
            <a:spLocks noGrp="1"/>
          </p:cNvSpPr>
          <p:nvPr>
            <p:ph sz="half" idx="2"/>
          </p:nvPr>
        </p:nvSpPr>
        <p:spPr>
          <a:xfrm>
            <a:off x="457200" y="2276872"/>
            <a:ext cx="3106688" cy="3447098"/>
          </a:xfrm>
        </p:spPr>
        <p:txBody>
          <a:bodyPr/>
          <a:lstStyle/>
          <a:p>
            <a:pPr algn="ctr"/>
            <a:r>
              <a:rPr lang="de-DE" b="1" dirty="0"/>
              <a:t>Grundsätze der </a:t>
            </a:r>
            <a:r>
              <a:rPr lang="de-DE" b="1" dirty="0" smtClean="0"/>
              <a:t>Schulsozialarbeit:  </a:t>
            </a:r>
          </a:p>
          <a:p>
            <a:pPr algn="ctr"/>
            <a:endParaRPr lang="de-DE" b="1" dirty="0"/>
          </a:p>
          <a:p>
            <a:pPr algn="l"/>
            <a:r>
              <a:rPr lang="de-DE" dirty="0" smtClean="0"/>
              <a:t>Schulsozialarbeit </a:t>
            </a:r>
            <a:r>
              <a:rPr lang="de-DE" dirty="0"/>
              <a:t>ist… </a:t>
            </a:r>
            <a:endParaRPr lang="de-DE" dirty="0" smtClean="0"/>
          </a:p>
          <a:p>
            <a:pPr algn="ctr"/>
            <a:endParaRPr lang="de-DE" dirty="0"/>
          </a:p>
          <a:p>
            <a:pPr algn="ctr"/>
            <a:r>
              <a:rPr lang="de-DE" dirty="0" smtClean="0"/>
              <a:t>freiwillig </a:t>
            </a:r>
          </a:p>
          <a:p>
            <a:pPr algn="ctr"/>
            <a:r>
              <a:rPr lang="de-DE" dirty="0" smtClean="0"/>
              <a:t>kostenlos </a:t>
            </a:r>
          </a:p>
          <a:p>
            <a:pPr algn="ctr"/>
            <a:r>
              <a:rPr lang="de-DE" dirty="0" smtClean="0"/>
              <a:t>vertraulich </a:t>
            </a:r>
          </a:p>
          <a:p>
            <a:pPr algn="ctr"/>
            <a:r>
              <a:rPr lang="de-DE" dirty="0" smtClean="0"/>
              <a:t>leicht </a:t>
            </a:r>
            <a:r>
              <a:rPr lang="de-DE" dirty="0"/>
              <a:t>erreichbar </a:t>
            </a:r>
            <a:endParaRPr lang="de-DE" dirty="0" smtClean="0"/>
          </a:p>
          <a:p>
            <a:pPr algn="ctr"/>
            <a:r>
              <a:rPr lang="de-DE" dirty="0" smtClean="0"/>
              <a:t>beziehungsorientiert </a:t>
            </a:r>
          </a:p>
          <a:p>
            <a:pPr algn="ctr"/>
            <a:r>
              <a:rPr lang="de-DE" dirty="0" smtClean="0"/>
              <a:t>systemorientiert</a:t>
            </a:r>
          </a:p>
          <a:p>
            <a:pPr algn="ctr"/>
            <a:r>
              <a:rPr lang="de-DE" dirty="0" smtClean="0"/>
              <a:t>ressourcenorientiert </a:t>
            </a:r>
          </a:p>
          <a:p>
            <a:pPr algn="ctr"/>
            <a:r>
              <a:rPr lang="de-DE" dirty="0" smtClean="0"/>
              <a:t>präventiv </a:t>
            </a:r>
          </a:p>
          <a:p>
            <a:pPr algn="ctr"/>
            <a:r>
              <a:rPr lang="de-DE" dirty="0" smtClean="0"/>
              <a:t>neutral </a:t>
            </a:r>
          </a:p>
          <a:p>
            <a:pPr algn="ctr"/>
            <a:r>
              <a:rPr lang="de-DE" dirty="0" smtClean="0"/>
              <a:t>wertfrei </a:t>
            </a:r>
            <a:endParaRPr lang="de-DE" dirty="0"/>
          </a:p>
        </p:txBody>
      </p:sp>
      <p:sp>
        <p:nvSpPr>
          <p:cNvPr id="7" name="Inhaltsplatzhalter 6"/>
          <p:cNvSpPr>
            <a:spLocks noGrp="1"/>
          </p:cNvSpPr>
          <p:nvPr>
            <p:ph sz="half" idx="3"/>
          </p:nvPr>
        </p:nvSpPr>
        <p:spPr>
          <a:xfrm>
            <a:off x="3923928" y="2276872"/>
            <a:ext cx="4762871" cy="3939540"/>
          </a:xfrm>
        </p:spPr>
        <p:txBody>
          <a:bodyPr/>
          <a:lstStyle/>
          <a:p>
            <a:r>
              <a:rPr lang="de-DE" b="1" dirty="0"/>
              <a:t>Kernleistungen der Schulsozialarbeit: </a:t>
            </a:r>
            <a:endParaRPr lang="de-DE" b="1" dirty="0" smtClean="0"/>
          </a:p>
          <a:p>
            <a:endParaRPr lang="de-DE" dirty="0"/>
          </a:p>
          <a:p>
            <a:pPr marL="285750" indent="-285750" algn="l">
              <a:buFont typeface="Arial" panose="020B0604020202020204" pitchFamily="34" charset="0"/>
              <a:buChar char="•"/>
            </a:pPr>
            <a:r>
              <a:rPr lang="de-DE" dirty="0"/>
              <a:t>Lebensweltorientierte Individualhilfe</a:t>
            </a:r>
          </a:p>
          <a:p>
            <a:pPr marL="285750" indent="-285750" algn="l">
              <a:buFont typeface="Arial" panose="020B0604020202020204" pitchFamily="34" charset="0"/>
              <a:buChar char="•"/>
            </a:pPr>
            <a:r>
              <a:rPr lang="de-DE" dirty="0"/>
              <a:t>Offene Gesprächsangebote für alle Zielgruppen</a:t>
            </a:r>
          </a:p>
          <a:p>
            <a:pPr marL="285750" indent="-285750" algn="l">
              <a:buFont typeface="Arial" panose="020B0604020202020204" pitchFamily="34" charset="0"/>
              <a:buChar char="•"/>
            </a:pPr>
            <a:r>
              <a:rPr lang="de-DE" dirty="0"/>
              <a:t>Beratung und längerfristige Begleitung einzelner Schüler/innen</a:t>
            </a:r>
          </a:p>
          <a:p>
            <a:pPr marL="285750" indent="-285750" algn="l">
              <a:buFont typeface="Arial" panose="020B0604020202020204" pitchFamily="34" charset="0"/>
              <a:buChar char="•"/>
            </a:pPr>
            <a:r>
              <a:rPr lang="de-DE" dirty="0"/>
              <a:t>Sozialpädagogische/</a:t>
            </a:r>
            <a:r>
              <a:rPr lang="de-DE" dirty="0" err="1"/>
              <a:t>sozialarbeiterische</a:t>
            </a:r>
            <a:r>
              <a:rPr lang="de-DE" dirty="0"/>
              <a:t> Gruppenarbeit, Workshops und soziales Lernen</a:t>
            </a:r>
          </a:p>
          <a:p>
            <a:pPr marL="285750" indent="-285750" algn="l">
              <a:buFont typeface="Arial" panose="020B0604020202020204" pitchFamily="34" charset="0"/>
              <a:buChar char="•"/>
            </a:pPr>
            <a:r>
              <a:rPr lang="de-DE" dirty="0"/>
              <a:t>Zusammenarbeit mit und Beratung </a:t>
            </a:r>
            <a:r>
              <a:rPr lang="de-DE" dirty="0" smtClean="0"/>
              <a:t>von Lehrer/inne/n </a:t>
            </a:r>
            <a:r>
              <a:rPr lang="de-DE" dirty="0"/>
              <a:t>und Erziehungsverantwortlichen</a:t>
            </a:r>
          </a:p>
          <a:p>
            <a:pPr marL="285750" indent="-285750" algn="l">
              <a:buFont typeface="Arial" panose="020B0604020202020204" pitchFamily="34" charset="0"/>
              <a:buChar char="•"/>
            </a:pPr>
            <a:r>
              <a:rPr lang="de-DE" dirty="0"/>
              <a:t>Angebote der Elternarbeit</a:t>
            </a:r>
          </a:p>
          <a:p>
            <a:pPr marL="285750" indent="-285750" algn="l">
              <a:buFont typeface="Arial" panose="020B0604020202020204" pitchFamily="34" charset="0"/>
              <a:buChar char="•"/>
            </a:pPr>
            <a:r>
              <a:rPr lang="de-DE" dirty="0"/>
              <a:t>Mitarbeit bei Schul- und Unterrichtsprojekten</a:t>
            </a:r>
          </a:p>
          <a:p>
            <a:pPr marL="285750" indent="-285750" algn="l">
              <a:buFont typeface="Arial" panose="020B0604020202020204" pitchFamily="34" charset="0"/>
              <a:buChar char="•"/>
            </a:pPr>
            <a:r>
              <a:rPr lang="de-DE" dirty="0"/>
              <a:t>Mediation, Konfliktmanagement bzw. Intervision</a:t>
            </a:r>
          </a:p>
          <a:p>
            <a:pPr marL="285750" indent="-285750" algn="l">
              <a:buFont typeface="Arial" panose="020B0604020202020204" pitchFamily="34" charset="0"/>
              <a:buChar char="•"/>
            </a:pPr>
            <a:r>
              <a:rPr lang="de-DE" dirty="0"/>
              <a:t>Aktive Kooperation mit </a:t>
            </a:r>
            <a:r>
              <a:rPr lang="de-DE" dirty="0" smtClean="0"/>
              <a:t>Vernetzungspartner/inne/n </a:t>
            </a:r>
            <a:r>
              <a:rPr lang="de-DE" dirty="0"/>
              <a:t>aus den sozialen und privaten Lebenswelten der Schüler/innen</a:t>
            </a:r>
          </a:p>
        </p:txBody>
      </p:sp>
    </p:spTree>
    <p:extLst>
      <p:ext uri="{BB962C8B-B14F-4D97-AF65-F5344CB8AC3E}">
        <p14:creationId xmlns:p14="http://schemas.microsoft.com/office/powerpoint/2010/main" val="105965010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651F74E-584C-4EB9-A996-3A6C9FAE2F87}"/>
              </a:ext>
            </a:extLst>
          </p:cNvPr>
          <p:cNvSpPr>
            <a:spLocks noGrp="1"/>
          </p:cNvSpPr>
          <p:nvPr>
            <p:ph type="ctrTitle"/>
          </p:nvPr>
        </p:nvSpPr>
        <p:spPr>
          <a:xfrm>
            <a:off x="685800" y="2197893"/>
            <a:ext cx="7772400" cy="2462213"/>
          </a:xfrm>
        </p:spPr>
        <p:txBody>
          <a:bodyPr/>
          <a:lstStyle/>
          <a:p>
            <a:pPr algn="ctr"/>
            <a:r>
              <a:rPr lang="de-DE" sz="3200" dirty="0"/>
              <a:t>1. Schulinterne Unterstützungssysteme</a:t>
            </a:r>
            <a:br>
              <a:rPr lang="de-DE" sz="3200" dirty="0"/>
            </a:br>
            <a:r>
              <a:rPr lang="de-DE" sz="3200" dirty="0"/>
              <a:t/>
            </a:r>
            <a:br>
              <a:rPr lang="de-DE" sz="3200" dirty="0"/>
            </a:br>
            <a:r>
              <a:rPr lang="de-DE" sz="3200" dirty="0"/>
              <a:t>2. Schulexterne Unterstützungssysteme</a:t>
            </a:r>
            <a:br>
              <a:rPr lang="de-DE" sz="3200" dirty="0"/>
            </a:br>
            <a:r>
              <a:rPr lang="de-DE" sz="3200" dirty="0"/>
              <a:t/>
            </a:r>
            <a:br>
              <a:rPr lang="de-DE" sz="3200" dirty="0"/>
            </a:br>
            <a:r>
              <a:rPr lang="de-DE" sz="3200" dirty="0"/>
              <a:t>3. Externe </a:t>
            </a:r>
            <a:r>
              <a:rPr lang="de-DE" sz="3200" dirty="0" smtClean="0"/>
              <a:t>Kooperationspartner/innen</a:t>
            </a:r>
            <a:endParaRPr lang="de-DE" dirty="0"/>
          </a:p>
        </p:txBody>
      </p:sp>
    </p:spTree>
    <p:extLst>
      <p:ext uri="{BB962C8B-B14F-4D97-AF65-F5344CB8AC3E}">
        <p14:creationId xmlns:p14="http://schemas.microsoft.com/office/powerpoint/2010/main" val="3448799623"/>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00808"/>
            <a:ext cx="8072686" cy="3939540"/>
          </a:xfrm>
        </p:spPr>
        <p:txBody>
          <a:bodyPr/>
          <a:lstStyle/>
          <a:p>
            <a:pPr algn="just"/>
            <a:r>
              <a:rPr lang="de-DE" b="1" dirty="0"/>
              <a:t>Nicht</a:t>
            </a:r>
            <a:r>
              <a:rPr lang="de-DE" dirty="0"/>
              <a:t> zu den Aufgaben von Schulsozialarbeit zählen </a:t>
            </a:r>
            <a:r>
              <a:rPr lang="de-DE" dirty="0" err="1"/>
              <a:t>Supplierungen</a:t>
            </a:r>
            <a:r>
              <a:rPr lang="de-DE" dirty="0"/>
              <a:t>, Pausen- oder Gangaufsicht, Begleitung von Unterrichtsstunden, aufsuchende und nachgehende Kinder- und Jugendarbeit wie Hausbesuche und dergleichen. </a:t>
            </a:r>
            <a:endParaRPr lang="de-DE" dirty="0" smtClean="0"/>
          </a:p>
          <a:p>
            <a:pPr algn="just"/>
            <a:endParaRPr lang="de-DE" dirty="0"/>
          </a:p>
          <a:p>
            <a:pPr algn="just"/>
            <a:r>
              <a:rPr lang="de-DE" dirty="0"/>
              <a:t>Die Schulsozialarbeit des Landes Steiermark unterliegt der Fachaufsicht, Steuerung und Projektleitung des Landes Steiermark, A6 Fachabteilung Gesellschaft als Auftraggeberin. </a:t>
            </a:r>
            <a:endParaRPr lang="de-DE" dirty="0" smtClean="0"/>
          </a:p>
          <a:p>
            <a:pPr algn="just"/>
            <a:r>
              <a:rPr lang="de-DE" dirty="0" smtClean="0"/>
              <a:t>Die </a:t>
            </a:r>
            <a:r>
              <a:rPr lang="de-DE" dirty="0"/>
              <a:t>Dienstaufsicht über deren Schulsozialarbeiter*innen und über die konkrete Umsetzung der Schulsozialarbeit vor Ort an den Schulstandorten obliegt den beauftragten privaten Kinder- und Jugendhilfeeinrichtungen.     </a:t>
            </a:r>
            <a:endParaRPr lang="de-DE" dirty="0" smtClean="0"/>
          </a:p>
          <a:p>
            <a:pPr algn="just"/>
            <a:endParaRPr lang="de-DE" dirty="0" smtClean="0"/>
          </a:p>
          <a:p>
            <a:pPr algn="just"/>
            <a:endParaRPr lang="de-DE" dirty="0" smtClean="0"/>
          </a:p>
          <a:p>
            <a:pPr algn="just"/>
            <a:endParaRPr lang="de-DE" dirty="0"/>
          </a:p>
          <a:p>
            <a:pPr algn="just"/>
            <a:r>
              <a:rPr lang="de-DE" i="1" dirty="0"/>
              <a:t>K</a:t>
            </a:r>
            <a:r>
              <a:rPr lang="de-DE" i="1" dirty="0" smtClean="0"/>
              <a:t>oordination</a:t>
            </a:r>
            <a:r>
              <a:rPr lang="de-DE" i="1" dirty="0"/>
              <a:t>: </a:t>
            </a:r>
          </a:p>
          <a:p>
            <a:pPr algn="just"/>
            <a:r>
              <a:rPr lang="de-DE" dirty="0" err="1" smtClean="0"/>
              <a:t>Mag.</a:t>
            </a:r>
            <a:r>
              <a:rPr lang="de-DE" baseline="30000" dirty="0" err="1" smtClean="0"/>
              <a:t>a</a:t>
            </a:r>
            <a:r>
              <a:rPr lang="de-DE" dirty="0" smtClean="0"/>
              <a:t> Eva Pieber</a:t>
            </a:r>
          </a:p>
          <a:p>
            <a:pPr algn="just"/>
            <a:r>
              <a:rPr lang="de-DE" dirty="0" smtClean="0"/>
              <a:t>Tel</a:t>
            </a:r>
            <a:r>
              <a:rPr lang="de-DE" dirty="0"/>
              <a:t>: </a:t>
            </a:r>
            <a:r>
              <a:rPr lang="de-DE" dirty="0" smtClean="0"/>
              <a:t>0316/877-4910 </a:t>
            </a:r>
          </a:p>
          <a:p>
            <a:pPr algn="just"/>
            <a:r>
              <a:rPr lang="de-DE" dirty="0" smtClean="0"/>
              <a:t>E-Mail</a:t>
            </a:r>
            <a:r>
              <a:rPr lang="de-DE" dirty="0"/>
              <a:t>: </a:t>
            </a:r>
            <a:r>
              <a:rPr lang="de-DE" dirty="0" smtClean="0"/>
              <a:t>e.pieber@stmk.gv.at</a:t>
            </a:r>
            <a:endParaRPr lang="de-DE" dirty="0"/>
          </a:p>
        </p:txBody>
      </p:sp>
    </p:spTree>
    <p:extLst>
      <p:ext uri="{BB962C8B-B14F-4D97-AF65-F5344CB8AC3E}">
        <p14:creationId xmlns:p14="http://schemas.microsoft.com/office/powerpoint/2010/main" val="982398921"/>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988840"/>
            <a:ext cx="8259444" cy="307777"/>
          </a:xfrm>
        </p:spPr>
        <p:txBody>
          <a:bodyPr/>
          <a:lstStyle/>
          <a:p>
            <a:pPr algn="ctr"/>
            <a:r>
              <a:rPr lang="de-DE" sz="2000" dirty="0" smtClean="0"/>
              <a:t>3.1</a:t>
            </a:r>
            <a:r>
              <a:rPr lang="de-DE" sz="2000" dirty="0"/>
              <a:t>. Kinder- und Jugendhilfe in der Steiermark</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575357"/>
            <a:ext cx="8072686" cy="3447098"/>
          </a:xfrm>
        </p:spPr>
        <p:txBody>
          <a:bodyPr/>
          <a:lstStyle/>
          <a:p>
            <a:pPr algn="just"/>
            <a:r>
              <a:rPr lang="de-DE" b="1" dirty="0" smtClean="0"/>
              <a:t>Ziel ist es:</a:t>
            </a:r>
          </a:p>
          <a:p>
            <a:pPr algn="just"/>
            <a:r>
              <a:rPr lang="de-DE" dirty="0" smtClean="0"/>
              <a:t>Im </a:t>
            </a:r>
            <a:r>
              <a:rPr lang="de-DE" dirty="0"/>
              <a:t>Mittelpunkt der Kinder- und Jugendhilfe stehen die Förderung der Entwicklung und der Erziehung von Kindern und Jugendlichen. So sollen sie sich in angemessener Form entwickeln und als eigenverantwortliche, gemeinschaftsfähige Persönlichkeiten am gesellschaftlichen Leben teilhaben und darin Aufgaben und Verantwortung übernehmen. Das bedingt auch die Mitverantwortung von Kinderbetreuung und Schule, die Armutsbekämpfung, die Wohn- und die Gesundheitsversorgung.  </a:t>
            </a:r>
            <a:endParaRPr lang="de-DE" dirty="0" smtClean="0"/>
          </a:p>
          <a:p>
            <a:pPr algn="just"/>
            <a:endParaRPr lang="de-DE" dirty="0"/>
          </a:p>
          <a:p>
            <a:pPr algn="just"/>
            <a:r>
              <a:rPr lang="de-DE" dirty="0"/>
              <a:t>Die Kinder- und Jugendhilfe soll aber auch die konkrete Erziehungskraft der einzelnen Familien stärken und die Eltern (oder sonst mit Pflege und Erziehung betraute Personen) bei ihrer Aufgabe unterstützen.  </a:t>
            </a:r>
            <a:endParaRPr lang="de-DE" dirty="0" smtClean="0"/>
          </a:p>
          <a:p>
            <a:pPr algn="just"/>
            <a:endParaRPr lang="de-DE" dirty="0"/>
          </a:p>
          <a:p>
            <a:pPr algn="just"/>
            <a:r>
              <a:rPr lang="de-DE" dirty="0"/>
              <a:t>Kinder und Jugendliche sollen ermutigt und unterstützt werden, die eigenen Anlagen und Fähigkeiten zu stärken, zu erweitern und einzusetzen. </a:t>
            </a:r>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dirty="0"/>
              <a:t>3. Externe </a:t>
            </a:r>
            <a:r>
              <a:rPr lang="de-DE" dirty="0" smtClean="0"/>
              <a:t>Kooperationspartner/</a:t>
            </a:r>
            <a:r>
              <a:rPr lang="de-DE" smtClean="0"/>
              <a:t>inn</a:t>
            </a:r>
            <a:r>
              <a:rPr lang="de-DE" dirty="0" smtClean="0"/>
              <a:t>/en</a:t>
            </a:r>
            <a:endParaRPr lang="de-DE" kern="0" dirty="0"/>
          </a:p>
        </p:txBody>
      </p:sp>
    </p:spTree>
    <p:extLst>
      <p:ext uri="{BB962C8B-B14F-4D97-AF65-F5344CB8AC3E}">
        <p14:creationId xmlns:p14="http://schemas.microsoft.com/office/powerpoint/2010/main" val="3076401683"/>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Welche Hilfe kann man bekommen?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200876"/>
          </a:xfrm>
        </p:spPr>
        <p:txBody>
          <a:bodyPr/>
          <a:lstStyle/>
          <a:p>
            <a:pPr algn="just"/>
            <a:r>
              <a:rPr lang="de-DE" dirty="0"/>
              <a:t>Die Palette der Präventiv- und Erziehungshilfen ist durch das Gesetz sehr breit gestreut und umfasst mobile, ambulante und stationäre Angebote. Als Beispiele seien Informations- und Beratungsangebote für Kinder und ihre Eltern angeführt, Unterstützung oder Entlastung der Eltern, Krisenmanagement, vorübergehende Förderung, Therapie oder Betreuung von Kindern und Jugendlichen und letztlich unter Umständen auch die Unterbringung bei Pflegepersonen oder in stationären Einrichtungen. </a:t>
            </a:r>
            <a:endParaRPr lang="de-DE" dirty="0" smtClean="0"/>
          </a:p>
          <a:p>
            <a:pPr algn="just"/>
            <a:endParaRPr lang="de-DE" dirty="0"/>
          </a:p>
          <a:p>
            <a:pPr algn="just"/>
            <a:endParaRPr lang="de-DE" dirty="0" smtClean="0"/>
          </a:p>
          <a:p>
            <a:r>
              <a:rPr lang="de-DE" i="1" dirty="0"/>
              <a:t>Leitung:</a:t>
            </a:r>
          </a:p>
          <a:p>
            <a:r>
              <a:rPr lang="de-DE" dirty="0" err="1"/>
              <a:t>Mag.</a:t>
            </a:r>
            <a:r>
              <a:rPr lang="de-DE" baseline="30000" dirty="0" err="1"/>
              <a:t>a</a:t>
            </a:r>
            <a:r>
              <a:rPr lang="de-DE" dirty="0"/>
              <a:t> Theresia </a:t>
            </a:r>
            <a:r>
              <a:rPr lang="de-DE" dirty="0" err="1"/>
              <a:t>Metzenrath</a:t>
            </a:r>
            <a:r>
              <a:rPr lang="de-DE" dirty="0"/>
              <a:t>, </a:t>
            </a:r>
            <a:r>
              <a:rPr lang="de-DE" dirty="0" smtClean="0"/>
              <a:t>LLM</a:t>
            </a:r>
          </a:p>
          <a:p>
            <a:r>
              <a:rPr lang="de-DE" dirty="0" smtClean="0"/>
              <a:t>8010 Graz, </a:t>
            </a:r>
            <a:r>
              <a:rPr lang="de-DE" dirty="0" err="1" smtClean="0"/>
              <a:t>Hofgasse</a:t>
            </a:r>
            <a:r>
              <a:rPr lang="de-DE" dirty="0" smtClean="0"/>
              <a:t> 12</a:t>
            </a:r>
            <a:endParaRPr lang="de-DE" dirty="0"/>
          </a:p>
          <a:p>
            <a:r>
              <a:rPr lang="de-DE" dirty="0"/>
              <a:t>Tel: +</a:t>
            </a:r>
            <a:r>
              <a:rPr lang="de-DE" dirty="0" smtClean="0"/>
              <a:t>43 316 </a:t>
            </a:r>
            <a:r>
              <a:rPr lang="de-DE" dirty="0"/>
              <a:t>877-6363</a:t>
            </a:r>
          </a:p>
          <a:p>
            <a:r>
              <a:rPr lang="de-DE" dirty="0"/>
              <a:t>E-Mail: </a:t>
            </a:r>
            <a:r>
              <a:rPr lang="de-DE" dirty="0" smtClean="0"/>
              <a:t>kinderundjugendhilfe@stmk.gv.at</a:t>
            </a:r>
          </a:p>
        </p:txBody>
      </p:sp>
    </p:spTree>
    <p:extLst>
      <p:ext uri="{BB962C8B-B14F-4D97-AF65-F5344CB8AC3E}">
        <p14:creationId xmlns:p14="http://schemas.microsoft.com/office/powerpoint/2010/main" val="2519655196"/>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3</a:t>
            </a:r>
            <a:r>
              <a:rPr lang="de-DE" sz="2000" dirty="0" smtClean="0"/>
              <a:t>.2. </a:t>
            </a:r>
            <a:r>
              <a:rPr lang="de-DE" sz="2000" dirty="0"/>
              <a:t>Kinder- und Jugendanwaltschaft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693319"/>
          </a:xfrm>
        </p:spPr>
        <p:txBody>
          <a:bodyPr/>
          <a:lstStyle/>
          <a:p>
            <a:pPr algn="just"/>
            <a:r>
              <a:rPr lang="de-DE" b="1" dirty="0"/>
              <a:t>Die Kinder- und Jugendanwaltschaft Steiermark (</a:t>
            </a:r>
            <a:r>
              <a:rPr lang="de-DE" b="1" dirty="0" err="1"/>
              <a:t>kija</a:t>
            </a:r>
            <a:r>
              <a:rPr lang="de-DE" b="1" dirty="0"/>
              <a:t>) </a:t>
            </a:r>
            <a:r>
              <a:rPr lang="de-DE" dirty="0"/>
              <a:t>ist, legitimiert durch §§ 39, 40 Steiermärkisches Kinder- und Jugendhilfegesetz sowie Art. 2 Abs. 2 Z. 2  der Artikel 15a-Vereinbarung über die Kinder- und Jugendhilfe (§ 35 B-KJHG 2013 </a:t>
            </a:r>
            <a:r>
              <a:rPr lang="de-DE" dirty="0" err="1"/>
              <a:t>aF</a:t>
            </a:r>
            <a:r>
              <a:rPr lang="de-DE" dirty="0"/>
              <a:t>),  die Interessensvertretung für sämtliche Kinder- und Jugendliche und junge Erwachsene bis 21 Jahre. Sie gewährleistet als </a:t>
            </a:r>
            <a:r>
              <a:rPr lang="de-DE" dirty="0" err="1"/>
              <a:t>Ombudsstelle</a:t>
            </a:r>
            <a:r>
              <a:rPr lang="de-DE" dirty="0"/>
              <a:t> und </a:t>
            </a:r>
            <a:r>
              <a:rPr lang="de-DE" dirty="0" err="1"/>
              <a:t>Monitoringstelle</a:t>
            </a:r>
            <a:r>
              <a:rPr lang="de-DE" dirty="0"/>
              <a:t> die Sicherstellung der Umsetzung der UN-Kinderrechtskonvention in der Steiermark. </a:t>
            </a:r>
            <a:endParaRPr lang="de-DE" dirty="0" smtClean="0"/>
          </a:p>
          <a:p>
            <a:pPr algn="just"/>
            <a:endParaRPr lang="de-DE" dirty="0"/>
          </a:p>
          <a:p>
            <a:pPr algn="just"/>
            <a:r>
              <a:rPr lang="de-DE" b="1" dirty="0"/>
              <a:t>Gesetzlicher Auftrag der </a:t>
            </a:r>
            <a:r>
              <a:rPr lang="de-DE" b="1" dirty="0" err="1"/>
              <a:t>kija</a:t>
            </a:r>
            <a:r>
              <a:rPr lang="de-DE" b="1" dirty="0"/>
              <a:t> </a:t>
            </a:r>
            <a:r>
              <a:rPr lang="de-DE" dirty="0"/>
              <a:t>ist es, das Kindeswohl in Umsetzung der UN-Kinderrechtskonvention auf allen Ebenen sicher zu stellen. Neben der vielfältigen Tätigkeit im Einzelfall gehören die Etablierung der Kinderrechte im Rahmen der Öffentlichkeitsarbeit, sowie die Abgabe von Anregungen und Stellungnahmen im Rechtssetzungsprozess zu den Kernaufgaben der </a:t>
            </a:r>
            <a:r>
              <a:rPr lang="de-DE" dirty="0" err="1"/>
              <a:t>kija</a:t>
            </a:r>
            <a:r>
              <a:rPr lang="de-DE" dirty="0"/>
              <a:t>. Durch die Zusammenarbeit in Netzwerken wird es möglich, Unterstützungssysteme bestmöglich zum Wohl des Kindes aufeinander abzustimmen, Anliegen organisations-übergreifend zu bearbeiten und schließlich die gesetzlichen Rahmenbedingungen auf der Metaebene zu thematisieren und förderliche Veränderungen zu bewirken. </a:t>
            </a:r>
          </a:p>
        </p:txBody>
      </p:sp>
    </p:spTree>
    <p:extLst>
      <p:ext uri="{BB962C8B-B14F-4D97-AF65-F5344CB8AC3E}">
        <p14:creationId xmlns:p14="http://schemas.microsoft.com/office/powerpoint/2010/main" val="2771208036"/>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smtClean="0"/>
              <a:t>Das Angebot</a:t>
            </a: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72816"/>
            <a:ext cx="8072686" cy="4924425"/>
          </a:xfrm>
        </p:spPr>
        <p:txBody>
          <a:bodyPr/>
          <a:lstStyle/>
          <a:p>
            <a:pPr marL="285750" indent="-285750" algn="just">
              <a:buFont typeface="Arial" panose="020B0604020202020204" pitchFamily="34" charset="0"/>
              <a:buChar char="•"/>
            </a:pPr>
            <a:r>
              <a:rPr lang="de-DE" dirty="0" smtClean="0"/>
              <a:t>Kostenfreie </a:t>
            </a:r>
            <a:r>
              <a:rPr lang="de-DE" dirty="0"/>
              <a:t>kinderrechtliche Workshops für Schulklassen</a:t>
            </a:r>
          </a:p>
          <a:p>
            <a:pPr marL="285750" indent="-285750" algn="just">
              <a:buFont typeface="Arial" panose="020B0604020202020204" pitchFamily="34" charset="0"/>
              <a:buChar char="•"/>
            </a:pPr>
            <a:r>
              <a:rPr lang="de-DE" dirty="0" smtClean="0"/>
              <a:t>Beratung </a:t>
            </a:r>
            <a:r>
              <a:rPr lang="de-DE" dirty="0"/>
              <a:t>von Kindern, Jugendlichen und jungen Erwachsenen und deren Familiensystem</a:t>
            </a:r>
          </a:p>
          <a:p>
            <a:pPr marL="285750" indent="-285750" algn="just">
              <a:buFont typeface="Arial" panose="020B0604020202020204" pitchFamily="34" charset="0"/>
              <a:buChar char="•"/>
            </a:pPr>
            <a:r>
              <a:rPr lang="de-DE" dirty="0" smtClean="0"/>
              <a:t>Vermittlung </a:t>
            </a:r>
            <a:r>
              <a:rPr lang="de-DE" dirty="0"/>
              <a:t>zwischen Familien und z. B. Lehrpersonen, Kinder- und Jugendhilfe, sonstigen </a:t>
            </a:r>
            <a:r>
              <a:rPr lang="de-DE" dirty="0" err="1" smtClean="0"/>
              <a:t>Professionist</a:t>
            </a:r>
            <a:r>
              <a:rPr lang="de-DE" dirty="0" smtClean="0"/>
              <a:t>/</a:t>
            </a:r>
            <a:r>
              <a:rPr lang="de-DE" dirty="0" err="1" smtClean="0"/>
              <a:t>inn</a:t>
            </a:r>
            <a:r>
              <a:rPr lang="de-DE" dirty="0" smtClean="0"/>
              <a:t>/en</a:t>
            </a:r>
            <a:r>
              <a:rPr lang="de-DE" dirty="0"/>
              <a:t>…</a:t>
            </a:r>
          </a:p>
          <a:p>
            <a:pPr marL="285750" indent="-285750" algn="just">
              <a:buFont typeface="Arial" panose="020B0604020202020204" pitchFamily="34" charset="0"/>
              <a:buChar char="•"/>
            </a:pPr>
            <a:r>
              <a:rPr lang="de-DE" dirty="0" smtClean="0"/>
              <a:t>Anlauf- </a:t>
            </a:r>
            <a:r>
              <a:rPr lang="de-DE" dirty="0"/>
              <a:t>und Koordinierungsstelle bei Mobbing:  Beratungen im Einzelfall und auf Organisationsebene</a:t>
            </a:r>
          </a:p>
          <a:p>
            <a:pPr marL="285750" indent="-285750" algn="just">
              <a:buFont typeface="Arial" panose="020B0604020202020204" pitchFamily="34" charset="0"/>
              <a:buChar char="•"/>
            </a:pPr>
            <a:r>
              <a:rPr lang="de-DE" dirty="0" smtClean="0"/>
              <a:t>Bedarfsgerechte </a:t>
            </a:r>
            <a:r>
              <a:rPr lang="de-DE" dirty="0"/>
              <a:t>Vernetzungstätigkeit</a:t>
            </a:r>
          </a:p>
          <a:p>
            <a:pPr marL="285750" indent="-285750" algn="just">
              <a:buFont typeface="Arial" panose="020B0604020202020204" pitchFamily="34" charset="0"/>
              <a:buChar char="•"/>
            </a:pPr>
            <a:r>
              <a:rPr lang="de-DE" dirty="0" smtClean="0"/>
              <a:t>Weiterleitung </a:t>
            </a:r>
            <a:r>
              <a:rPr lang="de-DE" dirty="0"/>
              <a:t>struktureller Probleme an die zuständigen </a:t>
            </a:r>
            <a:r>
              <a:rPr lang="de-DE" dirty="0" smtClean="0"/>
              <a:t>Entscheidungsträger/innen</a:t>
            </a:r>
          </a:p>
          <a:p>
            <a:pPr marL="285750" indent="-285750" algn="just">
              <a:buFont typeface="Arial" panose="020B0604020202020204" pitchFamily="34" charset="0"/>
              <a:buChar char="•"/>
            </a:pPr>
            <a:endParaRPr lang="de-DE" dirty="0"/>
          </a:p>
          <a:p>
            <a:pPr algn="just"/>
            <a:r>
              <a:rPr lang="de-DE" i="1" dirty="0" smtClean="0"/>
              <a:t>Kontakt: </a:t>
            </a:r>
          </a:p>
          <a:p>
            <a:pPr algn="just"/>
            <a:r>
              <a:rPr lang="de-DE" dirty="0" err="1" smtClean="0"/>
              <a:t>kija</a:t>
            </a:r>
            <a:r>
              <a:rPr lang="de-DE" dirty="0" smtClean="0"/>
              <a:t> </a:t>
            </a:r>
            <a:r>
              <a:rPr lang="de-DE" dirty="0"/>
              <a:t>Steiermark </a:t>
            </a:r>
            <a:endParaRPr lang="de-DE" dirty="0" smtClean="0"/>
          </a:p>
          <a:p>
            <a:pPr algn="just"/>
            <a:r>
              <a:rPr lang="de-DE" dirty="0" smtClean="0"/>
              <a:t>Paulustorgasse 4/3.Stock</a:t>
            </a:r>
          </a:p>
          <a:p>
            <a:pPr algn="just"/>
            <a:r>
              <a:rPr lang="de-DE" dirty="0" smtClean="0"/>
              <a:t>8010 </a:t>
            </a:r>
            <a:r>
              <a:rPr lang="de-DE" dirty="0"/>
              <a:t>Graz </a:t>
            </a:r>
          </a:p>
          <a:p>
            <a:pPr algn="just"/>
            <a:r>
              <a:rPr lang="de-DE" dirty="0"/>
              <a:t>E-Mail: kija@stmk.gv.at</a:t>
            </a:r>
          </a:p>
          <a:p>
            <a:pPr algn="just"/>
            <a:r>
              <a:rPr lang="de-DE" dirty="0"/>
              <a:t>Sekretariat:  0316/877 4921 </a:t>
            </a:r>
            <a:endParaRPr lang="de-DE" dirty="0" smtClean="0"/>
          </a:p>
          <a:p>
            <a:pPr algn="just"/>
            <a:r>
              <a:rPr lang="de-DE" dirty="0" smtClean="0"/>
              <a:t>Beratung</a:t>
            </a:r>
            <a:r>
              <a:rPr lang="de-DE" dirty="0"/>
              <a:t>:   0676/86660609 </a:t>
            </a:r>
            <a:endParaRPr lang="de-DE" dirty="0" smtClean="0"/>
          </a:p>
          <a:p>
            <a:pPr algn="just"/>
            <a:r>
              <a:rPr lang="de-DE" dirty="0" smtClean="0"/>
              <a:t>facebook.com/</a:t>
            </a:r>
            <a:r>
              <a:rPr lang="de-DE" dirty="0" err="1" smtClean="0"/>
              <a:t>kija.steiermark</a:t>
            </a:r>
            <a:r>
              <a:rPr lang="de-DE" dirty="0" smtClean="0"/>
              <a:t> </a:t>
            </a:r>
          </a:p>
          <a:p>
            <a:pPr algn="just"/>
            <a:r>
              <a:rPr lang="de-DE" dirty="0" smtClean="0"/>
              <a:t>www.kija.steiermark.at </a:t>
            </a:r>
          </a:p>
          <a:p>
            <a:pPr algn="just"/>
            <a:endParaRPr lang="de-DE" dirty="0"/>
          </a:p>
          <a:p>
            <a:pPr algn="just"/>
            <a:r>
              <a:rPr lang="de-DE" i="1" dirty="0"/>
              <a:t>Kinder- und Jugendanwältin: </a:t>
            </a:r>
            <a:r>
              <a:rPr lang="de-DE" dirty="0" err="1"/>
              <a:t>Mag.</a:t>
            </a:r>
            <a:r>
              <a:rPr lang="de-DE" baseline="30000" dirty="0" err="1"/>
              <a:t>a</a:t>
            </a:r>
            <a:r>
              <a:rPr lang="de-DE" dirty="0" smtClean="0"/>
              <a:t> </a:t>
            </a:r>
            <a:r>
              <a:rPr lang="de-DE" dirty="0"/>
              <a:t>Denise </a:t>
            </a:r>
            <a:r>
              <a:rPr lang="de-DE" dirty="0" err="1"/>
              <a:t>Schiffrer</a:t>
            </a:r>
            <a:r>
              <a:rPr lang="de-DE" dirty="0"/>
              <a:t>-Barac </a:t>
            </a:r>
          </a:p>
        </p:txBody>
      </p:sp>
    </p:spTree>
    <p:extLst>
      <p:ext uri="{BB962C8B-B14F-4D97-AF65-F5344CB8AC3E}">
        <p14:creationId xmlns:p14="http://schemas.microsoft.com/office/powerpoint/2010/main" val="3420081590"/>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smtClean="0"/>
              <a:t>3.3. Landeskriminalamt Steiermark</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954655"/>
          </a:xfrm>
        </p:spPr>
        <p:txBody>
          <a:bodyPr/>
          <a:lstStyle/>
          <a:p>
            <a:pPr algn="just"/>
            <a:r>
              <a:rPr lang="de-DE" b="1" dirty="0"/>
              <a:t>Gewalt, Betrug, Diebstahl. </a:t>
            </a:r>
            <a:r>
              <a:rPr lang="de-DE" dirty="0"/>
              <a:t>Kriminalität tritt in vielen verschiedenen Arten auf und sie wird in Österreich vehement durch die Polizei bekämpft. Aber auch richtig </a:t>
            </a:r>
            <a:r>
              <a:rPr lang="de-DE" dirty="0" smtClean="0"/>
              <a:t>umgesetzte </a:t>
            </a:r>
            <a:r>
              <a:rPr lang="de-DE" dirty="0"/>
              <a:t>Präventionsmaßnahmen durch jede einzelne Bürgerin und jeden einzelnen Bürger können einen wesentlichen Beitrag zu mehr Sicherheit leisten</a:t>
            </a:r>
            <a:r>
              <a:rPr lang="de-DE" dirty="0" smtClean="0"/>
              <a:t>.</a:t>
            </a:r>
            <a:endParaRPr lang="de-DE" b="1" dirty="0" smtClean="0"/>
          </a:p>
          <a:p>
            <a:pPr algn="just"/>
            <a:endParaRPr lang="de-DE" b="1" dirty="0"/>
          </a:p>
          <a:p>
            <a:pPr algn="just"/>
            <a:r>
              <a:rPr lang="de-DE" b="1" dirty="0" smtClean="0"/>
              <a:t>Die </a:t>
            </a:r>
            <a:r>
              <a:rPr lang="de-DE" b="1" dirty="0"/>
              <a:t>Kriminalprävention mit der Zielgruppe der Jugendlichen </a:t>
            </a:r>
            <a:r>
              <a:rPr lang="de-DE" dirty="0"/>
              <a:t>bietet die </a:t>
            </a:r>
            <a:r>
              <a:rPr lang="de-DE" dirty="0" smtClean="0"/>
              <a:t>angeführten Programme </a:t>
            </a:r>
            <a:r>
              <a:rPr lang="de-DE" dirty="0"/>
              <a:t>kostenlos an. Die Kontaktaufnahme erfolgt über die örtlich zuständige Polizeiinspektion unter der Telefonnummer 059 133. Des Weiteren ist </a:t>
            </a:r>
            <a:r>
              <a:rPr lang="de-DE" dirty="0" smtClean="0"/>
              <a:t>eine </a:t>
            </a:r>
            <a:r>
              <a:rPr lang="de-DE" dirty="0"/>
              <a:t>Kontaktaufnahme mit der </a:t>
            </a:r>
            <a:r>
              <a:rPr lang="de-DE" dirty="0" smtClean="0"/>
              <a:t>Kriminalprävention </a:t>
            </a:r>
            <a:r>
              <a:rPr lang="de-DE" dirty="0"/>
              <a:t>des Landeskriminalamtes per Mail unter LPD-ST-LKA-Kriminalpraevention@polizei.gv.at </a:t>
            </a:r>
            <a:r>
              <a:rPr lang="de-DE" dirty="0" smtClean="0"/>
              <a:t>möglich</a:t>
            </a:r>
            <a:r>
              <a:rPr lang="de-DE" dirty="0"/>
              <a:t>. Weitere Informationen zu diesen </a:t>
            </a:r>
            <a:r>
              <a:rPr lang="de-DE" dirty="0" smtClean="0"/>
              <a:t>und anderen </a:t>
            </a:r>
            <a:r>
              <a:rPr lang="de-DE" dirty="0"/>
              <a:t>Themen der Kriminalprävention finden sie unter </a:t>
            </a:r>
            <a:r>
              <a:rPr lang="de-DE" dirty="0" smtClean="0">
                <a:hlinkClick r:id="rId2"/>
              </a:rPr>
              <a:t>www.bundeskriminalamt.at</a:t>
            </a:r>
            <a:endParaRPr lang="de-DE" dirty="0" smtClean="0"/>
          </a:p>
          <a:p>
            <a:pPr algn="just"/>
            <a:endParaRPr lang="de-DE" dirty="0"/>
          </a:p>
        </p:txBody>
      </p:sp>
    </p:spTree>
    <p:extLst>
      <p:ext uri="{BB962C8B-B14F-4D97-AF65-F5344CB8AC3E}">
        <p14:creationId xmlns:p14="http://schemas.microsoft.com/office/powerpoint/2010/main" val="2240590492"/>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smtClean="0"/>
              <a:t>Die Programme</a:t>
            </a: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72816"/>
            <a:ext cx="8072686" cy="3816429"/>
          </a:xfrm>
        </p:spPr>
        <p:txBody>
          <a:bodyPr/>
          <a:lstStyle/>
          <a:p>
            <a:pPr marL="285750" indent="-285750" algn="just">
              <a:buFont typeface="Arial" panose="020B0604020202020204" pitchFamily="34" charset="0"/>
              <a:buChar char="•"/>
            </a:pPr>
            <a:r>
              <a:rPr lang="de-DE" b="1" dirty="0" smtClean="0"/>
              <a:t>All </a:t>
            </a:r>
            <a:r>
              <a:rPr lang="de-DE" b="1" dirty="0" err="1" smtClean="0"/>
              <a:t>Right</a:t>
            </a:r>
            <a:r>
              <a:rPr lang="de-DE" b="1" dirty="0" smtClean="0"/>
              <a:t> - Alles was recht ist!</a:t>
            </a:r>
          </a:p>
          <a:p>
            <a:pPr marL="742950" lvl="1" indent="-285750" algn="just">
              <a:buFont typeface="Arial" panose="020B0604020202020204" pitchFamily="34" charset="0"/>
              <a:buChar char="•"/>
            </a:pPr>
            <a:r>
              <a:rPr lang="de-DE" dirty="0" smtClean="0"/>
              <a:t>Präventive Rechtsinformationen zu Verwaltungs-, Straf- und Zivilrecht</a:t>
            </a:r>
          </a:p>
          <a:p>
            <a:pPr marL="285750" indent="-285750" algn="just">
              <a:buFont typeface="Arial" panose="020B0604020202020204" pitchFamily="34" charset="0"/>
              <a:buChar char="•"/>
            </a:pPr>
            <a:r>
              <a:rPr lang="de-DE" b="1" dirty="0" smtClean="0"/>
              <a:t>Click &amp; Check</a:t>
            </a:r>
          </a:p>
          <a:p>
            <a:pPr marL="742950" lvl="1" indent="-285750" algn="just">
              <a:buFont typeface="Arial" panose="020B0604020202020204" pitchFamily="34" charset="0"/>
              <a:buChar char="•"/>
            </a:pPr>
            <a:r>
              <a:rPr lang="de-DE" dirty="0"/>
              <a:t>Förderung eines verantwortungsvollen Umganges mit digitalen Medien</a:t>
            </a:r>
            <a:endParaRPr lang="de-DE" b="1" dirty="0" smtClean="0"/>
          </a:p>
          <a:p>
            <a:pPr marL="285750" indent="-285750" algn="just">
              <a:buFont typeface="Arial" panose="020B0604020202020204" pitchFamily="34" charset="0"/>
              <a:buChar char="•"/>
            </a:pPr>
            <a:r>
              <a:rPr lang="de-DE" b="1" dirty="0" err="1" smtClean="0">
                <a:hlinkClick r:id="rId2"/>
              </a:rPr>
              <a:t>look@your.life</a:t>
            </a:r>
            <a:endParaRPr lang="de-DE" b="1" dirty="0"/>
          </a:p>
          <a:p>
            <a:pPr marL="742950" lvl="1" indent="-285750" algn="just">
              <a:buFont typeface="Arial" panose="020B0604020202020204" pitchFamily="34" charset="0"/>
              <a:buChar char="•"/>
            </a:pPr>
            <a:r>
              <a:rPr lang="de-DE" dirty="0" smtClean="0"/>
              <a:t>Herausforderungen der Konsum- und Medienwelt, sowie des Miteinanders bewältigen</a:t>
            </a:r>
            <a:endParaRPr lang="de-DE" dirty="0"/>
          </a:p>
          <a:p>
            <a:pPr algn="just"/>
            <a:endParaRPr lang="de-DE" b="1" dirty="0"/>
          </a:p>
          <a:p>
            <a:pPr algn="just"/>
            <a:r>
              <a:rPr lang="de-DE" i="1" dirty="0" smtClean="0"/>
              <a:t>Kontakt: </a:t>
            </a:r>
          </a:p>
          <a:p>
            <a:pPr algn="just"/>
            <a:r>
              <a:rPr lang="de-DE" dirty="0" smtClean="0"/>
              <a:t>Landeskriminalamt Steiermark</a:t>
            </a:r>
          </a:p>
          <a:p>
            <a:pPr algn="just"/>
            <a:r>
              <a:rPr lang="de-DE" dirty="0" err="1" smtClean="0"/>
              <a:t>Strassgangerstraße</a:t>
            </a:r>
            <a:r>
              <a:rPr lang="de-DE" dirty="0" smtClean="0"/>
              <a:t> 280</a:t>
            </a:r>
          </a:p>
          <a:p>
            <a:pPr algn="just"/>
            <a:r>
              <a:rPr lang="de-DE" dirty="0" smtClean="0"/>
              <a:t>8052 </a:t>
            </a:r>
            <a:r>
              <a:rPr lang="de-DE" dirty="0"/>
              <a:t>Graz </a:t>
            </a:r>
          </a:p>
          <a:p>
            <a:pPr algn="just"/>
            <a:r>
              <a:rPr lang="de-DE" dirty="0"/>
              <a:t>E-Mail: </a:t>
            </a:r>
            <a:r>
              <a:rPr lang="de-DE" dirty="0" smtClean="0"/>
              <a:t>LPD-ST-LKA-Kriminalpraevention@polizei.gv.at</a:t>
            </a:r>
          </a:p>
          <a:p>
            <a:pPr algn="just"/>
            <a:r>
              <a:rPr lang="de-DE" dirty="0" smtClean="0"/>
              <a:t>Telefon</a:t>
            </a:r>
            <a:r>
              <a:rPr lang="de-DE" dirty="0"/>
              <a:t>:  </a:t>
            </a:r>
            <a:r>
              <a:rPr lang="de-DE" dirty="0" smtClean="0"/>
              <a:t>059133/60/3750</a:t>
            </a:r>
          </a:p>
          <a:p>
            <a:pPr algn="just"/>
            <a:r>
              <a:rPr lang="de-DE" dirty="0" smtClean="0"/>
              <a:t>www.bundeskriminalamt.at</a:t>
            </a:r>
          </a:p>
        </p:txBody>
      </p:sp>
    </p:spTree>
    <p:extLst>
      <p:ext uri="{BB962C8B-B14F-4D97-AF65-F5344CB8AC3E}">
        <p14:creationId xmlns:p14="http://schemas.microsoft.com/office/powerpoint/2010/main" val="1584236947"/>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2277" y="945928"/>
            <a:ext cx="8259444" cy="369332"/>
          </a:xfrm>
        </p:spPr>
        <p:txBody>
          <a:bodyPr/>
          <a:lstStyle/>
          <a:p>
            <a:r>
              <a:rPr lang="de-DE" dirty="0" smtClean="0"/>
              <a:t>Appendix</a:t>
            </a:r>
            <a:endParaRPr lang="de-DE" dirty="0"/>
          </a:p>
        </p:txBody>
      </p:sp>
      <p:sp>
        <p:nvSpPr>
          <p:cNvPr id="3" name="Textplatzhalter 2"/>
          <p:cNvSpPr>
            <a:spLocks noGrp="1"/>
          </p:cNvSpPr>
          <p:nvPr>
            <p:ph type="body" idx="1"/>
          </p:nvPr>
        </p:nvSpPr>
        <p:spPr/>
        <p:txBody>
          <a:bodyPr/>
          <a:lstStyle/>
          <a:p>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077167220"/>
              </p:ext>
            </p:extLst>
          </p:nvPr>
        </p:nvGraphicFramePr>
        <p:xfrm>
          <a:off x="535656" y="1315259"/>
          <a:ext cx="8068791" cy="5354102"/>
        </p:xfrm>
        <a:graphic>
          <a:graphicData uri="http://schemas.openxmlformats.org/drawingml/2006/table">
            <a:tbl>
              <a:tblPr>
                <a:tableStyleId>{5C22544A-7EE6-4342-B048-85BDC9FD1C3A}</a:tableStyleId>
              </a:tblPr>
              <a:tblGrid>
                <a:gridCol w="1913211">
                  <a:extLst>
                    <a:ext uri="{9D8B030D-6E8A-4147-A177-3AD203B41FA5}">
                      <a16:colId xmlns:a16="http://schemas.microsoft.com/office/drawing/2014/main" val="596231187"/>
                    </a:ext>
                  </a:extLst>
                </a:gridCol>
                <a:gridCol w="1617038">
                  <a:extLst>
                    <a:ext uri="{9D8B030D-6E8A-4147-A177-3AD203B41FA5}">
                      <a16:colId xmlns:a16="http://schemas.microsoft.com/office/drawing/2014/main" val="1723676127"/>
                    </a:ext>
                  </a:extLst>
                </a:gridCol>
                <a:gridCol w="1750403">
                  <a:extLst>
                    <a:ext uri="{9D8B030D-6E8A-4147-A177-3AD203B41FA5}">
                      <a16:colId xmlns:a16="http://schemas.microsoft.com/office/drawing/2014/main" val="4081953662"/>
                    </a:ext>
                  </a:extLst>
                </a:gridCol>
                <a:gridCol w="2788139">
                  <a:extLst>
                    <a:ext uri="{9D8B030D-6E8A-4147-A177-3AD203B41FA5}">
                      <a16:colId xmlns:a16="http://schemas.microsoft.com/office/drawing/2014/main" val="506919147"/>
                    </a:ext>
                  </a:extLst>
                </a:gridCol>
              </a:tblGrid>
              <a:tr h="286056">
                <a:tc gridSpan="4">
                  <a:txBody>
                    <a:bodyPr/>
                    <a:lstStyle/>
                    <a:p>
                      <a:pPr algn="ctr" fontAlgn="ctr"/>
                      <a:r>
                        <a:rPr lang="de-DE" sz="1400" b="1" u="none" strike="noStrike" dirty="0">
                          <a:effectLst/>
                        </a:rPr>
                        <a:t>Kinderschutzzentren</a:t>
                      </a:r>
                      <a:endParaRPr lang="de-DE" sz="1400" b="1" i="0" u="none" strike="noStrike" dirty="0">
                        <a:solidFill>
                          <a:srgbClr val="000000"/>
                        </a:solidFill>
                        <a:effectLst/>
                        <a:latin typeface="Corbel" panose="020B0503020204020204" pitchFamily="34" charset="0"/>
                      </a:endParaRPr>
                    </a:p>
                  </a:txBody>
                  <a:tcPr marL="5159" marR="5159" marT="5159"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929704419"/>
                  </a:ext>
                </a:extLst>
              </a:tr>
              <a:tr h="509431">
                <a:tc>
                  <a:txBody>
                    <a:bodyPr/>
                    <a:lstStyle/>
                    <a:p>
                      <a:pPr algn="l" fontAlgn="ctr"/>
                      <a:r>
                        <a:rPr lang="de-DE" sz="1000" b="1" i="0" u="none" strike="noStrike" dirty="0">
                          <a:solidFill>
                            <a:srgbClr val="000000"/>
                          </a:solidFill>
                          <a:effectLst/>
                          <a:latin typeface="+mj-lt"/>
                        </a:rPr>
                        <a:t>Bundesverband Österreichischer Kinderschutzzentren</a:t>
                      </a:r>
                    </a:p>
                  </a:txBody>
                  <a:tcPr marL="9525" marR="9525" marT="9525" marB="0" anchor="ctr"/>
                </a:tc>
                <a:tc>
                  <a:txBody>
                    <a:bodyPr/>
                    <a:lstStyle/>
                    <a:p>
                      <a:pPr algn="l" fontAlgn="ctr"/>
                      <a:r>
                        <a:rPr lang="de-DE" sz="1000" b="0" i="0" u="none" strike="noStrike">
                          <a:solidFill>
                            <a:srgbClr val="000000"/>
                          </a:solidFill>
                          <a:effectLst/>
                          <a:latin typeface="+mj-lt"/>
                        </a:rPr>
                        <a:t>Marxergasse 24/2/6/1, 1030 Wien</a:t>
                      </a:r>
                    </a:p>
                  </a:txBody>
                  <a:tcPr marL="9525" marR="9525" marT="9525" marB="0" anchor="ctr"/>
                </a:tc>
                <a:tc>
                  <a:txBody>
                    <a:bodyPr/>
                    <a:lstStyle/>
                    <a:p>
                      <a:pPr algn="l" fontAlgn="ctr"/>
                      <a:r>
                        <a:rPr lang="de-DE" sz="1000" b="0" i="0" u="none" strike="noStrike">
                          <a:solidFill>
                            <a:srgbClr val="000000"/>
                          </a:solidFill>
                          <a:effectLst/>
                          <a:latin typeface="+mj-lt"/>
                        </a:rPr>
                        <a:t>+43 (0)664/887 36 462</a:t>
                      </a:r>
                    </a:p>
                  </a:txBody>
                  <a:tcPr marL="9525" marR="9525" marT="9525" marB="0" anchor="ctr"/>
                </a:tc>
                <a:tc>
                  <a:txBody>
                    <a:bodyPr/>
                    <a:lstStyle/>
                    <a:p>
                      <a:pPr algn="l" fontAlgn="ctr"/>
                      <a:r>
                        <a:rPr lang="de-DE" sz="1000" b="0" i="0" u="none" strike="noStrike">
                          <a:solidFill>
                            <a:srgbClr val="000000"/>
                          </a:solidFill>
                          <a:effectLst/>
                          <a:latin typeface="+mj-lt"/>
                        </a:rPr>
                        <a:t>info@oe-kinderschutzzentren.at</a:t>
                      </a:r>
                    </a:p>
                  </a:txBody>
                  <a:tcPr marL="9525" marR="9525" marT="9525" marB="0" anchor="ctr"/>
                </a:tc>
                <a:extLst>
                  <a:ext uri="{0D108BD9-81ED-4DB2-BD59-A6C34878D82A}">
                    <a16:rowId xmlns:a16="http://schemas.microsoft.com/office/drawing/2014/main" val="1758337396"/>
                  </a:ext>
                </a:extLst>
              </a:tr>
              <a:tr h="509431">
                <a:tc>
                  <a:txBody>
                    <a:bodyPr/>
                    <a:lstStyle/>
                    <a:p>
                      <a:pPr algn="l" fontAlgn="ctr"/>
                      <a:r>
                        <a:rPr lang="de-DE" sz="1000" b="0" i="0" u="none" strike="noStrike" dirty="0">
                          <a:solidFill>
                            <a:srgbClr val="000000"/>
                          </a:solidFill>
                          <a:effectLst/>
                          <a:latin typeface="+mj-lt"/>
                        </a:rPr>
                        <a:t>Gewaltschutzzentrum Land Steiermark</a:t>
                      </a:r>
                    </a:p>
                  </a:txBody>
                  <a:tcPr marL="9525" marR="9525" marT="9525" marB="0" anchor="ctr"/>
                </a:tc>
                <a:tc>
                  <a:txBody>
                    <a:bodyPr/>
                    <a:lstStyle/>
                    <a:p>
                      <a:pPr algn="l" fontAlgn="ctr"/>
                      <a:r>
                        <a:rPr lang="de-DE" sz="1000" b="0" i="0" u="none" strike="noStrike" dirty="0" err="1">
                          <a:solidFill>
                            <a:srgbClr val="000000"/>
                          </a:solidFill>
                          <a:effectLst/>
                          <a:latin typeface="+mj-lt"/>
                        </a:rPr>
                        <a:t>Roseggerstraße</a:t>
                      </a:r>
                      <a:r>
                        <a:rPr lang="de-DE" sz="1000" b="0" i="0" u="none" strike="noStrike" dirty="0">
                          <a:solidFill>
                            <a:srgbClr val="000000"/>
                          </a:solidFill>
                          <a:effectLst/>
                          <a:latin typeface="+mj-lt"/>
                        </a:rPr>
                        <a:t> 24 EG/Innenhof, 8600 Bruck/Mur</a:t>
                      </a:r>
                    </a:p>
                  </a:txBody>
                  <a:tcPr marL="9525" marR="9525" marT="9525" marB="0" anchor="ctr"/>
                </a:tc>
                <a:tc>
                  <a:txBody>
                    <a:bodyPr/>
                    <a:lstStyle/>
                    <a:p>
                      <a:pPr algn="l" fontAlgn="ctr"/>
                      <a:r>
                        <a:rPr lang="de-DE" sz="1000" b="0" i="0" u="none" strike="noStrike">
                          <a:solidFill>
                            <a:srgbClr val="000000"/>
                          </a:solidFill>
                          <a:effectLst/>
                          <a:latin typeface="+mj-lt"/>
                        </a:rPr>
                        <a:t>+43 (0)0316/77 41 99</a:t>
                      </a:r>
                    </a:p>
                  </a:txBody>
                  <a:tcPr marL="9525" marR="9525" marT="9525" marB="0" anchor="ctr"/>
                </a:tc>
                <a:tc>
                  <a:txBody>
                    <a:bodyPr/>
                    <a:lstStyle/>
                    <a:p>
                      <a:pPr algn="l" fontAlgn="ctr"/>
                      <a:r>
                        <a:rPr lang="de-DE" sz="1000" b="0" i="0" u="none" strike="noStrike">
                          <a:solidFill>
                            <a:srgbClr val="000000"/>
                          </a:solidFill>
                          <a:effectLst/>
                          <a:latin typeface="+mj-lt"/>
                        </a:rPr>
                        <a:t>office@gewaltschutzzentrum.at</a:t>
                      </a:r>
                    </a:p>
                  </a:txBody>
                  <a:tcPr marL="9525" marR="9525" marT="9525" marB="0" anchor="ctr"/>
                </a:tc>
                <a:extLst>
                  <a:ext uri="{0D108BD9-81ED-4DB2-BD59-A6C34878D82A}">
                    <a16:rowId xmlns:a16="http://schemas.microsoft.com/office/drawing/2014/main" val="1250856193"/>
                  </a:ext>
                </a:extLst>
              </a:tr>
              <a:tr h="286056">
                <a:tc>
                  <a:txBody>
                    <a:bodyPr/>
                    <a:lstStyle/>
                    <a:p>
                      <a:pPr algn="l" fontAlgn="ctr"/>
                      <a:r>
                        <a:rPr lang="de-DE" sz="1000" b="0" i="0" u="none" strike="noStrike">
                          <a:solidFill>
                            <a:srgbClr val="000000"/>
                          </a:solidFill>
                          <a:effectLst/>
                          <a:latin typeface="+mj-lt"/>
                        </a:rPr>
                        <a:t>Kinderschutzzentrum Graz</a:t>
                      </a:r>
                    </a:p>
                  </a:txBody>
                  <a:tcPr marL="9525" marR="9525" marT="9525" marB="0" anchor="ctr"/>
                </a:tc>
                <a:tc>
                  <a:txBody>
                    <a:bodyPr/>
                    <a:lstStyle/>
                    <a:p>
                      <a:pPr algn="l" fontAlgn="ctr"/>
                      <a:r>
                        <a:rPr lang="de-DE" sz="1000" b="0" i="0" u="none" strike="noStrike" dirty="0" err="1">
                          <a:solidFill>
                            <a:srgbClr val="000000"/>
                          </a:solidFill>
                          <a:effectLst/>
                          <a:latin typeface="+mj-lt"/>
                        </a:rPr>
                        <a:t>Griesplatz</a:t>
                      </a:r>
                      <a:r>
                        <a:rPr lang="de-DE" sz="1000" b="0" i="0" u="none" strike="noStrike" dirty="0">
                          <a:solidFill>
                            <a:srgbClr val="000000"/>
                          </a:solidFill>
                          <a:effectLst/>
                          <a:latin typeface="+mj-lt"/>
                        </a:rPr>
                        <a:t> 32, 8020 Graz</a:t>
                      </a:r>
                    </a:p>
                  </a:txBody>
                  <a:tcPr marL="9525" marR="9525" marT="9525" marB="0" anchor="ctr"/>
                </a:tc>
                <a:tc>
                  <a:txBody>
                    <a:bodyPr/>
                    <a:lstStyle/>
                    <a:p>
                      <a:pPr algn="l" fontAlgn="ctr"/>
                      <a:r>
                        <a:rPr lang="de-DE" sz="1000" b="0" i="0" u="none" strike="noStrike">
                          <a:solidFill>
                            <a:srgbClr val="333333"/>
                          </a:solidFill>
                          <a:effectLst/>
                          <a:latin typeface="+mj-lt"/>
                        </a:rPr>
                        <a:t>+43 (0)316/83 19 41 - 0</a:t>
                      </a:r>
                    </a:p>
                  </a:txBody>
                  <a:tcPr marL="9525" marR="9525" marT="9525" marB="0" anchor="ctr"/>
                </a:tc>
                <a:tc>
                  <a:txBody>
                    <a:bodyPr/>
                    <a:lstStyle/>
                    <a:p>
                      <a:pPr algn="l" fontAlgn="ctr"/>
                      <a:r>
                        <a:rPr lang="de-DE" sz="1000" b="0" i="0" u="none" strike="noStrike">
                          <a:solidFill>
                            <a:srgbClr val="000000"/>
                          </a:solidFill>
                          <a:effectLst/>
                          <a:latin typeface="+mj-lt"/>
                        </a:rPr>
                        <a:t>graz@kinderschutz-zentrum.at</a:t>
                      </a:r>
                    </a:p>
                  </a:txBody>
                  <a:tcPr marL="9525" marR="9525" marT="9525" marB="0" anchor="ctr"/>
                </a:tc>
                <a:extLst>
                  <a:ext uri="{0D108BD9-81ED-4DB2-BD59-A6C34878D82A}">
                    <a16:rowId xmlns:a16="http://schemas.microsoft.com/office/drawing/2014/main" val="1510582751"/>
                  </a:ext>
                </a:extLst>
              </a:tr>
              <a:tr h="509431">
                <a:tc>
                  <a:txBody>
                    <a:bodyPr/>
                    <a:lstStyle/>
                    <a:p>
                      <a:pPr algn="l" fontAlgn="ctr"/>
                      <a:r>
                        <a:rPr lang="de-DE" sz="1000" b="0" i="0" u="none" strike="noStrike">
                          <a:solidFill>
                            <a:srgbClr val="000000"/>
                          </a:solidFill>
                          <a:effectLst/>
                          <a:latin typeface="+mj-lt"/>
                        </a:rPr>
                        <a:t>Kinderschutzzentrum KITZ Leibnitz</a:t>
                      </a:r>
                    </a:p>
                  </a:txBody>
                  <a:tcPr marL="9525" marR="9525" marT="9525" marB="0" anchor="ctr"/>
                </a:tc>
                <a:tc>
                  <a:txBody>
                    <a:bodyPr/>
                    <a:lstStyle/>
                    <a:p>
                      <a:pPr algn="l" fontAlgn="ctr"/>
                      <a:r>
                        <a:rPr lang="de-DE" sz="1000" b="0" i="0" u="none" strike="noStrike" dirty="0">
                          <a:solidFill>
                            <a:srgbClr val="000000"/>
                          </a:solidFill>
                          <a:effectLst/>
                          <a:latin typeface="+mj-lt"/>
                        </a:rPr>
                        <a:t>Dechant-Thaller-Straße 37, 8430 Leibnitz</a:t>
                      </a:r>
                      <a:br>
                        <a:rPr lang="de-DE" sz="1000" b="0" i="0" u="none" strike="noStrike" dirty="0">
                          <a:solidFill>
                            <a:srgbClr val="000000"/>
                          </a:solidFill>
                          <a:effectLst/>
                          <a:latin typeface="+mj-lt"/>
                        </a:rPr>
                      </a:b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dirty="0">
                          <a:solidFill>
                            <a:srgbClr val="000000"/>
                          </a:solidFill>
                          <a:effectLst/>
                          <a:latin typeface="+mj-lt"/>
                        </a:rPr>
                        <a:t>+43 (0)3452/85 7 00</a:t>
                      </a:r>
                    </a:p>
                  </a:txBody>
                  <a:tcPr marL="9525" marR="9525" marT="9525" marB="0" anchor="ctr"/>
                </a:tc>
                <a:tc>
                  <a:txBody>
                    <a:bodyPr/>
                    <a:lstStyle/>
                    <a:p>
                      <a:pPr algn="l" fontAlgn="ctr"/>
                      <a:r>
                        <a:rPr lang="de-DE" sz="1000" b="0" i="0" u="none" strike="noStrike">
                          <a:solidFill>
                            <a:srgbClr val="000000"/>
                          </a:solidFill>
                          <a:effectLst/>
                          <a:latin typeface="+mj-lt"/>
                        </a:rPr>
                        <a:t>KITZ@gfsg.at</a:t>
                      </a:r>
                    </a:p>
                  </a:txBody>
                  <a:tcPr marL="9525" marR="9525" marT="9525" marB="0" anchor="ctr"/>
                </a:tc>
                <a:extLst>
                  <a:ext uri="{0D108BD9-81ED-4DB2-BD59-A6C34878D82A}">
                    <a16:rowId xmlns:a16="http://schemas.microsoft.com/office/drawing/2014/main" val="347325670"/>
                  </a:ext>
                </a:extLst>
              </a:tr>
              <a:tr h="342642">
                <a:tc>
                  <a:txBody>
                    <a:bodyPr/>
                    <a:lstStyle/>
                    <a:p>
                      <a:pPr algn="l" fontAlgn="ctr"/>
                      <a:r>
                        <a:rPr lang="de-DE" sz="1000" b="0" i="0" u="none" strike="noStrike">
                          <a:solidFill>
                            <a:srgbClr val="000000"/>
                          </a:solidFill>
                          <a:effectLst/>
                          <a:latin typeface="+mj-lt"/>
                        </a:rPr>
                        <a:t>Kinderschutzzentrum Liezen</a:t>
                      </a:r>
                    </a:p>
                  </a:txBody>
                  <a:tcPr marL="9525" marR="9525" marT="9525" marB="0" anchor="ctr"/>
                </a:tc>
                <a:tc>
                  <a:txBody>
                    <a:bodyPr/>
                    <a:lstStyle/>
                    <a:p>
                      <a:pPr algn="l" fontAlgn="ctr"/>
                      <a:r>
                        <a:rPr lang="de-DE" sz="1000" b="0" i="0" u="none" strike="noStrike">
                          <a:solidFill>
                            <a:srgbClr val="000000"/>
                          </a:solidFill>
                          <a:effectLst/>
                          <a:latin typeface="+mj-lt"/>
                        </a:rPr>
                        <a:t>Sonnenweg 2, 8940 Liezen</a:t>
                      </a:r>
                    </a:p>
                  </a:txBody>
                  <a:tcPr marL="9525" marR="9525" marT="9525" marB="0" anchor="ctr"/>
                </a:tc>
                <a:tc>
                  <a:txBody>
                    <a:bodyPr/>
                    <a:lstStyle/>
                    <a:p>
                      <a:pPr algn="l" fontAlgn="ctr"/>
                      <a:r>
                        <a:rPr lang="de-DE" sz="1000" b="0" i="0" u="none" strike="noStrike" dirty="0">
                          <a:solidFill>
                            <a:srgbClr val="000000"/>
                          </a:solidFill>
                          <a:effectLst/>
                          <a:latin typeface="+mj-lt"/>
                        </a:rPr>
                        <a:t>+43 (0)3612/21 002</a:t>
                      </a:r>
                    </a:p>
                  </a:txBody>
                  <a:tcPr marL="9525" marR="9525" marT="9525" marB="0" anchor="ctr"/>
                </a:tc>
                <a:tc>
                  <a:txBody>
                    <a:bodyPr/>
                    <a:lstStyle/>
                    <a:p>
                      <a:pPr algn="l" fontAlgn="ctr"/>
                      <a:r>
                        <a:rPr lang="de-DE" sz="1000" b="0" i="0" u="none" strike="noStrike">
                          <a:solidFill>
                            <a:srgbClr val="000000"/>
                          </a:solidFill>
                          <a:effectLst/>
                          <a:latin typeface="+mj-lt"/>
                        </a:rPr>
                        <a:t>office.kisz.liezen@stmk.volkshilfe.at</a:t>
                      </a:r>
                    </a:p>
                  </a:txBody>
                  <a:tcPr marL="9525" marR="9525" marT="9525" marB="0" anchor="ctr"/>
                </a:tc>
                <a:extLst>
                  <a:ext uri="{0D108BD9-81ED-4DB2-BD59-A6C34878D82A}">
                    <a16:rowId xmlns:a16="http://schemas.microsoft.com/office/drawing/2014/main" val="2804949085"/>
                  </a:ext>
                </a:extLst>
              </a:tr>
              <a:tr h="342642">
                <a:tc>
                  <a:txBody>
                    <a:bodyPr/>
                    <a:lstStyle/>
                    <a:p>
                      <a:pPr algn="l" fontAlgn="ctr"/>
                      <a:r>
                        <a:rPr lang="de-DE" sz="1000" b="0" i="0" u="none" strike="noStrike">
                          <a:solidFill>
                            <a:srgbClr val="000000"/>
                          </a:solidFill>
                          <a:effectLst/>
                          <a:latin typeface="+mj-lt"/>
                        </a:rPr>
                        <a:t>Kinderschutzzentrum Oberes Murtal</a:t>
                      </a:r>
                    </a:p>
                  </a:txBody>
                  <a:tcPr marL="9525" marR="9525" marT="9525" marB="0" anchor="ctr"/>
                </a:tc>
                <a:tc>
                  <a:txBody>
                    <a:bodyPr/>
                    <a:lstStyle/>
                    <a:p>
                      <a:pPr algn="l" fontAlgn="ctr"/>
                      <a:r>
                        <a:rPr lang="de-DE" sz="1000" b="0" i="0" u="none" strike="noStrike">
                          <a:solidFill>
                            <a:srgbClr val="000000"/>
                          </a:solidFill>
                          <a:effectLst/>
                          <a:latin typeface="+mj-lt"/>
                        </a:rPr>
                        <a:t>Herrengasse 23/3, 8720 Knittelfeld</a:t>
                      </a:r>
                    </a:p>
                  </a:txBody>
                  <a:tcPr marL="9525" marR="9525" marT="9525" marB="0" anchor="ctr"/>
                </a:tc>
                <a:tc>
                  <a:txBody>
                    <a:bodyPr/>
                    <a:lstStyle/>
                    <a:p>
                      <a:pPr algn="l" fontAlgn="ctr"/>
                      <a:r>
                        <a:rPr lang="de-DE" sz="1000" b="0" i="0" u="none" strike="noStrike" dirty="0">
                          <a:solidFill>
                            <a:srgbClr val="333333"/>
                          </a:solidFill>
                          <a:effectLst/>
                          <a:latin typeface="+mj-lt"/>
                        </a:rPr>
                        <a:t>+43 (0)660/85 55 323</a:t>
                      </a:r>
                    </a:p>
                  </a:txBody>
                  <a:tcPr marL="9525" marR="9525" marT="9525" marB="0" anchor="ctr"/>
                </a:tc>
                <a:tc>
                  <a:txBody>
                    <a:bodyPr/>
                    <a:lstStyle/>
                    <a:p>
                      <a:pPr algn="l" fontAlgn="ctr"/>
                      <a:r>
                        <a:rPr lang="de-DE" sz="1000" b="0" i="0" u="none" strike="noStrike">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126038097"/>
                  </a:ext>
                </a:extLst>
              </a:tr>
              <a:tr h="509431">
                <a:tc>
                  <a:txBody>
                    <a:bodyPr/>
                    <a:lstStyle/>
                    <a:p>
                      <a:pPr algn="l" fontAlgn="ctr"/>
                      <a:r>
                        <a:rPr lang="de-DE" sz="1000" b="0" i="0" u="none" strike="noStrike">
                          <a:solidFill>
                            <a:srgbClr val="000000"/>
                          </a:solidFill>
                          <a:effectLst/>
                          <a:latin typeface="+mj-lt"/>
                        </a:rPr>
                        <a:t>Kinderschutzzentrum Oberes Murtal - Außenstelle Bruck/Mur</a:t>
                      </a:r>
                    </a:p>
                  </a:txBody>
                  <a:tcPr marL="9525" marR="9525" marT="9525" marB="0" anchor="ctr"/>
                </a:tc>
                <a:tc>
                  <a:txBody>
                    <a:bodyPr/>
                    <a:lstStyle/>
                    <a:p>
                      <a:pPr algn="l" fontAlgn="ctr"/>
                      <a:r>
                        <a:rPr lang="de-DE" sz="1000" b="0" i="0" u="none" strike="noStrike">
                          <a:solidFill>
                            <a:srgbClr val="000000"/>
                          </a:solidFill>
                          <a:effectLst/>
                          <a:latin typeface="+mj-lt"/>
                        </a:rPr>
                        <a:t>Roseggerstraße 24, 8600 Bruck/Mur</a:t>
                      </a:r>
                    </a:p>
                  </a:txBody>
                  <a:tcPr marL="9525" marR="9525" marT="9525" marB="0" anchor="ctr"/>
                </a:tc>
                <a:tc>
                  <a:txBody>
                    <a:bodyPr/>
                    <a:lstStyle/>
                    <a:p>
                      <a:pPr algn="l" fontAlgn="ctr"/>
                      <a:r>
                        <a:rPr lang="de-DE" sz="1000" b="0" i="0" u="none" strike="noStrike" dirty="0">
                          <a:solidFill>
                            <a:srgbClr val="333333"/>
                          </a:solidFill>
                          <a:effectLst/>
                          <a:latin typeface="+mj-lt"/>
                        </a:rPr>
                        <a:t>+43 (0)664/80 55 371</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914744006"/>
                  </a:ext>
                </a:extLst>
              </a:tr>
              <a:tr h="429085">
                <a:tc>
                  <a:txBody>
                    <a:bodyPr/>
                    <a:lstStyle/>
                    <a:p>
                      <a:pPr algn="l" fontAlgn="ctr"/>
                      <a:r>
                        <a:rPr lang="de-DE" sz="1000" b="0" i="0" u="none" strike="noStrike">
                          <a:solidFill>
                            <a:srgbClr val="000000"/>
                          </a:solidFill>
                          <a:effectLst/>
                          <a:latin typeface="+mj-lt"/>
                        </a:rPr>
                        <a:t>Kinderschutzzentrum Oberes Murtal - Außenstelle Murau</a:t>
                      </a:r>
                    </a:p>
                  </a:txBody>
                  <a:tcPr marL="9525" marR="9525" marT="9525" marB="0" anchor="ctr"/>
                </a:tc>
                <a:tc>
                  <a:txBody>
                    <a:bodyPr/>
                    <a:lstStyle/>
                    <a:p>
                      <a:pPr algn="l" fontAlgn="ctr"/>
                      <a:r>
                        <a:rPr lang="de-DE" sz="1000" b="0" i="0" u="none" strike="noStrike">
                          <a:solidFill>
                            <a:srgbClr val="000000"/>
                          </a:solidFill>
                          <a:effectLst/>
                          <a:latin typeface="+mj-lt"/>
                        </a:rPr>
                        <a:t>Heiligenstatt 2, 8850 Murau</a:t>
                      </a:r>
                    </a:p>
                  </a:txBody>
                  <a:tcPr marL="9525" marR="9525" marT="9525" marB="0" anchor="ctr"/>
                </a:tc>
                <a:tc>
                  <a:txBody>
                    <a:bodyPr/>
                    <a:lstStyle/>
                    <a:p>
                      <a:pPr algn="l" fontAlgn="ctr"/>
                      <a:r>
                        <a:rPr lang="de-DE" sz="1000" b="0" i="0" u="none" strike="noStrike">
                          <a:solidFill>
                            <a:srgbClr val="333333"/>
                          </a:solidFill>
                          <a:effectLst/>
                          <a:latin typeface="+mj-lt"/>
                        </a:rPr>
                        <a:t>+43 (0)664/80 55 370</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2070474844"/>
                  </a:ext>
                </a:extLst>
              </a:tr>
              <a:tr h="429085">
                <a:tc>
                  <a:txBody>
                    <a:bodyPr/>
                    <a:lstStyle/>
                    <a:p>
                      <a:pPr algn="l" fontAlgn="ctr"/>
                      <a:r>
                        <a:rPr lang="de-DE" sz="1000" b="0" i="0" u="none" strike="noStrike">
                          <a:solidFill>
                            <a:srgbClr val="000000"/>
                          </a:solidFill>
                          <a:effectLst/>
                          <a:latin typeface="+mj-lt"/>
                        </a:rPr>
                        <a:t>Kinderschutzzentrum Rettet das Kind Bruck/Kapfenberg</a:t>
                      </a:r>
                    </a:p>
                  </a:txBody>
                  <a:tcPr marL="9525" marR="9525" marT="9525" marB="0" anchor="ctr"/>
                </a:tc>
                <a:tc>
                  <a:txBody>
                    <a:bodyPr/>
                    <a:lstStyle/>
                    <a:p>
                      <a:pPr algn="l" fontAlgn="ctr"/>
                      <a:r>
                        <a:rPr lang="de-DE" sz="1000" b="0" i="0" u="none" strike="noStrike">
                          <a:solidFill>
                            <a:srgbClr val="000000"/>
                          </a:solidFill>
                          <a:effectLst/>
                          <a:latin typeface="+mj-lt"/>
                        </a:rPr>
                        <a:t>Wiener Straße 60, 8605 Kapfenberg</a:t>
                      </a:r>
                    </a:p>
                  </a:txBody>
                  <a:tcPr marL="9525" marR="9525" marT="9525" marB="0" anchor="ctr"/>
                </a:tc>
                <a:tc>
                  <a:txBody>
                    <a:bodyPr/>
                    <a:lstStyle/>
                    <a:p>
                      <a:pPr algn="l" fontAlgn="ctr"/>
                      <a:r>
                        <a:rPr lang="de-DE" sz="1000" b="0" i="0" u="none" strike="noStrike">
                          <a:solidFill>
                            <a:srgbClr val="000000"/>
                          </a:solidFill>
                          <a:effectLst/>
                          <a:latin typeface="+mj-lt"/>
                        </a:rPr>
                        <a:t>+43 (0)3862/22 430</a:t>
                      </a:r>
                    </a:p>
                  </a:txBody>
                  <a:tcPr marL="9525" marR="9525" marT="9525" marB="0" anchor="ctr"/>
                </a:tc>
                <a:tc>
                  <a:txBody>
                    <a:bodyPr/>
                    <a:lstStyle/>
                    <a:p>
                      <a:pPr algn="l" fontAlgn="ctr"/>
                      <a:r>
                        <a:rPr lang="de-DE" sz="1000" b="0" i="0" u="none" strike="noStrike" dirty="0">
                          <a:solidFill>
                            <a:srgbClr val="000000"/>
                          </a:solidFill>
                          <a:effectLst/>
                          <a:latin typeface="+mj-lt"/>
                        </a:rPr>
                        <a:t>office@kiszkapfenberg.at</a:t>
                      </a:r>
                    </a:p>
                  </a:txBody>
                  <a:tcPr marL="9525" marR="9525" marT="9525" marB="0" anchor="ctr"/>
                </a:tc>
                <a:extLst>
                  <a:ext uri="{0D108BD9-81ED-4DB2-BD59-A6C34878D82A}">
                    <a16:rowId xmlns:a16="http://schemas.microsoft.com/office/drawing/2014/main" val="345797397"/>
                  </a:ext>
                </a:extLst>
              </a:tr>
              <a:tr h="429085">
                <a:tc>
                  <a:txBody>
                    <a:bodyPr/>
                    <a:lstStyle/>
                    <a:p>
                      <a:pPr algn="l" fontAlgn="ctr"/>
                      <a:r>
                        <a:rPr lang="de-DE" sz="1000" b="0" i="0" u="none" strike="noStrike">
                          <a:solidFill>
                            <a:srgbClr val="000000"/>
                          </a:solidFill>
                          <a:effectLst/>
                          <a:latin typeface="+mj-lt"/>
                        </a:rPr>
                        <a:t>Kinderschutzzentrum Rettet das Kind Deutschlandsberg</a:t>
                      </a:r>
                    </a:p>
                  </a:txBody>
                  <a:tcPr marL="9525" marR="9525" marT="9525" marB="0" anchor="ctr"/>
                </a:tc>
                <a:tc>
                  <a:txBody>
                    <a:bodyPr/>
                    <a:lstStyle/>
                    <a:p>
                      <a:pPr algn="l" fontAlgn="ctr"/>
                      <a:r>
                        <a:rPr lang="de-DE" sz="1000" b="0" i="0" u="none" strike="noStrike">
                          <a:solidFill>
                            <a:srgbClr val="000000"/>
                          </a:solidFill>
                          <a:effectLst/>
                          <a:latin typeface="+mj-lt"/>
                        </a:rPr>
                        <a:t>Unterer Platz 7, 8530 Deutschlandsberg</a:t>
                      </a:r>
                    </a:p>
                  </a:txBody>
                  <a:tcPr marL="9525" marR="9525" marT="9525" marB="0" anchor="ctr"/>
                </a:tc>
                <a:tc>
                  <a:txBody>
                    <a:bodyPr/>
                    <a:lstStyle/>
                    <a:p>
                      <a:pPr algn="l" fontAlgn="ctr"/>
                      <a:r>
                        <a:rPr lang="de-DE" sz="1000" b="0" i="0" u="none" strike="noStrike">
                          <a:solidFill>
                            <a:srgbClr val="000000"/>
                          </a:solidFill>
                          <a:effectLst/>
                          <a:latin typeface="+mj-lt"/>
                        </a:rPr>
                        <a:t>+43 (0)3462/67 47</a:t>
                      </a:r>
                    </a:p>
                  </a:txBody>
                  <a:tcPr marL="9525" marR="9525" marT="9525" marB="0" anchor="ctr"/>
                </a:tc>
                <a:tc>
                  <a:txBody>
                    <a:bodyPr/>
                    <a:lstStyle/>
                    <a:p>
                      <a:pPr algn="l" fontAlgn="ctr"/>
                      <a:r>
                        <a:rPr lang="de-DE" sz="1000" b="0" i="0" u="none" strike="noStrike" dirty="0">
                          <a:solidFill>
                            <a:srgbClr val="000000"/>
                          </a:solidFill>
                          <a:effectLst/>
                          <a:latin typeface="+mj-lt"/>
                        </a:rPr>
                        <a:t>office@kiszdeutschlandsberg.at</a:t>
                      </a:r>
                    </a:p>
                  </a:txBody>
                  <a:tcPr marL="9525" marR="9525" marT="9525" marB="0" anchor="ctr"/>
                </a:tc>
                <a:extLst>
                  <a:ext uri="{0D108BD9-81ED-4DB2-BD59-A6C34878D82A}">
                    <a16:rowId xmlns:a16="http://schemas.microsoft.com/office/drawing/2014/main" val="60491478"/>
                  </a:ext>
                </a:extLst>
              </a:tr>
              <a:tr h="429085">
                <a:tc>
                  <a:txBody>
                    <a:bodyPr/>
                    <a:lstStyle/>
                    <a:p>
                      <a:pPr algn="l" fontAlgn="ctr"/>
                      <a:r>
                        <a:rPr lang="de-DE" sz="1000" b="0" i="0" u="none" strike="noStrike">
                          <a:solidFill>
                            <a:srgbClr val="000000"/>
                          </a:solidFill>
                          <a:effectLst/>
                          <a:latin typeface="+mj-lt"/>
                        </a:rPr>
                        <a:t>Kinderschutzzentrum Rettet das Kind Weiz</a:t>
                      </a:r>
                    </a:p>
                  </a:txBody>
                  <a:tcPr marL="9525" marR="9525" marT="9525" marB="0" anchor="ctr"/>
                </a:tc>
                <a:tc>
                  <a:txBody>
                    <a:bodyPr/>
                    <a:lstStyle/>
                    <a:p>
                      <a:pPr algn="l" fontAlgn="ctr"/>
                      <a:r>
                        <a:rPr lang="de-DE" sz="1000" b="0" i="0" u="none" strike="noStrike">
                          <a:solidFill>
                            <a:srgbClr val="000000"/>
                          </a:solidFill>
                          <a:effectLst/>
                          <a:latin typeface="+mj-lt"/>
                        </a:rPr>
                        <a:t>Franz-Pichler-Straße 24, 8160 Weiz</a:t>
                      </a:r>
                    </a:p>
                  </a:txBody>
                  <a:tcPr marL="9525" marR="9525" marT="9525" marB="0" anchor="ctr"/>
                </a:tc>
                <a:tc>
                  <a:txBody>
                    <a:bodyPr/>
                    <a:lstStyle/>
                    <a:p>
                      <a:pPr algn="l" fontAlgn="ctr"/>
                      <a:r>
                        <a:rPr lang="de-DE" sz="1000" b="0" i="0" u="none" strike="noStrike">
                          <a:solidFill>
                            <a:srgbClr val="000000"/>
                          </a:solidFill>
                          <a:effectLst/>
                          <a:latin typeface="+mj-lt"/>
                        </a:rPr>
                        <a:t>+43 (0)3172/42 559</a:t>
                      </a:r>
                    </a:p>
                  </a:txBody>
                  <a:tcPr marL="9525" marR="9525" marT="9525" marB="0" anchor="ctr"/>
                </a:tc>
                <a:tc>
                  <a:txBody>
                    <a:bodyPr/>
                    <a:lstStyle/>
                    <a:p>
                      <a:pPr algn="l" fontAlgn="ctr"/>
                      <a:r>
                        <a:rPr lang="de-DE" sz="1000" b="0" i="0" u="none" strike="noStrike" dirty="0">
                          <a:solidFill>
                            <a:srgbClr val="000000"/>
                          </a:solidFill>
                          <a:effectLst/>
                          <a:latin typeface="+mj-lt"/>
                        </a:rPr>
                        <a:t>office@kiszweiz.at</a:t>
                      </a:r>
                    </a:p>
                  </a:txBody>
                  <a:tcPr marL="9525" marR="9525" marT="9525" marB="0" anchor="ctr"/>
                </a:tc>
                <a:extLst>
                  <a:ext uri="{0D108BD9-81ED-4DB2-BD59-A6C34878D82A}">
                    <a16:rowId xmlns:a16="http://schemas.microsoft.com/office/drawing/2014/main" val="2451111697"/>
                  </a:ext>
                </a:extLst>
              </a:tr>
              <a:tr h="342642">
                <a:tc>
                  <a:txBody>
                    <a:bodyPr/>
                    <a:lstStyle/>
                    <a:p>
                      <a:pPr algn="l" fontAlgn="ctr"/>
                      <a:r>
                        <a:rPr lang="de-DE" sz="1000" b="0" i="0" u="none" strike="noStrike">
                          <a:solidFill>
                            <a:srgbClr val="333333"/>
                          </a:solidFill>
                          <a:effectLst/>
                          <a:latin typeface="+mj-lt"/>
                        </a:rPr>
                        <a:t>Kinderschutzzentrum Südoststeiermark</a:t>
                      </a:r>
                    </a:p>
                  </a:txBody>
                  <a:tcPr marL="9525" marR="9525" marT="9525" marB="0" anchor="ctr"/>
                </a:tc>
                <a:tc>
                  <a:txBody>
                    <a:bodyPr/>
                    <a:lstStyle/>
                    <a:p>
                      <a:pPr algn="l" fontAlgn="ctr"/>
                      <a:r>
                        <a:rPr lang="de-DE" sz="1000" b="0" i="0" u="none" strike="noStrike">
                          <a:solidFill>
                            <a:srgbClr val="000000"/>
                          </a:solidFill>
                          <a:effectLst/>
                          <a:latin typeface="+mj-lt"/>
                        </a:rPr>
                        <a:t>Schillerstraße 8, 8330 Feldbach</a:t>
                      </a:r>
                    </a:p>
                  </a:txBody>
                  <a:tcPr marL="9525" marR="9525" marT="9525" marB="0" anchor="ctr"/>
                </a:tc>
                <a:tc>
                  <a:txBody>
                    <a:bodyPr/>
                    <a:lstStyle/>
                    <a:p>
                      <a:pPr algn="l" fontAlgn="ctr"/>
                      <a:r>
                        <a:rPr lang="de-DE" sz="1000" b="0" i="0" u="none" strike="noStrike">
                          <a:solidFill>
                            <a:srgbClr val="000000"/>
                          </a:solidFill>
                          <a:effectLst/>
                          <a:latin typeface="+mj-lt"/>
                        </a:rPr>
                        <a:t>+43 (0)660/85 55 302</a:t>
                      </a:r>
                    </a:p>
                  </a:txBody>
                  <a:tcPr marL="9525" marR="9525" marT="9525" marB="0" anchor="ctr"/>
                </a:tc>
                <a:tc>
                  <a:txBody>
                    <a:bodyPr/>
                    <a:lstStyle/>
                    <a:p>
                      <a:pPr algn="l" fontAlgn="ctr"/>
                      <a:r>
                        <a:rPr lang="de-DE" sz="1000" b="0" i="0" u="none" strike="noStrike" dirty="0">
                          <a:solidFill>
                            <a:srgbClr val="000000"/>
                          </a:solidFill>
                          <a:effectLst/>
                          <a:latin typeface="+mj-lt"/>
                        </a:rPr>
                        <a:t>kisz-so@kinderfreunde-steiermark.at</a:t>
                      </a:r>
                    </a:p>
                  </a:txBody>
                  <a:tcPr marL="9525" marR="9525" marT="9525" marB="0" anchor="ctr"/>
                </a:tc>
                <a:extLst>
                  <a:ext uri="{0D108BD9-81ED-4DB2-BD59-A6C34878D82A}">
                    <a16:rowId xmlns:a16="http://schemas.microsoft.com/office/drawing/2014/main" val="2789170369"/>
                  </a:ext>
                </a:extLst>
              </a:tr>
            </a:tbl>
          </a:graphicData>
        </a:graphic>
      </p:graphicFrame>
    </p:spTree>
    <p:extLst>
      <p:ext uri="{BB962C8B-B14F-4D97-AF65-F5344CB8AC3E}">
        <p14:creationId xmlns:p14="http://schemas.microsoft.com/office/powerpoint/2010/main" val="15392111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p:txBody>
          <a:bodyPr/>
          <a:lstStyle/>
          <a:p>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636859538"/>
              </p:ext>
            </p:extLst>
          </p:nvPr>
        </p:nvGraphicFramePr>
        <p:xfrm>
          <a:off x="535656" y="1124742"/>
          <a:ext cx="8072685" cy="5328594"/>
        </p:xfrm>
        <a:graphic>
          <a:graphicData uri="http://schemas.openxmlformats.org/drawingml/2006/table">
            <a:tbl>
              <a:tblPr>
                <a:tableStyleId>{5C22544A-7EE6-4342-B048-85BDC9FD1C3A}</a:tableStyleId>
              </a:tblPr>
              <a:tblGrid>
                <a:gridCol w="1917106">
                  <a:extLst>
                    <a:ext uri="{9D8B030D-6E8A-4147-A177-3AD203B41FA5}">
                      <a16:colId xmlns:a16="http://schemas.microsoft.com/office/drawing/2014/main" val="2398254830"/>
                    </a:ext>
                  </a:extLst>
                </a:gridCol>
                <a:gridCol w="1617037">
                  <a:extLst>
                    <a:ext uri="{9D8B030D-6E8A-4147-A177-3AD203B41FA5}">
                      <a16:colId xmlns:a16="http://schemas.microsoft.com/office/drawing/2014/main" val="2684227520"/>
                    </a:ext>
                  </a:extLst>
                </a:gridCol>
                <a:gridCol w="1750403">
                  <a:extLst>
                    <a:ext uri="{9D8B030D-6E8A-4147-A177-3AD203B41FA5}">
                      <a16:colId xmlns:a16="http://schemas.microsoft.com/office/drawing/2014/main" val="3190869564"/>
                    </a:ext>
                  </a:extLst>
                </a:gridCol>
                <a:gridCol w="2788139">
                  <a:extLst>
                    <a:ext uri="{9D8B030D-6E8A-4147-A177-3AD203B41FA5}">
                      <a16:colId xmlns:a16="http://schemas.microsoft.com/office/drawing/2014/main" val="3476807743"/>
                    </a:ext>
                  </a:extLst>
                </a:gridCol>
              </a:tblGrid>
              <a:tr h="231313">
                <a:tc gridSpan="4">
                  <a:txBody>
                    <a:bodyPr/>
                    <a:lstStyle/>
                    <a:p>
                      <a:pPr algn="ctr" fontAlgn="ctr"/>
                      <a:r>
                        <a:rPr lang="de-DE" sz="1400" b="1" u="none" strike="noStrike" dirty="0">
                          <a:effectLst/>
                        </a:rPr>
                        <a:t>Psychosoziale Beratungsstellen</a:t>
                      </a:r>
                      <a:endParaRPr lang="de-DE" sz="1400" b="1" i="0" u="none" strike="noStrike" dirty="0">
                        <a:solidFill>
                          <a:srgbClr val="000000"/>
                        </a:solidFill>
                        <a:effectLst/>
                        <a:latin typeface="Corbel" panose="020B0503020204020204" pitchFamily="34" charset="0"/>
                      </a:endParaRPr>
                    </a:p>
                  </a:txBody>
                  <a:tcPr marL="3789" marR="3789" marT="3789"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696093434"/>
                  </a:ext>
                </a:extLst>
              </a:tr>
              <a:tr h="462627">
                <a:tc>
                  <a:txBody>
                    <a:bodyPr/>
                    <a:lstStyle/>
                    <a:p>
                      <a:pPr algn="l" fontAlgn="ctr"/>
                      <a:r>
                        <a:rPr lang="de-DE" sz="1000" b="1" i="0" u="none" strike="noStrike">
                          <a:solidFill>
                            <a:srgbClr val="000000"/>
                          </a:solidFill>
                          <a:effectLst/>
                          <a:latin typeface="+mj-lt"/>
                        </a:rPr>
                        <a:t>GFSG (Gesellschaft zur Förderung seelischer Gesundheit)</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info@gfsg.at</a:t>
                      </a:r>
                    </a:p>
                  </a:txBody>
                  <a:tcPr marL="9525" marR="9525" marT="9525" marB="0" anchor="ctr"/>
                </a:tc>
                <a:extLst>
                  <a:ext uri="{0D108BD9-81ED-4DB2-BD59-A6C34878D82A}">
                    <a16:rowId xmlns:a16="http://schemas.microsoft.com/office/drawing/2014/main" val="1773177566"/>
                  </a:ext>
                </a:extLst>
              </a:tr>
              <a:tr h="578282">
                <a:tc>
                  <a:txBody>
                    <a:bodyPr/>
                    <a:lstStyle/>
                    <a:p>
                      <a:pPr algn="l" fontAlgn="ctr"/>
                      <a:r>
                        <a:rPr lang="de-DE" sz="1000" b="0" i="0" u="none" strike="noStrike">
                          <a:solidFill>
                            <a:srgbClr val="000000"/>
                          </a:solidFill>
                          <a:effectLst/>
                          <a:latin typeface="+mj-lt"/>
                        </a:rPr>
                        <a:t>Neuland - Mobile sozialpsychiatrische Betreuung für Jugendliche und junge Erwachsene</a:t>
                      </a:r>
                    </a:p>
                  </a:txBody>
                  <a:tcPr marL="9525" marR="9525" marT="9525" marB="0" anchor="ctr"/>
                </a:tc>
                <a:tc>
                  <a:txBody>
                    <a:bodyPr/>
                    <a:lstStyle/>
                    <a:p>
                      <a:pPr algn="l" fontAlgn="ctr"/>
                      <a:r>
                        <a:rPr lang="nb-NO" sz="1000" b="0" i="0" u="none" strike="noStrike">
                          <a:solidFill>
                            <a:srgbClr val="000000"/>
                          </a:solidFill>
                          <a:effectLst/>
                          <a:latin typeface="+mj-lt"/>
                        </a:rPr>
                        <a:t>Asperngasse 4/2. Stock, 8020 Graz</a:t>
                      </a:r>
                    </a:p>
                  </a:txBody>
                  <a:tcPr marL="9525" marR="9525" marT="9525" marB="0" anchor="ctr"/>
                </a:tc>
                <a:tc>
                  <a:txBody>
                    <a:bodyPr/>
                    <a:lstStyle/>
                    <a:p>
                      <a:pPr algn="l" fontAlgn="ctr"/>
                      <a:r>
                        <a:rPr lang="de-DE" sz="1000" b="0" i="0" u="none" strike="noStrike">
                          <a:solidFill>
                            <a:srgbClr val="000000"/>
                          </a:solidFill>
                          <a:effectLst/>
                          <a:latin typeface="+mj-lt"/>
                        </a:rPr>
                        <a:t>+43 (0)316/22 55 80</a:t>
                      </a:r>
                    </a:p>
                  </a:txBody>
                  <a:tcPr marL="9525" marR="9525" marT="9525" marB="0" anchor="ctr"/>
                </a:tc>
                <a:tc>
                  <a:txBody>
                    <a:bodyPr/>
                    <a:lstStyle/>
                    <a:p>
                      <a:pPr algn="l" fontAlgn="ctr"/>
                      <a:r>
                        <a:rPr lang="de-DE" sz="1000" b="0" i="0" u="none" strike="noStrike">
                          <a:solidFill>
                            <a:srgbClr val="000000"/>
                          </a:solidFill>
                          <a:effectLst/>
                          <a:latin typeface="+mj-lt"/>
                        </a:rPr>
                        <a:t>kijugug@gfsg.at</a:t>
                      </a:r>
                    </a:p>
                  </a:txBody>
                  <a:tcPr marL="9525" marR="9525" marT="9525" marB="0" anchor="ctr"/>
                </a:tc>
                <a:extLst>
                  <a:ext uri="{0D108BD9-81ED-4DB2-BD59-A6C34878D82A}">
                    <a16:rowId xmlns:a16="http://schemas.microsoft.com/office/drawing/2014/main" val="3006062856"/>
                  </a:ext>
                </a:extLst>
              </a:tr>
              <a:tr h="328000">
                <a:tc>
                  <a:txBody>
                    <a:bodyPr/>
                    <a:lstStyle/>
                    <a:p>
                      <a:pPr algn="l" fontAlgn="ctr"/>
                      <a:r>
                        <a:rPr lang="de-DE" sz="1000" b="0" i="0" u="none" strike="noStrike">
                          <a:solidFill>
                            <a:srgbClr val="000000"/>
                          </a:solidFill>
                          <a:effectLst/>
                          <a:latin typeface="+mj-lt"/>
                        </a:rPr>
                        <a:t>Psychologischer Dienst &amp; Familienberatung</a:t>
                      </a:r>
                    </a:p>
                  </a:txBody>
                  <a:tcPr marL="9525" marR="9525" marT="9525" marB="0" anchor="ctr"/>
                </a:tc>
                <a:tc>
                  <a:txBody>
                    <a:bodyPr/>
                    <a:lstStyle/>
                    <a:p>
                      <a:pPr algn="l" fontAlgn="ctr"/>
                      <a:r>
                        <a:rPr lang="de-DE" sz="1000" b="0" i="0" u="none" strike="noStrike">
                          <a:solidFill>
                            <a:srgbClr val="000000"/>
                          </a:solidFill>
                          <a:effectLst/>
                          <a:latin typeface="+mj-lt"/>
                        </a:rPr>
                        <a:t>Pestalozzistraße 59, 8010 Graz</a:t>
                      </a:r>
                    </a:p>
                  </a:txBody>
                  <a:tcPr marL="9525" marR="9525" marT="9525" marB="0" anchor="ctr"/>
                </a:tc>
                <a:tc>
                  <a:txBody>
                    <a:bodyPr/>
                    <a:lstStyle/>
                    <a:p>
                      <a:pPr algn="l" fontAlgn="ctr"/>
                      <a:r>
                        <a:rPr lang="de-DE" sz="1000" b="0" i="0" u="none" strike="noStrike">
                          <a:solidFill>
                            <a:srgbClr val="000000"/>
                          </a:solidFill>
                          <a:effectLst/>
                          <a:latin typeface="+mj-lt"/>
                        </a:rPr>
                        <a:t>+43 (0)316/872-3099</a:t>
                      </a:r>
                    </a:p>
                  </a:txBody>
                  <a:tcPr marL="9525" marR="9525" marT="9525" marB="0" anchor="ctr"/>
                </a:tc>
                <a:tc>
                  <a:txBody>
                    <a:bodyPr/>
                    <a:lstStyle/>
                    <a:p>
                      <a:pPr algn="l" fontAlgn="ctr"/>
                      <a:r>
                        <a:rPr lang="de-DE" sz="1000" b="0" i="0" u="none" strike="noStrike">
                          <a:solidFill>
                            <a:srgbClr val="000000"/>
                          </a:solidFill>
                          <a:effectLst/>
                          <a:latin typeface="+mj-lt"/>
                        </a:rPr>
                        <a:t>psychologischer_dienst@stadt.graz.at</a:t>
                      </a:r>
                    </a:p>
                  </a:txBody>
                  <a:tcPr marL="9525" marR="9525" marT="9525" marB="0" anchor="ctr"/>
                </a:tc>
                <a:extLst>
                  <a:ext uri="{0D108BD9-81ED-4DB2-BD59-A6C34878D82A}">
                    <a16:rowId xmlns:a16="http://schemas.microsoft.com/office/drawing/2014/main" val="4081441034"/>
                  </a:ext>
                </a:extLst>
              </a:tr>
              <a:tr h="346970">
                <a:tc>
                  <a:txBody>
                    <a:bodyPr/>
                    <a:lstStyle/>
                    <a:p>
                      <a:pPr algn="l" fontAlgn="ctr"/>
                      <a:r>
                        <a:rPr lang="de-DE" sz="1000" b="0" i="0" u="none" strike="noStrike">
                          <a:solidFill>
                            <a:srgbClr val="000000"/>
                          </a:solidFill>
                          <a:effectLst/>
                          <a:latin typeface="+mj-lt"/>
                        </a:rPr>
                        <a:t>Psychosoziale Beratungsstelle Eggenberger Allee</a:t>
                      </a:r>
                    </a:p>
                  </a:txBody>
                  <a:tcPr marL="9525" marR="9525" marT="9525" marB="0" anchor="ctr"/>
                </a:tc>
                <a:tc>
                  <a:txBody>
                    <a:bodyPr/>
                    <a:lstStyle/>
                    <a:p>
                      <a:pPr algn="l" fontAlgn="ctr"/>
                      <a:r>
                        <a:rPr lang="de-DE" sz="1000" b="0" i="0" u="none" strike="noStrike">
                          <a:solidFill>
                            <a:srgbClr val="000000"/>
                          </a:solidFill>
                          <a:effectLst/>
                          <a:latin typeface="+mj-lt"/>
                        </a:rPr>
                        <a:t>Eggenberger Allee 49/4, 8020 Graz</a:t>
                      </a:r>
                    </a:p>
                  </a:txBody>
                  <a:tcPr marL="9525" marR="9525" marT="9525" marB="0" anchor="ctr"/>
                </a:tc>
                <a:tc>
                  <a:txBody>
                    <a:bodyPr/>
                    <a:lstStyle/>
                    <a:p>
                      <a:pPr algn="l" fontAlgn="ctr"/>
                      <a:r>
                        <a:rPr lang="de-DE" sz="1000" b="0" i="0" u="none" strike="noStrike">
                          <a:solidFill>
                            <a:srgbClr val="000000"/>
                          </a:solidFill>
                          <a:effectLst/>
                          <a:latin typeface="+mj-lt"/>
                        </a:rPr>
                        <a:t>+43 (0)316/44 20 00</a:t>
                      </a:r>
                    </a:p>
                  </a:txBody>
                  <a:tcPr marL="9525" marR="9525" marT="9525" marB="0" anchor="ctr"/>
                </a:tc>
                <a:tc>
                  <a:txBody>
                    <a:bodyPr/>
                    <a:lstStyle/>
                    <a:p>
                      <a:pPr algn="l" fontAlgn="ctr"/>
                      <a:r>
                        <a:rPr lang="de-DE" sz="1000" b="0" i="0" u="none" strike="noStrike">
                          <a:solidFill>
                            <a:srgbClr val="000000"/>
                          </a:solidFill>
                          <a:effectLst/>
                          <a:latin typeface="+mj-lt"/>
                        </a:rPr>
                        <a:t>psz.eggenbergerallee@gfsg.at</a:t>
                      </a:r>
                    </a:p>
                  </a:txBody>
                  <a:tcPr marL="9525" marR="9525" marT="9525" marB="0" anchor="ctr"/>
                </a:tc>
                <a:extLst>
                  <a:ext uri="{0D108BD9-81ED-4DB2-BD59-A6C34878D82A}">
                    <a16:rowId xmlns:a16="http://schemas.microsoft.com/office/drawing/2014/main" val="3368413968"/>
                  </a:ext>
                </a:extLst>
              </a:tr>
              <a:tr h="489986">
                <a:tc>
                  <a:txBody>
                    <a:bodyPr/>
                    <a:lstStyle/>
                    <a:p>
                      <a:pPr algn="l" fontAlgn="ctr"/>
                      <a:r>
                        <a:rPr lang="de-DE" sz="1000" b="0" i="0" u="none" strike="noStrike">
                          <a:solidFill>
                            <a:srgbClr val="000000"/>
                          </a:solidFill>
                          <a:effectLst/>
                          <a:latin typeface="+mj-lt"/>
                        </a:rPr>
                        <a:t>Psychosoziale Beratungsstelle für Kinder und Jugendliche - JuKiTz Hartberg</a:t>
                      </a:r>
                    </a:p>
                  </a:txBody>
                  <a:tcPr marL="9525" marR="9525" marT="9525" marB="0" anchor="ctr"/>
                </a:tc>
                <a:tc>
                  <a:txBody>
                    <a:bodyPr/>
                    <a:lstStyle/>
                    <a:p>
                      <a:pPr algn="l" fontAlgn="ctr"/>
                      <a:r>
                        <a:rPr lang="de-DE" sz="1000" b="0" i="0" u="none" strike="noStrike">
                          <a:solidFill>
                            <a:srgbClr val="000000"/>
                          </a:solidFill>
                          <a:effectLst/>
                          <a:latin typeface="+mj-lt"/>
                        </a:rPr>
                        <a:t>Grünfeldgasse 9, 8230 Hartberg</a:t>
                      </a:r>
                    </a:p>
                  </a:txBody>
                  <a:tcPr marL="9525" marR="9525" marT="9525" marB="0" anchor="ctr"/>
                </a:tc>
                <a:tc>
                  <a:txBody>
                    <a:bodyPr/>
                    <a:lstStyle/>
                    <a:p>
                      <a:pPr algn="l" fontAlgn="ctr"/>
                      <a:r>
                        <a:rPr lang="de-DE" sz="1000" b="0" i="0" u="none" strike="noStrike">
                          <a:solidFill>
                            <a:srgbClr val="000000"/>
                          </a:solidFill>
                          <a:effectLst/>
                          <a:latin typeface="+mj-lt"/>
                        </a:rPr>
                        <a:t>+43 (0)3332/66 2 66</a:t>
                      </a:r>
                    </a:p>
                  </a:txBody>
                  <a:tcPr marL="9525" marR="9525" marT="9525" marB="0" anchor="ctr"/>
                </a:tc>
                <a:tc>
                  <a:txBody>
                    <a:bodyPr/>
                    <a:lstStyle/>
                    <a:p>
                      <a:pPr algn="l" fontAlgn="ctr"/>
                      <a:r>
                        <a:rPr lang="de-DE" sz="1000" b="0" i="0" u="none" strike="noStrike">
                          <a:solidFill>
                            <a:srgbClr val="000000"/>
                          </a:solidFill>
                          <a:effectLst/>
                          <a:latin typeface="+mj-lt"/>
                        </a:rPr>
                        <a:t>jukitz@gfsg.at</a:t>
                      </a:r>
                    </a:p>
                  </a:txBody>
                  <a:tcPr marL="9525" marR="9525" marT="9525" marB="0" anchor="ctr"/>
                </a:tc>
                <a:extLst>
                  <a:ext uri="{0D108BD9-81ED-4DB2-BD59-A6C34878D82A}">
                    <a16:rowId xmlns:a16="http://schemas.microsoft.com/office/drawing/2014/main" val="3341365910"/>
                  </a:ext>
                </a:extLst>
              </a:tr>
              <a:tr h="462627">
                <a:tc>
                  <a:txBody>
                    <a:bodyPr/>
                    <a:lstStyle/>
                    <a:p>
                      <a:pPr algn="l" fontAlgn="ctr"/>
                      <a:r>
                        <a:rPr lang="de-DE" sz="1000" b="0" i="0" u="none" strike="noStrike">
                          <a:solidFill>
                            <a:srgbClr val="000000"/>
                          </a:solidFill>
                          <a:effectLst/>
                          <a:latin typeface="+mj-lt"/>
                        </a:rPr>
                        <a:t>Psychosoziale Beratungsstelle für Kinder und Jugendliche Graz</a:t>
                      </a:r>
                    </a:p>
                  </a:txBody>
                  <a:tcPr marL="9525" marR="9525" marT="9525" marB="0" anchor="ctr"/>
                </a:tc>
                <a:tc>
                  <a:txBody>
                    <a:bodyPr/>
                    <a:lstStyle/>
                    <a:p>
                      <a:pPr algn="l" fontAlgn="ctr"/>
                      <a:r>
                        <a:rPr lang="nb-NO" sz="1000" b="0" i="0" u="none" strike="noStrike">
                          <a:solidFill>
                            <a:srgbClr val="000000"/>
                          </a:solidFill>
                          <a:effectLst/>
                          <a:latin typeface="+mj-lt"/>
                        </a:rPr>
                        <a:t>Asperngasse 4/2. Stock, 8020 Graz</a:t>
                      </a:r>
                    </a:p>
                  </a:txBody>
                  <a:tcPr marL="9525" marR="9525" marT="9525" marB="0" anchor="ctr"/>
                </a:tc>
                <a:tc>
                  <a:txBody>
                    <a:bodyPr/>
                    <a:lstStyle/>
                    <a:p>
                      <a:pPr algn="l" fontAlgn="ctr"/>
                      <a:r>
                        <a:rPr lang="de-DE" sz="1000" b="0" i="0" u="none" strike="noStrike">
                          <a:solidFill>
                            <a:srgbClr val="000000"/>
                          </a:solidFill>
                          <a:effectLst/>
                          <a:latin typeface="+mj-lt"/>
                        </a:rPr>
                        <a:t>+43 (0)316/22 55 80</a:t>
                      </a:r>
                    </a:p>
                  </a:txBody>
                  <a:tcPr marL="9525" marR="9525" marT="9525" marB="0" anchor="ctr"/>
                </a:tc>
                <a:tc>
                  <a:txBody>
                    <a:bodyPr/>
                    <a:lstStyle/>
                    <a:p>
                      <a:pPr algn="l" fontAlgn="ctr"/>
                      <a:r>
                        <a:rPr lang="de-DE" sz="1000" b="0" i="0" u="none" strike="noStrike">
                          <a:solidFill>
                            <a:srgbClr val="000000"/>
                          </a:solidFill>
                          <a:effectLst/>
                          <a:latin typeface="+mj-lt"/>
                        </a:rPr>
                        <a:t>kijugug@gfsg.at</a:t>
                      </a:r>
                    </a:p>
                  </a:txBody>
                  <a:tcPr marL="9525" marR="9525" marT="9525" marB="0" anchor="ctr"/>
                </a:tc>
                <a:extLst>
                  <a:ext uri="{0D108BD9-81ED-4DB2-BD59-A6C34878D82A}">
                    <a16:rowId xmlns:a16="http://schemas.microsoft.com/office/drawing/2014/main" val="437988784"/>
                  </a:ext>
                </a:extLst>
              </a:tr>
              <a:tr h="693939">
                <a:tc>
                  <a:txBody>
                    <a:bodyPr/>
                    <a:lstStyle/>
                    <a:p>
                      <a:pPr algn="l" fontAlgn="ctr"/>
                      <a:r>
                        <a:rPr lang="de-DE" sz="1000" b="0" i="0" u="none" strike="noStrike">
                          <a:solidFill>
                            <a:srgbClr val="000000"/>
                          </a:solidFill>
                          <a:effectLst/>
                          <a:latin typeface="+mj-lt"/>
                        </a:rPr>
                        <a:t>Psychosoziale Beratungsstelle für Kinder und Jugendliche/Kinderschutzzentrum - KITZ Leibnitz</a:t>
                      </a:r>
                    </a:p>
                  </a:txBody>
                  <a:tcPr marL="9525" marR="9525" marT="9525" marB="0" anchor="ctr"/>
                </a:tc>
                <a:tc>
                  <a:txBody>
                    <a:bodyPr/>
                    <a:lstStyle/>
                    <a:p>
                      <a:pPr algn="l" fontAlgn="ctr"/>
                      <a:r>
                        <a:rPr lang="de-DE" sz="1000" b="0" i="0" u="none" strike="noStrike">
                          <a:solidFill>
                            <a:srgbClr val="000000"/>
                          </a:solidFill>
                          <a:effectLst/>
                          <a:latin typeface="+mj-lt"/>
                        </a:rPr>
                        <a:t>Dechant-Thallerstr. 39/1, 8430 Leibnitz</a:t>
                      </a:r>
                    </a:p>
                  </a:txBody>
                  <a:tcPr marL="9525" marR="9525" marT="9525" marB="0" anchor="ctr"/>
                </a:tc>
                <a:tc>
                  <a:txBody>
                    <a:bodyPr/>
                    <a:lstStyle/>
                    <a:p>
                      <a:pPr algn="l" fontAlgn="ctr"/>
                      <a:r>
                        <a:rPr lang="de-DE" sz="1000" b="0" i="0" u="none" strike="noStrike">
                          <a:solidFill>
                            <a:srgbClr val="000000"/>
                          </a:solidFill>
                          <a:effectLst/>
                          <a:latin typeface="+mj-lt"/>
                        </a:rPr>
                        <a:t>+43 (0)3452/85 7 00 </a:t>
                      </a:r>
                    </a:p>
                  </a:txBody>
                  <a:tcPr marL="9525" marR="9525" marT="9525" marB="0" anchor="ctr"/>
                </a:tc>
                <a:tc>
                  <a:txBody>
                    <a:bodyPr/>
                    <a:lstStyle/>
                    <a:p>
                      <a:pPr algn="l" fontAlgn="ctr"/>
                      <a:r>
                        <a:rPr lang="de-DE" sz="1000" b="0" i="0" u="none" strike="noStrike">
                          <a:solidFill>
                            <a:srgbClr val="000000"/>
                          </a:solidFill>
                          <a:effectLst/>
                          <a:latin typeface="+mj-lt"/>
                        </a:rPr>
                        <a:t>KITZ@gfsg.at</a:t>
                      </a:r>
                    </a:p>
                  </a:txBody>
                  <a:tcPr marL="9525" marR="9525" marT="9525" marB="0" anchor="ctr"/>
                </a:tc>
                <a:extLst>
                  <a:ext uri="{0D108BD9-81ED-4DB2-BD59-A6C34878D82A}">
                    <a16:rowId xmlns:a16="http://schemas.microsoft.com/office/drawing/2014/main" val="2237564881"/>
                  </a:ext>
                </a:extLst>
              </a:tr>
              <a:tr h="346970">
                <a:tc>
                  <a:txBody>
                    <a:bodyPr/>
                    <a:lstStyle/>
                    <a:p>
                      <a:pPr algn="l" fontAlgn="ctr"/>
                      <a:r>
                        <a:rPr lang="de-DE" sz="1000" b="0" i="0" u="none" strike="noStrike">
                          <a:solidFill>
                            <a:srgbClr val="000000"/>
                          </a:solidFill>
                          <a:effectLst/>
                          <a:latin typeface="+mj-lt"/>
                        </a:rPr>
                        <a:t>Psychosoziale Beratungsstelle Granatengasse</a:t>
                      </a:r>
                    </a:p>
                  </a:txBody>
                  <a:tcPr marL="9525" marR="9525" marT="9525" marB="0" anchor="ctr"/>
                </a:tc>
                <a:tc>
                  <a:txBody>
                    <a:bodyPr/>
                    <a:lstStyle/>
                    <a:p>
                      <a:pPr algn="l" fontAlgn="ctr"/>
                      <a:r>
                        <a:rPr lang="de-DE" sz="1000" b="0" i="0" u="none" strike="noStrike">
                          <a:solidFill>
                            <a:srgbClr val="000000"/>
                          </a:solidFill>
                          <a:effectLst/>
                          <a:latin typeface="+mj-lt"/>
                        </a:rPr>
                        <a:t>Granatengasse 4/1, 8020 Graz</a:t>
                      </a:r>
                    </a:p>
                  </a:txBody>
                  <a:tcPr marL="9525" marR="9525" marT="9525" marB="0" anchor="ctr"/>
                </a:tc>
                <a:tc>
                  <a:txBody>
                    <a:bodyPr/>
                    <a:lstStyle/>
                    <a:p>
                      <a:pPr algn="l" fontAlgn="ctr"/>
                      <a:r>
                        <a:rPr lang="de-DE" sz="1000" b="0" i="0" u="none" strike="noStrike">
                          <a:solidFill>
                            <a:srgbClr val="000000"/>
                          </a:solidFill>
                          <a:effectLst/>
                          <a:latin typeface="+mj-lt"/>
                        </a:rPr>
                        <a:t>+43 (0)316/71 10 04</a:t>
                      </a:r>
                    </a:p>
                  </a:txBody>
                  <a:tcPr marL="9525" marR="9525" marT="9525" marB="0" anchor="ctr"/>
                </a:tc>
                <a:tc>
                  <a:txBody>
                    <a:bodyPr/>
                    <a:lstStyle/>
                    <a:p>
                      <a:pPr algn="l" fontAlgn="ctr"/>
                      <a:r>
                        <a:rPr lang="de-DE" sz="1000" b="0" i="0" u="none" strike="noStrike">
                          <a:solidFill>
                            <a:srgbClr val="000000"/>
                          </a:solidFill>
                          <a:effectLst/>
                          <a:latin typeface="+mj-lt"/>
                        </a:rPr>
                        <a:t>psz.granatengasse@gfsg.at</a:t>
                      </a:r>
                    </a:p>
                  </a:txBody>
                  <a:tcPr marL="9525" marR="9525" marT="9525" marB="0" anchor="ctr"/>
                </a:tc>
                <a:extLst>
                  <a:ext uri="{0D108BD9-81ED-4DB2-BD59-A6C34878D82A}">
                    <a16:rowId xmlns:a16="http://schemas.microsoft.com/office/drawing/2014/main" val="2044623242"/>
                  </a:ext>
                </a:extLst>
              </a:tr>
              <a:tr h="346970">
                <a:tc>
                  <a:txBody>
                    <a:bodyPr/>
                    <a:lstStyle/>
                    <a:p>
                      <a:pPr algn="l" fontAlgn="ctr"/>
                      <a:r>
                        <a:rPr lang="de-DE" sz="1000" b="0" i="0" u="none" strike="noStrike">
                          <a:solidFill>
                            <a:srgbClr val="000000"/>
                          </a:solidFill>
                          <a:effectLst/>
                          <a:latin typeface="+mj-lt"/>
                        </a:rPr>
                        <a:t>Psychosoziale Beratungsstelle Hartberg</a:t>
                      </a:r>
                    </a:p>
                  </a:txBody>
                  <a:tcPr marL="9525" marR="9525" marT="9525" marB="0" anchor="ctr"/>
                </a:tc>
                <a:tc>
                  <a:txBody>
                    <a:bodyPr/>
                    <a:lstStyle/>
                    <a:p>
                      <a:pPr algn="l" fontAlgn="ctr"/>
                      <a:r>
                        <a:rPr lang="de-DE" sz="1000" b="0" i="0" u="none" strike="noStrike">
                          <a:solidFill>
                            <a:srgbClr val="000000"/>
                          </a:solidFill>
                          <a:effectLst/>
                          <a:latin typeface="+mj-lt"/>
                        </a:rPr>
                        <a:t>Grünfeldgasse 9, 8230 Hartberg</a:t>
                      </a:r>
                    </a:p>
                  </a:txBody>
                  <a:tcPr marL="9525" marR="9525" marT="9525" marB="0" anchor="ctr"/>
                </a:tc>
                <a:tc>
                  <a:txBody>
                    <a:bodyPr/>
                    <a:lstStyle/>
                    <a:p>
                      <a:pPr algn="l" fontAlgn="ctr"/>
                      <a:r>
                        <a:rPr lang="de-DE" sz="1000" b="0" i="0" u="none" strike="noStrike">
                          <a:solidFill>
                            <a:srgbClr val="000000"/>
                          </a:solidFill>
                          <a:effectLst/>
                          <a:latin typeface="+mj-lt"/>
                        </a:rPr>
                        <a:t>+43 (0)3332/66 2 66</a:t>
                      </a:r>
                    </a:p>
                  </a:txBody>
                  <a:tcPr marL="9525" marR="9525" marT="9525" marB="0" anchor="ctr"/>
                </a:tc>
                <a:tc>
                  <a:txBody>
                    <a:bodyPr/>
                    <a:lstStyle/>
                    <a:p>
                      <a:pPr algn="l" fontAlgn="ctr"/>
                      <a:r>
                        <a:rPr lang="de-DE" sz="1000" b="0" i="0" u="none" strike="noStrike">
                          <a:solidFill>
                            <a:srgbClr val="000000"/>
                          </a:solidFill>
                          <a:effectLst/>
                          <a:latin typeface="+mj-lt"/>
                        </a:rPr>
                        <a:t>psz.hartberg@gfsg.at</a:t>
                      </a:r>
                    </a:p>
                  </a:txBody>
                  <a:tcPr marL="9525" marR="9525" marT="9525" marB="0" anchor="ctr"/>
                </a:tc>
                <a:extLst>
                  <a:ext uri="{0D108BD9-81ED-4DB2-BD59-A6C34878D82A}">
                    <a16:rowId xmlns:a16="http://schemas.microsoft.com/office/drawing/2014/main" val="1512092658"/>
                  </a:ext>
                </a:extLst>
              </a:tr>
              <a:tr h="346970">
                <a:tc>
                  <a:txBody>
                    <a:bodyPr/>
                    <a:lstStyle/>
                    <a:p>
                      <a:pPr algn="l" fontAlgn="ctr"/>
                      <a:r>
                        <a:rPr lang="de-DE" sz="1000" b="0" i="0" u="none" strike="noStrike">
                          <a:solidFill>
                            <a:srgbClr val="000000"/>
                          </a:solidFill>
                          <a:effectLst/>
                          <a:latin typeface="+mj-lt"/>
                        </a:rPr>
                        <a:t>Psychosoziale Beratungsstelle Hasnerplatz</a:t>
                      </a:r>
                    </a:p>
                  </a:txBody>
                  <a:tcPr marL="9525" marR="9525" marT="9525" marB="0" anchor="ctr"/>
                </a:tc>
                <a:tc>
                  <a:txBody>
                    <a:bodyPr/>
                    <a:lstStyle/>
                    <a:p>
                      <a:pPr algn="l" fontAlgn="ctr"/>
                      <a:r>
                        <a:rPr lang="de-DE" sz="1000" b="0" i="0" u="none" strike="noStrike">
                          <a:solidFill>
                            <a:srgbClr val="000000"/>
                          </a:solidFill>
                          <a:effectLst/>
                          <a:latin typeface="+mj-lt"/>
                        </a:rPr>
                        <a:t>Hasnerplatz 4, 8010 Graz</a:t>
                      </a:r>
                    </a:p>
                  </a:txBody>
                  <a:tcPr marL="9525" marR="9525" marT="9525" marB="0" anchor="ctr"/>
                </a:tc>
                <a:tc>
                  <a:txBody>
                    <a:bodyPr/>
                    <a:lstStyle/>
                    <a:p>
                      <a:pPr algn="l" fontAlgn="ctr"/>
                      <a:r>
                        <a:rPr lang="de-DE" sz="1000" b="0" i="0" u="none" strike="noStrike">
                          <a:solidFill>
                            <a:srgbClr val="000000"/>
                          </a:solidFill>
                          <a:effectLst/>
                          <a:latin typeface="+mj-lt"/>
                        </a:rPr>
                        <a:t>+43 (0)316/67 60 76</a:t>
                      </a:r>
                    </a:p>
                  </a:txBody>
                  <a:tcPr marL="9525" marR="9525" marT="9525" marB="0" anchor="ctr"/>
                </a:tc>
                <a:tc>
                  <a:txBody>
                    <a:bodyPr/>
                    <a:lstStyle/>
                    <a:p>
                      <a:pPr algn="l" fontAlgn="ctr"/>
                      <a:r>
                        <a:rPr lang="de-DE" sz="1000" b="0" i="0" u="none" strike="noStrike">
                          <a:solidFill>
                            <a:srgbClr val="000000"/>
                          </a:solidFill>
                          <a:effectLst/>
                          <a:latin typeface="+mj-lt"/>
                        </a:rPr>
                        <a:t>psz.hasnerplatz@gfsg.at</a:t>
                      </a:r>
                    </a:p>
                  </a:txBody>
                  <a:tcPr marL="9525" marR="9525" marT="9525" marB="0" anchor="ctr"/>
                </a:tc>
                <a:extLst>
                  <a:ext uri="{0D108BD9-81ED-4DB2-BD59-A6C34878D82A}">
                    <a16:rowId xmlns:a16="http://schemas.microsoft.com/office/drawing/2014/main" val="3244306833"/>
                  </a:ext>
                </a:extLst>
              </a:tr>
              <a:tr h="346970">
                <a:tc>
                  <a:txBody>
                    <a:bodyPr/>
                    <a:lstStyle/>
                    <a:p>
                      <a:pPr algn="l" fontAlgn="ctr"/>
                      <a:r>
                        <a:rPr lang="de-DE" sz="1000" b="0" i="0" u="none" strike="noStrike">
                          <a:solidFill>
                            <a:srgbClr val="000000"/>
                          </a:solidFill>
                          <a:effectLst/>
                          <a:latin typeface="+mj-lt"/>
                        </a:rPr>
                        <a:t>Psychosoziale Beratungsstelle Leibnitz</a:t>
                      </a:r>
                    </a:p>
                  </a:txBody>
                  <a:tcPr marL="9525" marR="9525" marT="9525" marB="0" anchor="ctr"/>
                </a:tc>
                <a:tc>
                  <a:txBody>
                    <a:bodyPr/>
                    <a:lstStyle/>
                    <a:p>
                      <a:pPr algn="l" fontAlgn="ctr"/>
                      <a:r>
                        <a:rPr lang="de-DE" sz="1000" b="0" i="0" u="none" strike="noStrike">
                          <a:solidFill>
                            <a:srgbClr val="000000"/>
                          </a:solidFill>
                          <a:effectLst/>
                          <a:latin typeface="+mj-lt"/>
                        </a:rPr>
                        <a:t>Wagnastraße 1/1, 8430 Leibnitz</a:t>
                      </a:r>
                    </a:p>
                  </a:txBody>
                  <a:tcPr marL="9525" marR="9525" marT="9525" marB="0" anchor="ctr"/>
                </a:tc>
                <a:tc>
                  <a:txBody>
                    <a:bodyPr/>
                    <a:lstStyle/>
                    <a:p>
                      <a:pPr algn="l" fontAlgn="ctr"/>
                      <a:r>
                        <a:rPr lang="de-DE" sz="1000" b="0" i="0" u="none" strike="noStrike">
                          <a:solidFill>
                            <a:srgbClr val="000000"/>
                          </a:solidFill>
                          <a:effectLst/>
                          <a:latin typeface="+mj-lt"/>
                        </a:rPr>
                        <a:t>+43 (0)3452/72 6 47</a:t>
                      </a:r>
                    </a:p>
                  </a:txBody>
                  <a:tcPr marL="9525" marR="9525" marT="9525" marB="0" anchor="ctr"/>
                </a:tc>
                <a:tc>
                  <a:txBody>
                    <a:bodyPr/>
                    <a:lstStyle/>
                    <a:p>
                      <a:pPr algn="l" fontAlgn="ctr"/>
                      <a:r>
                        <a:rPr lang="de-DE" sz="1000" b="0" i="0" u="none" strike="noStrike">
                          <a:solidFill>
                            <a:srgbClr val="000000"/>
                          </a:solidFill>
                          <a:effectLst/>
                          <a:latin typeface="+mj-lt"/>
                        </a:rPr>
                        <a:t>psz.leibnitz@gfsg.at</a:t>
                      </a:r>
                    </a:p>
                  </a:txBody>
                  <a:tcPr marL="9525" marR="9525" marT="9525" marB="0" anchor="ctr"/>
                </a:tc>
                <a:extLst>
                  <a:ext uri="{0D108BD9-81ED-4DB2-BD59-A6C34878D82A}">
                    <a16:rowId xmlns:a16="http://schemas.microsoft.com/office/drawing/2014/main" val="2927024369"/>
                  </a:ext>
                </a:extLst>
              </a:tr>
              <a:tr h="346970">
                <a:tc>
                  <a:txBody>
                    <a:bodyPr/>
                    <a:lstStyle/>
                    <a:p>
                      <a:pPr algn="l" fontAlgn="ctr"/>
                      <a:r>
                        <a:rPr lang="de-DE" sz="1000" b="0" i="0" u="none" strike="noStrike">
                          <a:solidFill>
                            <a:srgbClr val="000000"/>
                          </a:solidFill>
                          <a:effectLst/>
                          <a:latin typeface="+mj-lt"/>
                        </a:rPr>
                        <a:t>Psychosoziale Beratungsstelle Plüddemanngasse</a:t>
                      </a:r>
                    </a:p>
                  </a:txBody>
                  <a:tcPr marL="9525" marR="9525" marT="9525" marB="0" anchor="ctr"/>
                </a:tc>
                <a:tc>
                  <a:txBody>
                    <a:bodyPr/>
                    <a:lstStyle/>
                    <a:p>
                      <a:pPr algn="l" fontAlgn="ctr"/>
                      <a:r>
                        <a:rPr lang="de-DE" sz="1000" b="0" i="0" u="none" strike="noStrike">
                          <a:solidFill>
                            <a:srgbClr val="000000"/>
                          </a:solidFill>
                          <a:effectLst/>
                          <a:latin typeface="+mj-lt"/>
                        </a:rPr>
                        <a:t>Plüddemanngasse 45, 8010 Graz</a:t>
                      </a:r>
                    </a:p>
                  </a:txBody>
                  <a:tcPr marL="9525" marR="9525" marT="9525" marB="0" anchor="ctr"/>
                </a:tc>
                <a:tc>
                  <a:txBody>
                    <a:bodyPr/>
                    <a:lstStyle/>
                    <a:p>
                      <a:pPr algn="l" fontAlgn="ctr"/>
                      <a:r>
                        <a:rPr lang="de-DE" sz="1000" b="0" i="0" u="none" strike="noStrike">
                          <a:solidFill>
                            <a:srgbClr val="000000"/>
                          </a:solidFill>
                          <a:effectLst/>
                          <a:latin typeface="+mj-lt"/>
                        </a:rPr>
                        <a:t>+43 (0)316/22 84 45</a:t>
                      </a:r>
                    </a:p>
                  </a:txBody>
                  <a:tcPr marL="9525" marR="9525" marT="9525" marB="0" anchor="ctr"/>
                </a:tc>
                <a:tc>
                  <a:txBody>
                    <a:bodyPr/>
                    <a:lstStyle/>
                    <a:p>
                      <a:pPr algn="l" fontAlgn="ctr"/>
                      <a:r>
                        <a:rPr lang="de-DE" sz="1000" b="0" i="0" u="none" strike="noStrike" dirty="0">
                          <a:solidFill>
                            <a:srgbClr val="000000"/>
                          </a:solidFill>
                          <a:effectLst/>
                          <a:latin typeface="+mj-lt"/>
                        </a:rPr>
                        <a:t>psz.plueddemanngasse@gfsg.at</a:t>
                      </a:r>
                    </a:p>
                  </a:txBody>
                  <a:tcPr marL="9525" marR="9525" marT="9525" marB="0" anchor="ctr"/>
                </a:tc>
                <a:extLst>
                  <a:ext uri="{0D108BD9-81ED-4DB2-BD59-A6C34878D82A}">
                    <a16:rowId xmlns:a16="http://schemas.microsoft.com/office/drawing/2014/main" val="124161890"/>
                  </a:ext>
                </a:extLst>
              </a:tr>
            </a:tbl>
          </a:graphicData>
        </a:graphic>
      </p:graphicFrame>
    </p:spTree>
    <p:extLst>
      <p:ext uri="{BB962C8B-B14F-4D97-AF65-F5344CB8AC3E}">
        <p14:creationId xmlns:p14="http://schemas.microsoft.com/office/powerpoint/2010/main" val="20994837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p:txBody>
          <a:bodyPr/>
          <a:lstStyle/>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746148757"/>
              </p:ext>
            </p:extLst>
          </p:nvPr>
        </p:nvGraphicFramePr>
        <p:xfrm>
          <a:off x="535656" y="1052736"/>
          <a:ext cx="8072686" cy="5442284"/>
        </p:xfrm>
        <a:graphic>
          <a:graphicData uri="http://schemas.openxmlformats.org/drawingml/2006/table">
            <a:tbl>
              <a:tblPr>
                <a:tableStyleId>{5C22544A-7EE6-4342-B048-85BDC9FD1C3A}</a:tableStyleId>
              </a:tblPr>
              <a:tblGrid>
                <a:gridCol w="1917108">
                  <a:extLst>
                    <a:ext uri="{9D8B030D-6E8A-4147-A177-3AD203B41FA5}">
                      <a16:colId xmlns:a16="http://schemas.microsoft.com/office/drawing/2014/main" val="348680403"/>
                    </a:ext>
                  </a:extLst>
                </a:gridCol>
                <a:gridCol w="1617038">
                  <a:extLst>
                    <a:ext uri="{9D8B030D-6E8A-4147-A177-3AD203B41FA5}">
                      <a16:colId xmlns:a16="http://schemas.microsoft.com/office/drawing/2014/main" val="3521149384"/>
                    </a:ext>
                  </a:extLst>
                </a:gridCol>
                <a:gridCol w="1750402">
                  <a:extLst>
                    <a:ext uri="{9D8B030D-6E8A-4147-A177-3AD203B41FA5}">
                      <a16:colId xmlns:a16="http://schemas.microsoft.com/office/drawing/2014/main" val="2644105009"/>
                    </a:ext>
                  </a:extLst>
                </a:gridCol>
                <a:gridCol w="2788138">
                  <a:extLst>
                    <a:ext uri="{9D8B030D-6E8A-4147-A177-3AD203B41FA5}">
                      <a16:colId xmlns:a16="http://schemas.microsoft.com/office/drawing/2014/main" val="2053624003"/>
                    </a:ext>
                  </a:extLst>
                </a:gridCol>
              </a:tblGrid>
              <a:tr h="460935">
                <a:tc>
                  <a:txBody>
                    <a:bodyPr/>
                    <a:lstStyle/>
                    <a:p>
                      <a:pPr algn="l" fontAlgn="ctr"/>
                      <a:r>
                        <a:rPr lang="de-DE" sz="1000" b="1" i="0" u="none" strike="noStrike">
                          <a:solidFill>
                            <a:srgbClr val="000000"/>
                          </a:solidFill>
                          <a:effectLst/>
                          <a:latin typeface="+mj-lt"/>
                        </a:rPr>
                        <a:t>Hilfswerk Steiermark GmbH</a:t>
                      </a:r>
                    </a:p>
                  </a:txBody>
                  <a:tcPr marL="9525" marR="9525" marT="9525" marB="0" anchor="ctr"/>
                </a:tc>
                <a:tc>
                  <a:txBody>
                    <a:bodyPr/>
                    <a:lstStyle/>
                    <a:p>
                      <a:pPr algn="l" fontAlgn="ctr"/>
                      <a:r>
                        <a:rPr lang="de-DE" sz="1000" b="0" i="0" u="none" strike="noStrike">
                          <a:solidFill>
                            <a:srgbClr val="000000"/>
                          </a:solidFill>
                          <a:effectLst/>
                          <a:latin typeface="+mj-lt"/>
                        </a:rPr>
                        <a:t>Paula-Wallisch-Straße 9, 8055 Graz</a:t>
                      </a:r>
                    </a:p>
                  </a:txBody>
                  <a:tcPr marL="9525" marR="9525" marT="9525" marB="0" anchor="ctr"/>
                </a:tc>
                <a:tc>
                  <a:txBody>
                    <a:bodyPr/>
                    <a:lstStyle/>
                    <a:p>
                      <a:pPr algn="l" fontAlgn="ctr"/>
                      <a:r>
                        <a:rPr lang="de-DE" sz="1000" b="0" i="0" u="none" strike="noStrike">
                          <a:solidFill>
                            <a:srgbClr val="000000"/>
                          </a:solidFill>
                          <a:effectLst/>
                          <a:latin typeface="+mj-lt"/>
                        </a:rPr>
                        <a:t>+43 (0)316/81 31 81</a:t>
                      </a:r>
                    </a:p>
                  </a:txBody>
                  <a:tcPr marL="9525" marR="9525" marT="9525" marB="0" anchor="ctr"/>
                </a:tc>
                <a:tc>
                  <a:txBody>
                    <a:bodyPr/>
                    <a:lstStyle/>
                    <a:p>
                      <a:pPr algn="l" fontAlgn="ctr"/>
                      <a:r>
                        <a:rPr lang="de-DE" sz="1000" b="0" i="0" u="none" strike="noStrike">
                          <a:solidFill>
                            <a:srgbClr val="000000"/>
                          </a:solidFill>
                          <a:effectLst/>
                          <a:latin typeface="+mj-lt"/>
                        </a:rPr>
                        <a:t>office@hilfswerk-steiermark.at</a:t>
                      </a:r>
                    </a:p>
                  </a:txBody>
                  <a:tcPr marL="9525" marR="9525" marT="9525" marB="0" anchor="ctr"/>
                </a:tc>
                <a:extLst>
                  <a:ext uri="{0D108BD9-81ED-4DB2-BD59-A6C34878D82A}">
                    <a16:rowId xmlns:a16="http://schemas.microsoft.com/office/drawing/2014/main" val="240336537"/>
                  </a:ext>
                </a:extLst>
              </a:tr>
              <a:tr h="310432">
                <a:tc>
                  <a:txBody>
                    <a:bodyPr/>
                    <a:lstStyle/>
                    <a:p>
                      <a:pPr algn="l" fontAlgn="ctr"/>
                      <a:r>
                        <a:rPr lang="de-DE" sz="1000" b="0" i="0" u="none" strike="noStrike">
                          <a:solidFill>
                            <a:srgbClr val="000000"/>
                          </a:solidFill>
                          <a:effectLst/>
                          <a:latin typeface="+mj-lt"/>
                        </a:rPr>
                        <a:t>Kinder- und Jugendpsychiatrisches Zentrum Feldbach</a:t>
                      </a:r>
                    </a:p>
                  </a:txBody>
                  <a:tcPr marL="9525" marR="9525" marT="9525" marB="0" anchor="ctr"/>
                </a:tc>
                <a:tc>
                  <a:txBody>
                    <a:bodyPr/>
                    <a:lstStyle/>
                    <a:p>
                      <a:pPr algn="l" fontAlgn="ctr"/>
                      <a:r>
                        <a:rPr lang="de-DE" sz="1000" b="0" i="0" u="none" strike="noStrike">
                          <a:solidFill>
                            <a:srgbClr val="000000"/>
                          </a:solidFill>
                          <a:effectLst/>
                          <a:latin typeface="+mj-lt"/>
                        </a:rPr>
                        <a:t>Schillerstraße 25b, 8330 Feldbach</a:t>
                      </a:r>
                    </a:p>
                  </a:txBody>
                  <a:tcPr marL="9525" marR="9525" marT="9525" marB="0" anchor="ctr"/>
                </a:tc>
                <a:tc>
                  <a:txBody>
                    <a:bodyPr/>
                    <a:lstStyle/>
                    <a:p>
                      <a:pPr algn="l" fontAlgn="ctr"/>
                      <a:r>
                        <a:rPr lang="de-DE" sz="1000" b="0" i="0" u="none" strike="noStrike">
                          <a:solidFill>
                            <a:srgbClr val="000000"/>
                          </a:solidFill>
                          <a:effectLst/>
                          <a:latin typeface="+mj-lt"/>
                        </a:rPr>
                        <a:t>+43 (0)660/80 785-4268</a:t>
                      </a:r>
                    </a:p>
                  </a:txBody>
                  <a:tcPr marL="9525" marR="9525" marT="9525" marB="0" anchor="ctr"/>
                </a:tc>
                <a:tc>
                  <a:txBody>
                    <a:bodyPr/>
                    <a:lstStyle/>
                    <a:p>
                      <a:pPr algn="l" fontAlgn="ctr"/>
                      <a:r>
                        <a:rPr lang="de-DE" sz="1000" b="0" i="0" u="none" strike="noStrike">
                          <a:solidFill>
                            <a:srgbClr val="000000"/>
                          </a:solidFill>
                          <a:effectLst/>
                          <a:latin typeface="+mj-lt"/>
                        </a:rPr>
                        <a:t>kijuz@hilfswerk-steiermark.at</a:t>
                      </a:r>
                    </a:p>
                  </a:txBody>
                  <a:tcPr marL="9525" marR="9525" marT="9525" marB="0" anchor="ctr"/>
                </a:tc>
                <a:extLst>
                  <a:ext uri="{0D108BD9-81ED-4DB2-BD59-A6C34878D82A}">
                    <a16:rowId xmlns:a16="http://schemas.microsoft.com/office/drawing/2014/main" val="2188672679"/>
                  </a:ext>
                </a:extLst>
              </a:tr>
              <a:tr h="317279">
                <a:tc>
                  <a:txBody>
                    <a:bodyPr/>
                    <a:lstStyle/>
                    <a:p>
                      <a:pPr algn="l" fontAlgn="ctr"/>
                      <a:r>
                        <a:rPr lang="de-DE" sz="1000" b="0" i="0" u="none" strike="noStrike">
                          <a:solidFill>
                            <a:srgbClr val="000000"/>
                          </a:solidFill>
                          <a:effectLst/>
                          <a:latin typeface="+mj-lt"/>
                        </a:rPr>
                        <a:t>Psychosoziale Beratungsstelle Fürstenfeld</a:t>
                      </a:r>
                    </a:p>
                  </a:txBody>
                  <a:tcPr marL="9525" marR="9525" marT="9525" marB="0" anchor="ctr"/>
                </a:tc>
                <a:tc>
                  <a:txBody>
                    <a:bodyPr/>
                    <a:lstStyle/>
                    <a:p>
                      <a:pPr algn="l" fontAlgn="ctr"/>
                      <a:r>
                        <a:rPr lang="de-DE" sz="1000" b="0" i="0" u="none" strike="noStrike">
                          <a:solidFill>
                            <a:srgbClr val="000000"/>
                          </a:solidFill>
                          <a:effectLst/>
                          <a:latin typeface="+mj-lt"/>
                        </a:rPr>
                        <a:t>Bahnhofstraße 13c, 8280 Fürstenfeld</a:t>
                      </a:r>
                    </a:p>
                  </a:txBody>
                  <a:tcPr marL="9525" marR="9525" marT="9525" marB="0" anchor="ctr"/>
                </a:tc>
                <a:tc>
                  <a:txBody>
                    <a:bodyPr/>
                    <a:lstStyle/>
                    <a:p>
                      <a:pPr algn="l" fontAlgn="ctr"/>
                      <a:r>
                        <a:rPr lang="de-DE" sz="1000" b="0" i="0" u="none" strike="noStrike">
                          <a:solidFill>
                            <a:srgbClr val="000000"/>
                          </a:solidFill>
                          <a:effectLst/>
                          <a:latin typeface="+mj-lt"/>
                        </a:rPr>
                        <a:t>+43 (0)3382/51 8 50</a:t>
                      </a:r>
                    </a:p>
                  </a:txBody>
                  <a:tcPr marL="9525" marR="9525" marT="9525" marB="0" anchor="ctr"/>
                </a:tc>
                <a:tc>
                  <a:txBody>
                    <a:bodyPr/>
                    <a:lstStyle/>
                    <a:p>
                      <a:pPr algn="l" fontAlgn="ctr"/>
                      <a:r>
                        <a:rPr lang="de-DE" sz="1000" b="0" i="0" u="none" strike="noStrike">
                          <a:solidFill>
                            <a:srgbClr val="000000"/>
                          </a:solidFill>
                          <a:effectLst/>
                          <a:latin typeface="+mj-lt"/>
                        </a:rPr>
                        <a:t>psd.fuerstenfeld@hilfswerk-steiermark.at</a:t>
                      </a:r>
                    </a:p>
                  </a:txBody>
                  <a:tcPr marL="9525" marR="9525" marT="9525" marB="0" anchor="ctr"/>
                </a:tc>
                <a:extLst>
                  <a:ext uri="{0D108BD9-81ED-4DB2-BD59-A6C34878D82A}">
                    <a16:rowId xmlns:a16="http://schemas.microsoft.com/office/drawing/2014/main" val="2734033907"/>
                  </a:ext>
                </a:extLst>
              </a:tr>
              <a:tr h="317279">
                <a:tc>
                  <a:txBody>
                    <a:bodyPr/>
                    <a:lstStyle/>
                    <a:p>
                      <a:pPr algn="l" fontAlgn="ctr"/>
                      <a:r>
                        <a:rPr lang="de-DE" sz="1000" b="0" i="0" u="none" strike="noStrike">
                          <a:solidFill>
                            <a:srgbClr val="000000"/>
                          </a:solidFill>
                          <a:effectLst/>
                          <a:latin typeface="+mj-lt"/>
                        </a:rPr>
                        <a:t>Psychosoziale Beratungsstelle Mureck</a:t>
                      </a:r>
                    </a:p>
                  </a:txBody>
                  <a:tcPr marL="9525" marR="9525" marT="9525" marB="0" anchor="ctr"/>
                </a:tc>
                <a:tc>
                  <a:txBody>
                    <a:bodyPr/>
                    <a:lstStyle/>
                    <a:p>
                      <a:pPr algn="l" fontAlgn="ctr"/>
                      <a:r>
                        <a:rPr lang="de-DE" sz="1000" b="0" i="0" u="none" strike="noStrike">
                          <a:solidFill>
                            <a:srgbClr val="000000"/>
                          </a:solidFill>
                          <a:effectLst/>
                          <a:latin typeface="+mj-lt"/>
                        </a:rPr>
                        <a:t>Grazer Straße 12, 8480 Mureck</a:t>
                      </a:r>
                    </a:p>
                  </a:txBody>
                  <a:tcPr marL="9525" marR="9525" marT="9525" marB="0" anchor="ctr"/>
                </a:tc>
                <a:tc>
                  <a:txBody>
                    <a:bodyPr/>
                    <a:lstStyle/>
                    <a:p>
                      <a:pPr algn="l" fontAlgn="ctr"/>
                      <a:r>
                        <a:rPr lang="de-DE" sz="1000" b="0" i="0" u="none" strike="noStrike">
                          <a:solidFill>
                            <a:srgbClr val="000000"/>
                          </a:solidFill>
                          <a:effectLst/>
                          <a:latin typeface="+mj-lt"/>
                        </a:rPr>
                        <a:t>+43 (0)3472/40 4 85</a:t>
                      </a:r>
                    </a:p>
                  </a:txBody>
                  <a:tcPr marL="9525" marR="9525" marT="9525" marB="0" anchor="ctr"/>
                </a:tc>
                <a:tc>
                  <a:txBody>
                    <a:bodyPr/>
                    <a:lstStyle/>
                    <a:p>
                      <a:pPr algn="l" fontAlgn="ctr"/>
                      <a:r>
                        <a:rPr lang="de-DE" sz="1000" b="0" i="0" u="none" strike="noStrike">
                          <a:solidFill>
                            <a:srgbClr val="000000"/>
                          </a:solidFill>
                          <a:effectLst/>
                          <a:latin typeface="+mj-lt"/>
                        </a:rPr>
                        <a:t>psd.mureck@hilfswerk-steiermark.at</a:t>
                      </a:r>
                    </a:p>
                  </a:txBody>
                  <a:tcPr marL="9525" marR="9525" marT="9525" marB="0" anchor="ctr"/>
                </a:tc>
                <a:extLst>
                  <a:ext uri="{0D108BD9-81ED-4DB2-BD59-A6C34878D82A}">
                    <a16:rowId xmlns:a16="http://schemas.microsoft.com/office/drawing/2014/main" val="2944503610"/>
                  </a:ext>
                </a:extLst>
              </a:tr>
              <a:tr h="310432">
                <a:tc>
                  <a:txBody>
                    <a:bodyPr/>
                    <a:lstStyle/>
                    <a:p>
                      <a:pPr algn="l" fontAlgn="ctr"/>
                      <a:r>
                        <a:rPr lang="de-DE" sz="1000" b="0" i="0" u="none" strike="noStrike">
                          <a:solidFill>
                            <a:srgbClr val="000000"/>
                          </a:solidFill>
                          <a:effectLst/>
                          <a:latin typeface="+mj-lt"/>
                        </a:rPr>
                        <a:t>Psychosoziale Beratungsstelle Radkersburg</a:t>
                      </a:r>
                    </a:p>
                  </a:txBody>
                  <a:tcPr marL="9525" marR="9525" marT="9525" marB="0" anchor="ctr"/>
                </a:tc>
                <a:tc>
                  <a:txBody>
                    <a:bodyPr/>
                    <a:lstStyle/>
                    <a:p>
                      <a:pPr algn="l" fontAlgn="ctr"/>
                      <a:r>
                        <a:rPr lang="de-DE" sz="1000" b="0" i="0" u="none" strike="noStrike">
                          <a:solidFill>
                            <a:srgbClr val="000000"/>
                          </a:solidFill>
                          <a:effectLst/>
                          <a:latin typeface="+mj-lt"/>
                        </a:rPr>
                        <a:t>Hauptplatz 22, 8490 Bad Radkersburg</a:t>
                      </a:r>
                    </a:p>
                  </a:txBody>
                  <a:tcPr marL="9525" marR="9525" marT="9525" marB="0" anchor="ctr"/>
                </a:tc>
                <a:tc>
                  <a:txBody>
                    <a:bodyPr/>
                    <a:lstStyle/>
                    <a:p>
                      <a:pPr algn="l" fontAlgn="ctr"/>
                      <a:r>
                        <a:rPr lang="de-DE" sz="1000" b="0" i="0" u="none" strike="noStrike">
                          <a:solidFill>
                            <a:srgbClr val="000000"/>
                          </a:solidFill>
                          <a:effectLst/>
                          <a:latin typeface="+mj-lt"/>
                        </a:rPr>
                        <a:t>+43 (0)3476/38 68</a:t>
                      </a:r>
                    </a:p>
                  </a:txBody>
                  <a:tcPr marL="9525" marR="9525" marT="9525" marB="0" anchor="ctr"/>
                </a:tc>
                <a:tc>
                  <a:txBody>
                    <a:bodyPr/>
                    <a:lstStyle/>
                    <a:p>
                      <a:pPr algn="l" fontAlgn="ctr"/>
                      <a:r>
                        <a:rPr lang="de-DE" sz="1000" b="0" i="0" u="none" strike="noStrike">
                          <a:solidFill>
                            <a:srgbClr val="000000"/>
                          </a:solidFill>
                          <a:effectLst/>
                          <a:latin typeface="+mj-lt"/>
                        </a:rPr>
                        <a:t>psd.radkersburg@hilfswerk-steiermark.at</a:t>
                      </a:r>
                    </a:p>
                  </a:txBody>
                  <a:tcPr marL="9525" marR="9525" marT="9525" marB="0" anchor="ctr"/>
                </a:tc>
                <a:extLst>
                  <a:ext uri="{0D108BD9-81ED-4DB2-BD59-A6C34878D82A}">
                    <a16:rowId xmlns:a16="http://schemas.microsoft.com/office/drawing/2014/main" val="2291156323"/>
                  </a:ext>
                </a:extLst>
              </a:tr>
              <a:tr h="317279">
                <a:tc>
                  <a:txBody>
                    <a:bodyPr/>
                    <a:lstStyle/>
                    <a:p>
                      <a:pPr algn="l" fontAlgn="ctr"/>
                      <a:r>
                        <a:rPr lang="de-DE" sz="1000" b="0" i="0" u="none" strike="noStrike">
                          <a:solidFill>
                            <a:srgbClr val="000000"/>
                          </a:solidFill>
                          <a:effectLst/>
                          <a:latin typeface="+mj-lt"/>
                        </a:rPr>
                        <a:t>Psychosoziales Zentrum Feldbach</a:t>
                      </a:r>
                    </a:p>
                  </a:txBody>
                  <a:tcPr marL="9525" marR="9525" marT="9525" marB="0" anchor="ctr"/>
                </a:tc>
                <a:tc>
                  <a:txBody>
                    <a:bodyPr/>
                    <a:lstStyle/>
                    <a:p>
                      <a:pPr algn="l" fontAlgn="ctr"/>
                      <a:r>
                        <a:rPr lang="de-DE" sz="1000" b="0" i="0" u="none" strike="noStrike">
                          <a:solidFill>
                            <a:srgbClr val="000000"/>
                          </a:solidFill>
                          <a:effectLst/>
                          <a:latin typeface="+mj-lt"/>
                        </a:rPr>
                        <a:t>Bindergasse 5, 8330 Feldbach</a:t>
                      </a:r>
                    </a:p>
                  </a:txBody>
                  <a:tcPr marL="9525" marR="9525" marT="9525" marB="0" anchor="ctr"/>
                </a:tc>
                <a:tc>
                  <a:txBody>
                    <a:bodyPr/>
                    <a:lstStyle/>
                    <a:p>
                      <a:pPr algn="l" fontAlgn="ctr"/>
                      <a:r>
                        <a:rPr lang="de-DE" sz="1000" b="0" i="0" u="none" strike="noStrike">
                          <a:solidFill>
                            <a:srgbClr val="000000"/>
                          </a:solidFill>
                          <a:effectLst/>
                          <a:latin typeface="+mj-lt"/>
                        </a:rPr>
                        <a:t>+43 (0)3152/58 87-0</a:t>
                      </a:r>
                    </a:p>
                  </a:txBody>
                  <a:tcPr marL="9525" marR="9525" marT="9525" marB="0" anchor="ctr"/>
                </a:tc>
                <a:tc>
                  <a:txBody>
                    <a:bodyPr/>
                    <a:lstStyle/>
                    <a:p>
                      <a:pPr algn="l" fontAlgn="ctr"/>
                      <a:r>
                        <a:rPr lang="de-DE" sz="1000" b="0" i="0" u="none" strike="noStrike">
                          <a:solidFill>
                            <a:srgbClr val="000000"/>
                          </a:solidFill>
                          <a:effectLst/>
                          <a:latin typeface="+mj-lt"/>
                        </a:rPr>
                        <a:t>psd.feldbach@hilfswerk-steiermark.at</a:t>
                      </a:r>
                    </a:p>
                  </a:txBody>
                  <a:tcPr marL="9525" marR="9525" marT="9525" marB="0" anchor="ctr"/>
                </a:tc>
                <a:extLst>
                  <a:ext uri="{0D108BD9-81ED-4DB2-BD59-A6C34878D82A}">
                    <a16:rowId xmlns:a16="http://schemas.microsoft.com/office/drawing/2014/main" val="2408242840"/>
                  </a:ext>
                </a:extLst>
              </a:tr>
              <a:tr h="310432">
                <a:tc>
                  <a:txBody>
                    <a:bodyPr/>
                    <a:lstStyle/>
                    <a:p>
                      <a:pPr algn="l" fontAlgn="ctr"/>
                      <a:r>
                        <a:rPr lang="de-DE" sz="1000" b="0" i="0" u="none" strike="noStrike">
                          <a:solidFill>
                            <a:srgbClr val="000000"/>
                          </a:solidFill>
                          <a:effectLst/>
                          <a:latin typeface="+mj-lt"/>
                        </a:rPr>
                        <a:t>Psychosoziales Zentrum Graz-Umgebung</a:t>
                      </a:r>
                    </a:p>
                  </a:txBody>
                  <a:tcPr marL="9525" marR="9525" marT="9525" marB="0" anchor="ctr"/>
                </a:tc>
                <a:tc>
                  <a:txBody>
                    <a:bodyPr/>
                    <a:lstStyle/>
                    <a:p>
                      <a:pPr algn="l" fontAlgn="ctr"/>
                      <a:r>
                        <a:rPr lang="de-DE" sz="1000" b="0" i="0" u="none" strike="noStrike" dirty="0">
                          <a:solidFill>
                            <a:srgbClr val="000000"/>
                          </a:solidFill>
                          <a:effectLst/>
                          <a:latin typeface="+mj-lt"/>
                        </a:rPr>
                        <a:t>Kirchweg 7, 8071 Hausmannstätten</a:t>
                      </a:r>
                    </a:p>
                  </a:txBody>
                  <a:tcPr marL="9525" marR="9525" marT="9525" marB="0" anchor="ctr"/>
                </a:tc>
                <a:tc>
                  <a:txBody>
                    <a:bodyPr/>
                    <a:lstStyle/>
                    <a:p>
                      <a:pPr algn="l" fontAlgn="ctr"/>
                      <a:r>
                        <a:rPr lang="de-DE" sz="1000" b="0" i="0" u="none" strike="noStrike">
                          <a:solidFill>
                            <a:srgbClr val="000000"/>
                          </a:solidFill>
                          <a:effectLst/>
                          <a:latin typeface="+mj-lt"/>
                        </a:rPr>
                        <a:t>+43 (0)3135/47 4 74</a:t>
                      </a:r>
                    </a:p>
                  </a:txBody>
                  <a:tcPr marL="9525" marR="9525" marT="9525" marB="0" anchor="ctr"/>
                </a:tc>
                <a:tc>
                  <a:txBody>
                    <a:bodyPr/>
                    <a:lstStyle/>
                    <a:p>
                      <a:pPr algn="l" fontAlgn="ctr"/>
                      <a:r>
                        <a:rPr lang="de-DE" sz="1000" b="0" i="0" u="none" strike="noStrike">
                          <a:solidFill>
                            <a:srgbClr val="000000"/>
                          </a:solidFill>
                          <a:effectLst/>
                          <a:latin typeface="+mj-lt"/>
                        </a:rPr>
                        <a:t>psd.graz-umgebung-sued@hilfswerk-steiermark.at</a:t>
                      </a:r>
                    </a:p>
                  </a:txBody>
                  <a:tcPr marL="9525" marR="9525" marT="9525" marB="0" anchor="ctr"/>
                </a:tc>
                <a:extLst>
                  <a:ext uri="{0D108BD9-81ED-4DB2-BD59-A6C34878D82A}">
                    <a16:rowId xmlns:a16="http://schemas.microsoft.com/office/drawing/2014/main" val="3289276579"/>
                  </a:ext>
                </a:extLst>
              </a:tr>
              <a:tr h="317279">
                <a:tc>
                  <a:txBody>
                    <a:bodyPr/>
                    <a:lstStyle/>
                    <a:p>
                      <a:pPr algn="l" fontAlgn="ctr"/>
                      <a:r>
                        <a:rPr lang="de-DE" sz="1000" b="1" i="0" u="none" strike="noStrike">
                          <a:solidFill>
                            <a:srgbClr val="000000"/>
                          </a:solidFill>
                          <a:effectLst/>
                          <a:latin typeface="+mj-lt"/>
                        </a:rPr>
                        <a:t>Pyschosoziales Netzwerk gemeinnützige GmbH</a:t>
                      </a:r>
                    </a:p>
                  </a:txBody>
                  <a:tcPr marL="9525" marR="9525" marT="9525" marB="0" anchor="ctr"/>
                </a:tc>
                <a:tc>
                  <a:txBody>
                    <a:bodyPr/>
                    <a:lstStyle/>
                    <a:p>
                      <a:pPr algn="l" fontAlgn="ctr"/>
                      <a:r>
                        <a:rPr lang="de-DE" sz="1000" b="0" i="0" u="none" strike="noStrike">
                          <a:solidFill>
                            <a:srgbClr val="000000"/>
                          </a:solidFill>
                          <a:effectLst/>
                          <a:latin typeface="+mj-lt"/>
                        </a:rPr>
                        <a:t>Kapellenweg 5/1, 8750 Judenburg</a:t>
                      </a:r>
                    </a:p>
                  </a:txBody>
                  <a:tcPr marL="9525" marR="9525" marT="9525" marB="0" anchor="ctr"/>
                </a:tc>
                <a:tc>
                  <a:txBody>
                    <a:bodyPr/>
                    <a:lstStyle/>
                    <a:p>
                      <a:pPr algn="l" fontAlgn="ctr"/>
                      <a:r>
                        <a:rPr lang="de-DE" sz="1000" b="0" i="0" u="none" strike="noStrike">
                          <a:solidFill>
                            <a:srgbClr val="000000"/>
                          </a:solidFill>
                          <a:effectLst/>
                          <a:latin typeface="+mj-lt"/>
                        </a:rPr>
                        <a:t>+43 (0)3572/83 980-10</a:t>
                      </a:r>
                    </a:p>
                  </a:txBody>
                  <a:tcPr marL="9525" marR="9525" marT="9525" marB="0" anchor="ctr"/>
                </a:tc>
                <a:tc>
                  <a:txBody>
                    <a:bodyPr/>
                    <a:lstStyle/>
                    <a:p>
                      <a:pPr algn="l" fontAlgn="ctr"/>
                      <a:r>
                        <a:rPr lang="de-DE" sz="1000" b="0" i="0" u="none" strike="noStrike">
                          <a:solidFill>
                            <a:srgbClr val="000000"/>
                          </a:solidFill>
                          <a:effectLst/>
                          <a:latin typeface="+mj-lt"/>
                        </a:rPr>
                        <a:t>zentrale@psn.or.at</a:t>
                      </a:r>
                    </a:p>
                  </a:txBody>
                  <a:tcPr marL="9525" marR="9525" marT="9525" marB="0" anchor="ctr"/>
                </a:tc>
                <a:extLst>
                  <a:ext uri="{0D108BD9-81ED-4DB2-BD59-A6C34878D82A}">
                    <a16:rowId xmlns:a16="http://schemas.microsoft.com/office/drawing/2014/main" val="4029480744"/>
                  </a:ext>
                </a:extLst>
              </a:tr>
              <a:tr h="460944">
                <a:tc>
                  <a:txBody>
                    <a:bodyPr/>
                    <a:lstStyle/>
                    <a:p>
                      <a:pPr algn="l" fontAlgn="ctr"/>
                      <a:r>
                        <a:rPr lang="de-DE" sz="1000" b="0" i="0" u="none" strike="noStrike">
                          <a:solidFill>
                            <a:srgbClr val="000000"/>
                          </a:solidFill>
                          <a:effectLst/>
                          <a:latin typeface="+mj-lt"/>
                        </a:rPr>
                        <a:t>HOMEBASE/Psychosoziale Beratungsstelle für Kinder und Jugendliche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(0)3572/44 700</a:t>
                      </a:r>
                    </a:p>
                  </a:txBody>
                  <a:tcPr marL="9525" marR="9525" marT="9525" marB="0" anchor="ctr"/>
                </a:tc>
                <a:tc>
                  <a:txBody>
                    <a:bodyPr/>
                    <a:lstStyle/>
                    <a:p>
                      <a:pPr algn="l" fontAlgn="ctr"/>
                      <a:r>
                        <a:rPr lang="de-DE" sz="1000" b="0" i="0" u="none" strike="noStrike">
                          <a:solidFill>
                            <a:srgbClr val="000000"/>
                          </a:solidFill>
                          <a:effectLst/>
                          <a:latin typeface="+mj-lt"/>
                        </a:rPr>
                        <a:t>homebase.ju@psn.or.at</a:t>
                      </a:r>
                    </a:p>
                  </a:txBody>
                  <a:tcPr marL="9525" marR="9525" marT="9525" marB="0" anchor="ctr"/>
                </a:tc>
                <a:extLst>
                  <a:ext uri="{0D108BD9-81ED-4DB2-BD59-A6C34878D82A}">
                    <a16:rowId xmlns:a16="http://schemas.microsoft.com/office/drawing/2014/main" val="3956816991"/>
                  </a:ext>
                </a:extLst>
              </a:tr>
              <a:tr h="460944">
                <a:tc>
                  <a:txBody>
                    <a:bodyPr/>
                    <a:lstStyle/>
                    <a:p>
                      <a:pPr algn="l" fontAlgn="ctr"/>
                      <a:r>
                        <a:rPr lang="de-DE" sz="1000" b="0" i="0" u="none" strike="noStrike">
                          <a:solidFill>
                            <a:srgbClr val="000000"/>
                          </a:solidFill>
                          <a:effectLst/>
                          <a:latin typeface="+mj-lt"/>
                        </a:rPr>
                        <a:t>HOMEBASE/Psychosoziale Beratungsstelle für Kinder und Jugendliche Liezen</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(0)3612/26 111</a:t>
                      </a:r>
                    </a:p>
                  </a:txBody>
                  <a:tcPr marL="9525" marR="9525" marT="9525" marB="0" anchor="ctr"/>
                </a:tc>
                <a:tc>
                  <a:txBody>
                    <a:bodyPr/>
                    <a:lstStyle/>
                    <a:p>
                      <a:pPr algn="l" fontAlgn="ctr"/>
                      <a:r>
                        <a:rPr lang="de-DE" sz="1000" b="0" i="0" u="none" strike="noStrike">
                          <a:solidFill>
                            <a:srgbClr val="000000"/>
                          </a:solidFill>
                          <a:effectLst/>
                          <a:latin typeface="+mj-lt"/>
                        </a:rPr>
                        <a:t>homebase.li@psn.or.at</a:t>
                      </a:r>
                    </a:p>
                  </a:txBody>
                  <a:tcPr marL="9525" marR="9525" marT="9525" marB="0" anchor="ctr"/>
                </a:tc>
                <a:extLst>
                  <a:ext uri="{0D108BD9-81ED-4DB2-BD59-A6C34878D82A}">
                    <a16:rowId xmlns:a16="http://schemas.microsoft.com/office/drawing/2014/main" val="2653545984"/>
                  </a:ext>
                </a:extLst>
              </a:tr>
              <a:tr h="460935">
                <a:tc>
                  <a:txBody>
                    <a:bodyPr/>
                    <a:lstStyle/>
                    <a:p>
                      <a:pPr algn="l" fontAlgn="ctr"/>
                      <a:r>
                        <a:rPr lang="de-DE" sz="1000" b="0" i="0" u="none" strike="noStrike">
                          <a:solidFill>
                            <a:srgbClr val="000000"/>
                          </a:solidFill>
                          <a:effectLst/>
                          <a:latin typeface="+mj-lt"/>
                        </a:rPr>
                        <a:t>Psychosoziale Beratungsstelle Gröbming</a:t>
                      </a:r>
                    </a:p>
                  </a:txBody>
                  <a:tcPr marL="9525" marR="9525" marT="9525" marB="0" anchor="ctr"/>
                </a:tc>
                <a:tc>
                  <a:txBody>
                    <a:bodyPr/>
                    <a:lstStyle/>
                    <a:p>
                      <a:pPr algn="l" fontAlgn="ctr"/>
                      <a:r>
                        <a:rPr lang="de-DE" sz="1000" b="0" i="0" u="none" strike="noStrike">
                          <a:solidFill>
                            <a:srgbClr val="000000"/>
                          </a:solidFill>
                          <a:effectLst/>
                          <a:latin typeface="+mj-lt"/>
                        </a:rPr>
                        <a:t>Poststraße 700, 8962 Gröbming</a:t>
                      </a:r>
                    </a:p>
                  </a:txBody>
                  <a:tcPr marL="9525" marR="9525" marT="9525" marB="0" anchor="ctr"/>
                </a:tc>
                <a:tc>
                  <a:txBody>
                    <a:bodyPr/>
                    <a:lstStyle/>
                    <a:p>
                      <a:pPr algn="l" fontAlgn="ctr"/>
                      <a:r>
                        <a:rPr lang="de-DE" sz="1000" b="0" i="0" u="none" strike="noStrike">
                          <a:solidFill>
                            <a:srgbClr val="000000"/>
                          </a:solidFill>
                          <a:effectLst/>
                          <a:latin typeface="+mj-lt"/>
                        </a:rPr>
                        <a:t>+43 (0)3685/23 8 48</a:t>
                      </a:r>
                    </a:p>
                  </a:txBody>
                  <a:tcPr marL="9525" marR="9525" marT="9525" marB="0" anchor="ctr"/>
                </a:tc>
                <a:tc>
                  <a:txBody>
                    <a:bodyPr/>
                    <a:lstStyle/>
                    <a:p>
                      <a:pPr algn="l" fontAlgn="ctr"/>
                      <a:r>
                        <a:rPr lang="de-DE" sz="1000" b="0" i="0" u="none" strike="noStrike">
                          <a:solidFill>
                            <a:srgbClr val="000000"/>
                          </a:solidFill>
                          <a:effectLst/>
                          <a:latin typeface="+mj-lt"/>
                        </a:rPr>
                        <a:t>journaldienst.gb@psn.or.at</a:t>
                      </a:r>
                    </a:p>
                  </a:txBody>
                  <a:tcPr marL="9525" marR="9525" marT="9525" marB="0" anchor="ctr"/>
                </a:tc>
                <a:extLst>
                  <a:ext uri="{0D108BD9-81ED-4DB2-BD59-A6C34878D82A}">
                    <a16:rowId xmlns:a16="http://schemas.microsoft.com/office/drawing/2014/main" val="1677702667"/>
                  </a:ext>
                </a:extLst>
              </a:tr>
              <a:tr h="317279">
                <a:tc>
                  <a:txBody>
                    <a:bodyPr/>
                    <a:lstStyle/>
                    <a:p>
                      <a:pPr algn="l" fontAlgn="ctr"/>
                      <a:r>
                        <a:rPr lang="de-DE" sz="1000" b="0" i="0" u="none" strike="noStrike">
                          <a:solidFill>
                            <a:srgbClr val="000000"/>
                          </a:solidFill>
                          <a:effectLst/>
                          <a:latin typeface="+mj-lt"/>
                        </a:rPr>
                        <a:t>Psychosoziale Beratungsstelle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(0)3572/42 9 44</a:t>
                      </a:r>
                    </a:p>
                  </a:txBody>
                  <a:tcPr marL="9525" marR="9525" marT="9525" marB="0" anchor="ctr"/>
                </a:tc>
                <a:tc>
                  <a:txBody>
                    <a:bodyPr/>
                    <a:lstStyle/>
                    <a:p>
                      <a:pPr algn="l" fontAlgn="ctr"/>
                      <a:r>
                        <a:rPr lang="de-DE" sz="1000" b="0" i="0" u="none" strike="noStrike">
                          <a:solidFill>
                            <a:srgbClr val="000000"/>
                          </a:solidFill>
                          <a:effectLst/>
                          <a:latin typeface="+mj-lt"/>
                        </a:rPr>
                        <a:t>journaldienst.ju@psn.or.at</a:t>
                      </a:r>
                    </a:p>
                  </a:txBody>
                  <a:tcPr marL="9525" marR="9525" marT="9525" marB="0" anchor="ctr"/>
                </a:tc>
                <a:extLst>
                  <a:ext uri="{0D108BD9-81ED-4DB2-BD59-A6C34878D82A}">
                    <a16:rowId xmlns:a16="http://schemas.microsoft.com/office/drawing/2014/main" val="982093125"/>
                  </a:ext>
                </a:extLst>
              </a:tr>
              <a:tr h="317279">
                <a:tc>
                  <a:txBody>
                    <a:bodyPr/>
                    <a:lstStyle/>
                    <a:p>
                      <a:pPr algn="l" fontAlgn="ctr"/>
                      <a:r>
                        <a:rPr lang="de-DE" sz="1000" b="0" i="0" u="none" strike="noStrike">
                          <a:solidFill>
                            <a:srgbClr val="000000"/>
                          </a:solidFill>
                          <a:effectLst/>
                          <a:latin typeface="+mj-lt"/>
                        </a:rPr>
                        <a:t>Psychosoziale Beratungsstelle Knittelfeld</a:t>
                      </a:r>
                    </a:p>
                  </a:txBody>
                  <a:tcPr marL="9525" marR="9525" marT="9525" marB="0" anchor="ctr"/>
                </a:tc>
                <a:tc>
                  <a:txBody>
                    <a:bodyPr/>
                    <a:lstStyle/>
                    <a:p>
                      <a:pPr algn="l" fontAlgn="ctr"/>
                      <a:r>
                        <a:rPr lang="de-DE" sz="1000" b="0" i="0" u="none" strike="noStrike">
                          <a:solidFill>
                            <a:srgbClr val="000000"/>
                          </a:solidFill>
                          <a:effectLst/>
                          <a:latin typeface="+mj-lt"/>
                        </a:rPr>
                        <a:t>Bahnstraße 4, 8720 Knittelfeld</a:t>
                      </a:r>
                    </a:p>
                  </a:txBody>
                  <a:tcPr marL="9525" marR="9525" marT="9525" marB="0" anchor="ctr"/>
                </a:tc>
                <a:tc>
                  <a:txBody>
                    <a:bodyPr/>
                    <a:lstStyle/>
                    <a:p>
                      <a:pPr algn="l" fontAlgn="ctr"/>
                      <a:r>
                        <a:rPr lang="de-DE" sz="1000" b="0" i="0" u="none" strike="noStrike">
                          <a:solidFill>
                            <a:srgbClr val="000000"/>
                          </a:solidFill>
                          <a:effectLst/>
                          <a:latin typeface="+mj-lt"/>
                        </a:rPr>
                        <a:t>+43 (0)3512/44 9 88</a:t>
                      </a:r>
                    </a:p>
                  </a:txBody>
                  <a:tcPr marL="9525" marR="9525" marT="9525" marB="0" anchor="ctr"/>
                </a:tc>
                <a:tc>
                  <a:txBody>
                    <a:bodyPr/>
                    <a:lstStyle/>
                    <a:p>
                      <a:pPr algn="l" fontAlgn="ctr"/>
                      <a:r>
                        <a:rPr lang="de-DE" sz="1000" b="0" i="0" u="none" strike="noStrike">
                          <a:solidFill>
                            <a:srgbClr val="000000"/>
                          </a:solidFill>
                          <a:effectLst/>
                          <a:latin typeface="+mj-lt"/>
                        </a:rPr>
                        <a:t>journaldienst.kf@psn.or.at</a:t>
                      </a:r>
                    </a:p>
                  </a:txBody>
                  <a:tcPr marL="9525" marR="9525" marT="9525" marB="0" anchor="ctr"/>
                </a:tc>
                <a:extLst>
                  <a:ext uri="{0D108BD9-81ED-4DB2-BD59-A6C34878D82A}">
                    <a16:rowId xmlns:a16="http://schemas.microsoft.com/office/drawing/2014/main" val="634039192"/>
                  </a:ext>
                </a:extLst>
              </a:tr>
              <a:tr h="317279">
                <a:tc>
                  <a:txBody>
                    <a:bodyPr/>
                    <a:lstStyle/>
                    <a:p>
                      <a:pPr algn="l" fontAlgn="ctr"/>
                      <a:r>
                        <a:rPr lang="de-DE" sz="1000" b="0" i="0" u="none" strike="noStrike">
                          <a:solidFill>
                            <a:srgbClr val="000000"/>
                          </a:solidFill>
                          <a:effectLst/>
                          <a:latin typeface="+mj-lt"/>
                        </a:rPr>
                        <a:t>Psychosoziale Beratungsstelle Liezen (Außenstelle Bad Aussee)</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(0)3612/26 3 22-10</a:t>
                      </a:r>
                    </a:p>
                  </a:txBody>
                  <a:tcPr marL="9525" marR="9525" marT="9525" marB="0" anchor="ctr"/>
                </a:tc>
                <a:tc>
                  <a:txBody>
                    <a:bodyPr/>
                    <a:lstStyle/>
                    <a:p>
                      <a:pPr algn="l" fontAlgn="ctr"/>
                      <a:r>
                        <a:rPr lang="de-DE" sz="1000" b="0" i="0" u="none" strike="noStrike">
                          <a:solidFill>
                            <a:srgbClr val="000000"/>
                          </a:solidFill>
                          <a:effectLst/>
                          <a:latin typeface="+mj-lt"/>
                        </a:rPr>
                        <a:t>journaldienst.li@psn.or.at</a:t>
                      </a:r>
                    </a:p>
                  </a:txBody>
                  <a:tcPr marL="9525" marR="9525" marT="9525" marB="0" anchor="ctr"/>
                </a:tc>
                <a:extLst>
                  <a:ext uri="{0D108BD9-81ED-4DB2-BD59-A6C34878D82A}">
                    <a16:rowId xmlns:a16="http://schemas.microsoft.com/office/drawing/2014/main" val="1804815465"/>
                  </a:ext>
                </a:extLst>
              </a:tr>
              <a:tr h="423036">
                <a:tc>
                  <a:txBody>
                    <a:bodyPr/>
                    <a:lstStyle/>
                    <a:p>
                      <a:pPr algn="l" fontAlgn="ctr"/>
                      <a:r>
                        <a:rPr lang="de-DE" sz="1000" b="0" i="0" u="none" strike="noStrike">
                          <a:solidFill>
                            <a:srgbClr val="000000"/>
                          </a:solidFill>
                          <a:effectLst/>
                          <a:latin typeface="+mj-lt"/>
                        </a:rPr>
                        <a:t>Psychosoziale Beratungsstelle Murau</a:t>
                      </a:r>
                    </a:p>
                  </a:txBody>
                  <a:tcPr marL="9525" marR="9525" marT="9525" marB="0" anchor="ctr"/>
                </a:tc>
                <a:tc>
                  <a:txBody>
                    <a:bodyPr/>
                    <a:lstStyle/>
                    <a:p>
                      <a:pPr algn="l" fontAlgn="ctr"/>
                      <a:r>
                        <a:rPr lang="de-DE" sz="1000" b="0" i="0" u="none" strike="noStrike">
                          <a:solidFill>
                            <a:srgbClr val="000000"/>
                          </a:solidFill>
                          <a:effectLst/>
                          <a:latin typeface="+mj-lt"/>
                        </a:rPr>
                        <a:t>Anna-Neumann-Straße 16, 8850 Murau</a:t>
                      </a:r>
                    </a:p>
                  </a:txBody>
                  <a:tcPr marL="9525" marR="9525" marT="9525" marB="0" anchor="ctr"/>
                </a:tc>
                <a:tc>
                  <a:txBody>
                    <a:bodyPr/>
                    <a:lstStyle/>
                    <a:p>
                      <a:pPr algn="l" fontAlgn="ctr"/>
                      <a:r>
                        <a:rPr lang="de-DE" sz="1000" b="0" i="0" u="none" strike="noStrike">
                          <a:solidFill>
                            <a:srgbClr val="000000"/>
                          </a:solidFill>
                          <a:effectLst/>
                          <a:latin typeface="+mj-lt"/>
                        </a:rPr>
                        <a:t>+43 (0)3532/44 8 66</a:t>
                      </a:r>
                    </a:p>
                  </a:txBody>
                  <a:tcPr marL="9525" marR="9525" marT="9525" marB="0" anchor="ctr"/>
                </a:tc>
                <a:tc>
                  <a:txBody>
                    <a:bodyPr/>
                    <a:lstStyle/>
                    <a:p>
                      <a:pPr algn="l" fontAlgn="ctr"/>
                      <a:r>
                        <a:rPr lang="de-DE" sz="1000" b="0" i="0" u="none" strike="noStrike" dirty="0">
                          <a:solidFill>
                            <a:srgbClr val="000000"/>
                          </a:solidFill>
                          <a:effectLst/>
                          <a:latin typeface="+mj-lt"/>
                        </a:rPr>
                        <a:t>journaldienst.mu@psn.or.at</a:t>
                      </a:r>
                    </a:p>
                  </a:txBody>
                  <a:tcPr marL="9525" marR="9525" marT="9525" marB="0" anchor="ctr"/>
                </a:tc>
                <a:extLst>
                  <a:ext uri="{0D108BD9-81ED-4DB2-BD59-A6C34878D82A}">
                    <a16:rowId xmlns:a16="http://schemas.microsoft.com/office/drawing/2014/main" val="251073761"/>
                  </a:ext>
                </a:extLst>
              </a:tr>
            </a:tbl>
          </a:graphicData>
        </a:graphic>
      </p:graphicFrame>
    </p:spTree>
    <p:extLst>
      <p:ext uri="{BB962C8B-B14F-4D97-AF65-F5344CB8AC3E}">
        <p14:creationId xmlns:p14="http://schemas.microsoft.com/office/powerpoint/2010/main" val="2524692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2708920"/>
            <a:ext cx="8259444" cy="615553"/>
          </a:xfrm>
        </p:spPr>
        <p:txBody>
          <a:bodyPr/>
          <a:lstStyle/>
          <a:p>
            <a:pPr algn="ctr"/>
            <a:r>
              <a:rPr lang="de-DE" sz="2000" dirty="0"/>
              <a:t>1.1. Schulpsycholog/</a:t>
            </a:r>
            <a:r>
              <a:rPr lang="de-DE" sz="2000" dirty="0" err="1"/>
              <a:t>inn</a:t>
            </a:r>
            <a:r>
              <a:rPr lang="de-DE" sz="2000" dirty="0"/>
              <a:t>/en des Bundes/ </a:t>
            </a:r>
            <a:r>
              <a:rPr lang="de-DE" sz="2000" dirty="0" smtClean="0"/>
              <a:t/>
            </a:r>
            <a:br>
              <a:rPr lang="de-DE" sz="2000" dirty="0" smtClean="0"/>
            </a:br>
            <a:r>
              <a:rPr lang="de-DE" sz="2000" dirty="0" smtClean="0"/>
              <a:t>Schulpsycholog/</a:t>
            </a:r>
            <a:r>
              <a:rPr lang="de-DE" sz="2000" dirty="0" err="1" smtClean="0"/>
              <a:t>inn</a:t>
            </a:r>
            <a:r>
              <a:rPr lang="de-DE" sz="2000" dirty="0" smtClean="0"/>
              <a:t>/en </a:t>
            </a:r>
            <a:r>
              <a:rPr lang="de-DE" sz="2000" dirty="0"/>
              <a:t>des ÖZPGS</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4323293"/>
            <a:ext cx="8072686" cy="1785104"/>
          </a:xfrm>
        </p:spPr>
        <p:txBody>
          <a:bodyPr/>
          <a:lstStyle/>
          <a:p>
            <a:pPr algn="ctr"/>
            <a:r>
              <a:rPr lang="de-DE" sz="1800" b="1" u="sng" kern="1200" dirty="0">
                <a:solidFill>
                  <a:srgbClr val="E6320F"/>
                </a:solidFill>
                <a:latin typeface="Corbel"/>
                <a:ea typeface="+mj-ea"/>
                <a:cs typeface="Corbel"/>
              </a:rPr>
              <a:t>a) Schulpsycholog/</a:t>
            </a:r>
            <a:r>
              <a:rPr lang="de-DE" sz="1800" b="1" u="sng" kern="1200" dirty="0" err="1">
                <a:solidFill>
                  <a:srgbClr val="E6320F"/>
                </a:solidFill>
                <a:latin typeface="Corbel"/>
                <a:ea typeface="+mj-ea"/>
                <a:cs typeface="Corbel"/>
              </a:rPr>
              <a:t>inn</a:t>
            </a:r>
            <a:r>
              <a:rPr lang="de-DE" sz="1800" b="1" u="sng" kern="1200" dirty="0">
                <a:solidFill>
                  <a:srgbClr val="E6320F"/>
                </a:solidFill>
                <a:latin typeface="Corbel"/>
                <a:ea typeface="+mj-ea"/>
                <a:cs typeface="Corbel"/>
              </a:rPr>
              <a:t>/en des Bundes:</a:t>
            </a:r>
          </a:p>
          <a:p>
            <a:pPr marL="342900" indent="-342900">
              <a:buAutoNum type="alphaLcParenR"/>
            </a:pPr>
            <a:endParaRPr lang="de-DE" sz="1800" b="1" u="sng" kern="1200" dirty="0">
              <a:solidFill>
                <a:srgbClr val="E6320F"/>
              </a:solidFill>
              <a:latin typeface="Corbel"/>
              <a:ea typeface="+mj-ea"/>
              <a:cs typeface="Corbel"/>
            </a:endParaRPr>
          </a:p>
          <a:p>
            <a:pPr marL="342900" indent="-342900">
              <a:buAutoNum type="alphaLcParenR"/>
            </a:pPr>
            <a:endParaRPr lang="de-DE" dirty="0"/>
          </a:p>
          <a:p>
            <a:pPr marL="342900" indent="-342900">
              <a:buAutoNum type="alphaLcParenR"/>
            </a:pPr>
            <a:endParaRPr lang="de-DE" dirty="0"/>
          </a:p>
          <a:p>
            <a:pPr algn="ctr"/>
            <a:r>
              <a:rPr lang="de-DE" smtClean="0"/>
              <a:t>Mitarbeiter/innen</a:t>
            </a:r>
            <a:r>
              <a:rPr lang="de-DE" dirty="0"/>
              <a:t>: 21</a:t>
            </a:r>
          </a:p>
          <a:p>
            <a:pPr algn="ctr"/>
            <a:r>
              <a:rPr lang="de-DE" dirty="0"/>
              <a:t>VZÄ: 18</a:t>
            </a:r>
          </a:p>
          <a:p>
            <a:endParaRPr lang="de-DE"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kern="0" dirty="0" smtClean="0"/>
              <a:t>1. </a:t>
            </a:r>
            <a:r>
              <a:rPr lang="de-DE" dirty="0"/>
              <a:t>Schulinterne Unterstützungssysteme</a:t>
            </a:r>
            <a:endParaRPr lang="de-DE" kern="0" dirty="0"/>
          </a:p>
        </p:txBody>
      </p:sp>
    </p:spTree>
    <p:extLst>
      <p:ext uri="{BB962C8B-B14F-4D97-AF65-F5344CB8AC3E}">
        <p14:creationId xmlns:p14="http://schemas.microsoft.com/office/powerpoint/2010/main" val="1316906006"/>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016674856"/>
              </p:ext>
            </p:extLst>
          </p:nvPr>
        </p:nvGraphicFramePr>
        <p:xfrm>
          <a:off x="539552" y="980731"/>
          <a:ext cx="8136906" cy="5709386"/>
        </p:xfrm>
        <a:graphic>
          <a:graphicData uri="http://schemas.openxmlformats.org/drawingml/2006/table">
            <a:tbl>
              <a:tblPr>
                <a:tableStyleId>{5C22544A-7EE6-4342-B048-85BDC9FD1C3A}</a:tableStyleId>
              </a:tblPr>
              <a:tblGrid>
                <a:gridCol w="1932358">
                  <a:extLst>
                    <a:ext uri="{9D8B030D-6E8A-4147-A177-3AD203B41FA5}">
                      <a16:colId xmlns:a16="http://schemas.microsoft.com/office/drawing/2014/main" val="2480174724"/>
                    </a:ext>
                  </a:extLst>
                </a:gridCol>
                <a:gridCol w="1629901">
                  <a:extLst>
                    <a:ext uri="{9D8B030D-6E8A-4147-A177-3AD203B41FA5}">
                      <a16:colId xmlns:a16="http://schemas.microsoft.com/office/drawing/2014/main" val="775746306"/>
                    </a:ext>
                  </a:extLst>
                </a:gridCol>
                <a:gridCol w="1764328">
                  <a:extLst>
                    <a:ext uri="{9D8B030D-6E8A-4147-A177-3AD203B41FA5}">
                      <a16:colId xmlns:a16="http://schemas.microsoft.com/office/drawing/2014/main" val="1301672889"/>
                    </a:ext>
                  </a:extLst>
                </a:gridCol>
                <a:gridCol w="2810319">
                  <a:extLst>
                    <a:ext uri="{9D8B030D-6E8A-4147-A177-3AD203B41FA5}">
                      <a16:colId xmlns:a16="http://schemas.microsoft.com/office/drawing/2014/main" val="4102942755"/>
                    </a:ext>
                  </a:extLst>
                </a:gridCol>
              </a:tblGrid>
              <a:tr h="255105">
                <a:tc gridSpan="4">
                  <a:txBody>
                    <a:bodyPr/>
                    <a:lstStyle/>
                    <a:p>
                      <a:pPr algn="ctr" fontAlgn="ctr"/>
                      <a:r>
                        <a:rPr lang="de-DE" sz="1400" b="1" u="none" strike="noStrike" dirty="0">
                          <a:effectLst/>
                        </a:rPr>
                        <a:t>Suchtberatungsstellen</a:t>
                      </a:r>
                      <a:endParaRPr lang="de-DE" sz="1100" b="1" i="0" u="none" strike="noStrike" dirty="0">
                        <a:solidFill>
                          <a:srgbClr val="000000"/>
                        </a:solidFill>
                        <a:effectLst/>
                        <a:latin typeface="Corbel" panose="020B0503020204020204" pitchFamily="34" charset="0"/>
                      </a:endParaRPr>
                    </a:p>
                  </a:txBody>
                  <a:tcPr marL="4361" marR="4361" marT="4361"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124885458"/>
                  </a:ext>
                </a:extLst>
              </a:tr>
              <a:tr h="310848">
                <a:tc>
                  <a:txBody>
                    <a:bodyPr/>
                    <a:lstStyle/>
                    <a:p>
                      <a:pPr algn="l" fontAlgn="ctr"/>
                      <a:r>
                        <a:rPr lang="de-DE" sz="1000" b="0" i="0" u="none" strike="noStrike">
                          <a:solidFill>
                            <a:srgbClr val="000000"/>
                          </a:solidFill>
                          <a:effectLst/>
                          <a:latin typeface="+mj-lt"/>
                        </a:rPr>
                        <a:t>Drogenberatung des Landes Steiermark</a:t>
                      </a:r>
                    </a:p>
                  </a:txBody>
                  <a:tcPr marL="9525" marR="9525" marT="9525" marB="0" anchor="ctr"/>
                </a:tc>
                <a:tc>
                  <a:txBody>
                    <a:bodyPr/>
                    <a:lstStyle/>
                    <a:p>
                      <a:pPr algn="l" fontAlgn="ctr"/>
                      <a:r>
                        <a:rPr lang="de-DE" sz="1000" b="0" i="0" u="none" strike="noStrike">
                          <a:solidFill>
                            <a:srgbClr val="000000"/>
                          </a:solidFill>
                          <a:effectLst/>
                          <a:latin typeface="+mj-lt"/>
                        </a:rPr>
                        <a:t>Friedrichgasse 7, 8010 Graz</a:t>
                      </a:r>
                    </a:p>
                  </a:txBody>
                  <a:tcPr marL="9525" marR="9525" marT="9525" marB="0" anchor="ctr"/>
                </a:tc>
                <a:tc>
                  <a:txBody>
                    <a:bodyPr/>
                    <a:lstStyle/>
                    <a:p>
                      <a:pPr algn="l" fontAlgn="ctr"/>
                      <a:r>
                        <a:rPr lang="de-DE" sz="1000" b="0" i="0" u="none" strike="noStrike">
                          <a:solidFill>
                            <a:srgbClr val="000000"/>
                          </a:solidFill>
                          <a:effectLst/>
                          <a:latin typeface="+mj-lt"/>
                        </a:rPr>
                        <a:t>+43 (0)316/32 60 44</a:t>
                      </a:r>
                    </a:p>
                  </a:txBody>
                  <a:tcPr marL="9525" marR="9525" marT="9525" marB="0" anchor="ctr"/>
                </a:tc>
                <a:tc>
                  <a:txBody>
                    <a:bodyPr/>
                    <a:lstStyle/>
                    <a:p>
                      <a:pPr algn="l" fontAlgn="ctr"/>
                      <a:r>
                        <a:rPr lang="de-DE" sz="1000" b="0" i="0" u="none" strike="noStrike">
                          <a:solidFill>
                            <a:srgbClr val="000000"/>
                          </a:solidFill>
                          <a:effectLst/>
                          <a:latin typeface="+mj-lt"/>
                        </a:rPr>
                        <a:t>drogenberatung@stmk.gv.at</a:t>
                      </a:r>
                    </a:p>
                  </a:txBody>
                  <a:tcPr marL="9525" marR="9525" marT="9525" marB="0" anchor="ctr"/>
                </a:tc>
                <a:extLst>
                  <a:ext uri="{0D108BD9-81ED-4DB2-BD59-A6C34878D82A}">
                    <a16:rowId xmlns:a16="http://schemas.microsoft.com/office/drawing/2014/main" val="3250713128"/>
                  </a:ext>
                </a:extLst>
              </a:tr>
              <a:tr h="382659">
                <a:tc>
                  <a:txBody>
                    <a:bodyPr/>
                    <a:lstStyle/>
                    <a:p>
                      <a:pPr algn="l" fontAlgn="ctr"/>
                      <a:r>
                        <a:rPr lang="de-DE" sz="1000" b="0" i="0" u="none" strike="noStrike">
                          <a:solidFill>
                            <a:srgbClr val="000000"/>
                          </a:solidFill>
                          <a:effectLst/>
                          <a:latin typeface="+mj-lt"/>
                        </a:rPr>
                        <a:t>Sucht und Drogenberatung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(0)664/830 88 49</a:t>
                      </a:r>
                    </a:p>
                  </a:txBody>
                  <a:tcPr marL="9525" marR="9525" marT="9525" marB="0" anchor="ctr"/>
                </a:tc>
                <a:tc>
                  <a:txBody>
                    <a:bodyPr/>
                    <a:lstStyle/>
                    <a:p>
                      <a:pPr algn="l" fontAlgn="ctr"/>
                      <a:r>
                        <a:rPr lang="de-DE" sz="1000" b="0" i="0" u="none" strike="noStrike">
                          <a:solidFill>
                            <a:srgbClr val="000000"/>
                          </a:solidFill>
                          <a:effectLst/>
                          <a:latin typeface="+mj-lt"/>
                        </a:rPr>
                        <a:t>journaldienst.ju@psn.or.at</a:t>
                      </a:r>
                    </a:p>
                  </a:txBody>
                  <a:tcPr marL="9525" marR="9525" marT="9525" marB="0" anchor="ctr"/>
                </a:tc>
                <a:extLst>
                  <a:ext uri="{0D108BD9-81ED-4DB2-BD59-A6C34878D82A}">
                    <a16:rowId xmlns:a16="http://schemas.microsoft.com/office/drawing/2014/main" val="1890734783"/>
                  </a:ext>
                </a:extLst>
              </a:tr>
              <a:tr h="382659">
                <a:tc>
                  <a:txBody>
                    <a:bodyPr/>
                    <a:lstStyle/>
                    <a:p>
                      <a:pPr algn="l" fontAlgn="ctr"/>
                      <a:r>
                        <a:rPr lang="de-DE" sz="1000" b="0" i="0" u="none" strike="noStrike">
                          <a:solidFill>
                            <a:srgbClr val="000000"/>
                          </a:solidFill>
                          <a:effectLst/>
                          <a:latin typeface="+mj-lt"/>
                        </a:rPr>
                        <a:t>Sucht und Drogenberatung Knittelfeld</a:t>
                      </a:r>
                    </a:p>
                  </a:txBody>
                  <a:tcPr marL="9525" marR="9525" marT="9525" marB="0" anchor="ctr"/>
                </a:tc>
                <a:tc>
                  <a:txBody>
                    <a:bodyPr/>
                    <a:lstStyle/>
                    <a:p>
                      <a:pPr algn="l" fontAlgn="ctr"/>
                      <a:r>
                        <a:rPr lang="de-DE" sz="1000" b="0" i="0" u="none" strike="noStrike">
                          <a:solidFill>
                            <a:srgbClr val="000000"/>
                          </a:solidFill>
                          <a:effectLst/>
                          <a:latin typeface="+mj-lt"/>
                        </a:rPr>
                        <a:t>Bahnstraße 4, 8720 Knittelfeld</a:t>
                      </a:r>
                    </a:p>
                  </a:txBody>
                  <a:tcPr marL="9525" marR="9525" marT="9525" marB="0" anchor="ctr"/>
                </a:tc>
                <a:tc>
                  <a:txBody>
                    <a:bodyPr/>
                    <a:lstStyle/>
                    <a:p>
                      <a:pPr algn="l" fontAlgn="ctr"/>
                      <a:r>
                        <a:rPr lang="de-DE" sz="1000" b="0" i="0" u="none" strike="noStrike">
                          <a:solidFill>
                            <a:srgbClr val="000000"/>
                          </a:solidFill>
                          <a:effectLst/>
                          <a:latin typeface="+mj-lt"/>
                        </a:rPr>
                        <a:t>+43 (0)664/887 293 57</a:t>
                      </a:r>
                    </a:p>
                  </a:txBody>
                  <a:tcPr marL="9525" marR="9525" marT="9525" marB="0" anchor="ctr"/>
                </a:tc>
                <a:tc>
                  <a:txBody>
                    <a:bodyPr/>
                    <a:lstStyle/>
                    <a:p>
                      <a:pPr algn="l" fontAlgn="ctr"/>
                      <a:r>
                        <a:rPr lang="de-DE" sz="1000" b="0" i="0" u="none" strike="noStrike">
                          <a:solidFill>
                            <a:srgbClr val="000000"/>
                          </a:solidFill>
                          <a:effectLst/>
                          <a:latin typeface="+mj-lt"/>
                        </a:rPr>
                        <a:t>journaldienst.kf@psn.or.at</a:t>
                      </a:r>
                    </a:p>
                  </a:txBody>
                  <a:tcPr marL="9525" marR="9525" marT="9525" marB="0" anchor="ctr"/>
                </a:tc>
                <a:extLst>
                  <a:ext uri="{0D108BD9-81ED-4DB2-BD59-A6C34878D82A}">
                    <a16:rowId xmlns:a16="http://schemas.microsoft.com/office/drawing/2014/main" val="262864204"/>
                  </a:ext>
                </a:extLst>
              </a:tr>
              <a:tr h="382659">
                <a:tc>
                  <a:txBody>
                    <a:bodyPr/>
                    <a:lstStyle/>
                    <a:p>
                      <a:pPr algn="l" fontAlgn="ctr"/>
                      <a:r>
                        <a:rPr lang="de-DE" sz="1000" b="0" i="0" u="none" strike="noStrike" dirty="0">
                          <a:solidFill>
                            <a:srgbClr val="000000"/>
                          </a:solidFill>
                          <a:effectLst/>
                          <a:latin typeface="+mj-lt"/>
                        </a:rPr>
                        <a:t>Sucht und Drogenberatung Liezen</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(0)664/849 14 27</a:t>
                      </a:r>
                    </a:p>
                  </a:txBody>
                  <a:tcPr marL="9525" marR="9525" marT="9525" marB="0" anchor="ctr"/>
                </a:tc>
                <a:tc>
                  <a:txBody>
                    <a:bodyPr/>
                    <a:lstStyle/>
                    <a:p>
                      <a:pPr algn="l" fontAlgn="ctr"/>
                      <a:r>
                        <a:rPr lang="de-DE" sz="1000" b="0" i="0" u="none" strike="noStrike">
                          <a:solidFill>
                            <a:srgbClr val="000000"/>
                          </a:solidFill>
                          <a:effectLst/>
                          <a:latin typeface="+mj-lt"/>
                        </a:rPr>
                        <a:t>journaldienst.li@psn.or.at</a:t>
                      </a:r>
                    </a:p>
                  </a:txBody>
                  <a:tcPr marL="9525" marR="9525" marT="9525" marB="0" anchor="ctr"/>
                </a:tc>
                <a:extLst>
                  <a:ext uri="{0D108BD9-81ED-4DB2-BD59-A6C34878D82A}">
                    <a16:rowId xmlns:a16="http://schemas.microsoft.com/office/drawing/2014/main" val="90166648"/>
                  </a:ext>
                </a:extLst>
              </a:tr>
              <a:tr h="382659">
                <a:tc>
                  <a:txBody>
                    <a:bodyPr/>
                    <a:lstStyle/>
                    <a:p>
                      <a:pPr algn="l" fontAlgn="ctr"/>
                      <a:r>
                        <a:rPr lang="de-DE" sz="1000" b="0" i="0" u="none" strike="noStrike">
                          <a:solidFill>
                            <a:srgbClr val="000000"/>
                          </a:solidFill>
                          <a:effectLst/>
                          <a:latin typeface="+mj-lt"/>
                        </a:rPr>
                        <a:t>Sucht und Drogenberatung Murau</a:t>
                      </a:r>
                    </a:p>
                  </a:txBody>
                  <a:tcPr marL="9525" marR="9525" marT="9525" marB="0" anchor="ctr"/>
                </a:tc>
                <a:tc>
                  <a:txBody>
                    <a:bodyPr/>
                    <a:lstStyle/>
                    <a:p>
                      <a:pPr algn="l" fontAlgn="ctr"/>
                      <a:r>
                        <a:rPr lang="de-DE" sz="1000" b="0" i="0" u="none" strike="noStrike">
                          <a:solidFill>
                            <a:srgbClr val="000000"/>
                          </a:solidFill>
                          <a:effectLst/>
                          <a:latin typeface="+mj-lt"/>
                        </a:rPr>
                        <a:t>Anna-Neumann-Straße 16, 8850 Murau</a:t>
                      </a:r>
                    </a:p>
                  </a:txBody>
                  <a:tcPr marL="9525" marR="9525" marT="9525" marB="0" anchor="ctr"/>
                </a:tc>
                <a:tc>
                  <a:txBody>
                    <a:bodyPr/>
                    <a:lstStyle/>
                    <a:p>
                      <a:pPr algn="l" fontAlgn="ctr"/>
                      <a:r>
                        <a:rPr lang="de-DE" sz="1000" b="0" i="0" u="none" strike="noStrike">
                          <a:solidFill>
                            <a:srgbClr val="000000"/>
                          </a:solidFill>
                          <a:effectLst/>
                          <a:latin typeface="+mj-lt"/>
                        </a:rPr>
                        <a:t>+43 (0)664/887 293 56</a:t>
                      </a:r>
                    </a:p>
                  </a:txBody>
                  <a:tcPr marL="9525" marR="9525" marT="9525" marB="0" anchor="ctr"/>
                </a:tc>
                <a:tc>
                  <a:txBody>
                    <a:bodyPr/>
                    <a:lstStyle/>
                    <a:p>
                      <a:pPr algn="l" fontAlgn="ctr"/>
                      <a:r>
                        <a:rPr lang="de-DE" sz="1000" b="0" i="0" u="none" strike="noStrike">
                          <a:solidFill>
                            <a:srgbClr val="000000"/>
                          </a:solidFill>
                          <a:effectLst/>
                          <a:latin typeface="+mj-lt"/>
                        </a:rPr>
                        <a:t>journaldienst.mu@psn.or.at</a:t>
                      </a:r>
                    </a:p>
                  </a:txBody>
                  <a:tcPr marL="9525" marR="9525" marT="9525" marB="0" anchor="ctr"/>
                </a:tc>
                <a:extLst>
                  <a:ext uri="{0D108BD9-81ED-4DB2-BD59-A6C34878D82A}">
                    <a16:rowId xmlns:a16="http://schemas.microsoft.com/office/drawing/2014/main" val="3620022600"/>
                  </a:ext>
                </a:extLst>
              </a:tr>
              <a:tr h="310848">
                <a:tc>
                  <a:txBody>
                    <a:bodyPr/>
                    <a:lstStyle/>
                    <a:p>
                      <a:pPr algn="l" fontAlgn="ctr"/>
                      <a:r>
                        <a:rPr lang="de-DE" sz="1000" b="0" i="0" u="none" strike="noStrike">
                          <a:solidFill>
                            <a:srgbClr val="000000"/>
                          </a:solidFill>
                          <a:effectLst/>
                          <a:latin typeface="+mj-lt"/>
                        </a:rPr>
                        <a:t>Suchtberatung Obersteiermark</a:t>
                      </a:r>
                    </a:p>
                  </a:txBody>
                  <a:tcPr marL="9525" marR="9525" marT="9525" marB="0" anchor="ctr"/>
                </a:tc>
                <a:tc>
                  <a:txBody>
                    <a:bodyPr/>
                    <a:lstStyle/>
                    <a:p>
                      <a:pPr algn="l" fontAlgn="ctr"/>
                      <a:r>
                        <a:rPr lang="de-DE" sz="1000" b="0" i="0" u="none" strike="noStrike">
                          <a:solidFill>
                            <a:srgbClr val="000000"/>
                          </a:solidFill>
                          <a:effectLst/>
                          <a:latin typeface="+mj-lt"/>
                        </a:rPr>
                        <a:t>Krottendorfgasse1, 8700 Leoben</a:t>
                      </a:r>
                    </a:p>
                  </a:txBody>
                  <a:tcPr marL="9525" marR="9525" marT="9525" marB="0" anchor="ctr"/>
                </a:tc>
                <a:tc>
                  <a:txBody>
                    <a:bodyPr/>
                    <a:lstStyle/>
                    <a:p>
                      <a:pPr algn="l" fontAlgn="ctr"/>
                      <a:r>
                        <a:rPr lang="de-DE" sz="1000" b="0" i="0" u="none" strike="noStrike" dirty="0">
                          <a:solidFill>
                            <a:srgbClr val="000000"/>
                          </a:solidFill>
                          <a:effectLst/>
                          <a:latin typeface="+mj-lt"/>
                        </a:rPr>
                        <a:t>+43 (0)3842/44 4 74</a:t>
                      </a:r>
                    </a:p>
                  </a:txBody>
                  <a:tcPr marL="9525" marR="9525" marT="9525" marB="0" anchor="ctr"/>
                </a:tc>
                <a:tc>
                  <a:txBody>
                    <a:bodyPr/>
                    <a:lstStyle/>
                    <a:p>
                      <a:pPr algn="l" fontAlgn="ctr"/>
                      <a:r>
                        <a:rPr lang="de-DE" sz="1000" b="0" i="0" u="none" strike="noStrike">
                          <a:solidFill>
                            <a:srgbClr val="000000"/>
                          </a:solidFill>
                          <a:effectLst/>
                          <a:latin typeface="+mj-lt"/>
                        </a:rPr>
                        <a:t>office@sb-o.at</a:t>
                      </a:r>
                    </a:p>
                  </a:txBody>
                  <a:tcPr marL="9525" marR="9525" marT="9525" marB="0" anchor="ctr"/>
                </a:tc>
                <a:extLst>
                  <a:ext uri="{0D108BD9-81ED-4DB2-BD59-A6C34878D82A}">
                    <a16:rowId xmlns:a16="http://schemas.microsoft.com/office/drawing/2014/main" val="1681731089"/>
                  </a:ext>
                </a:extLst>
              </a:tr>
              <a:tr h="389036">
                <a:tc>
                  <a:txBody>
                    <a:bodyPr/>
                    <a:lstStyle/>
                    <a:p>
                      <a:pPr algn="l" fontAlgn="ctr"/>
                      <a:r>
                        <a:rPr lang="de-DE" sz="1000" b="0" i="0" u="none" strike="noStrike">
                          <a:solidFill>
                            <a:srgbClr val="000000"/>
                          </a:solidFill>
                          <a:effectLst/>
                          <a:latin typeface="+mj-lt"/>
                        </a:rPr>
                        <a:t>Vivid - Fachstelle für Suchtprävention</a:t>
                      </a:r>
                    </a:p>
                  </a:txBody>
                  <a:tcPr marL="9525" marR="9525" marT="9525" marB="0" anchor="ctr"/>
                </a:tc>
                <a:tc>
                  <a:txBody>
                    <a:bodyPr/>
                    <a:lstStyle/>
                    <a:p>
                      <a:pPr algn="l" fontAlgn="ctr"/>
                      <a:r>
                        <a:rPr lang="de-DE" sz="1000" b="0" i="0" u="none" strike="noStrike">
                          <a:solidFill>
                            <a:srgbClr val="000000"/>
                          </a:solidFill>
                          <a:effectLst/>
                          <a:latin typeface="+mj-lt"/>
                        </a:rPr>
                        <a:t>Zimmerplatzgasse 13/1.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(0)316/82 33 00</a:t>
                      </a:r>
                    </a:p>
                  </a:txBody>
                  <a:tcPr marL="9525" marR="9525" marT="9525" marB="0" anchor="ctr"/>
                </a:tc>
                <a:tc>
                  <a:txBody>
                    <a:bodyPr/>
                    <a:lstStyle/>
                    <a:p>
                      <a:pPr algn="l" fontAlgn="ctr"/>
                      <a:r>
                        <a:rPr lang="de-DE" sz="1000" b="0" i="0" u="none" strike="noStrike" dirty="0">
                          <a:solidFill>
                            <a:srgbClr val="000000"/>
                          </a:solidFill>
                          <a:effectLst/>
                          <a:latin typeface="+mj-lt"/>
                        </a:rPr>
                        <a:t>info@vivid.at</a:t>
                      </a:r>
                    </a:p>
                  </a:txBody>
                  <a:tcPr marL="9525" marR="9525" marT="9525" marB="0" anchor="ctr"/>
                </a:tc>
                <a:extLst>
                  <a:ext uri="{0D108BD9-81ED-4DB2-BD59-A6C34878D82A}">
                    <a16:rowId xmlns:a16="http://schemas.microsoft.com/office/drawing/2014/main" val="1750987245"/>
                  </a:ext>
                </a:extLst>
              </a:tr>
              <a:tr h="255105">
                <a:tc gridSpan="4">
                  <a:txBody>
                    <a:bodyPr/>
                    <a:lstStyle/>
                    <a:p>
                      <a:pPr algn="ctr" fontAlgn="ctr"/>
                      <a:r>
                        <a:rPr lang="de-DE" sz="1400" b="1" u="none" strike="noStrike" dirty="0">
                          <a:effectLst/>
                        </a:rPr>
                        <a:t>Kliniken</a:t>
                      </a:r>
                      <a:endParaRPr lang="de-DE" sz="1100" b="1" i="0" u="none" strike="noStrike" dirty="0">
                        <a:solidFill>
                          <a:srgbClr val="000000"/>
                        </a:solidFill>
                        <a:effectLst/>
                        <a:latin typeface="Corbel" panose="020B0503020204020204" pitchFamily="34" charset="0"/>
                      </a:endParaRPr>
                    </a:p>
                  </a:txBody>
                  <a:tcPr marL="4361" marR="4361" marT="4361"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77757473"/>
                  </a:ext>
                </a:extLst>
              </a:tr>
              <a:tr h="461563">
                <a:tc>
                  <a:txBody>
                    <a:bodyPr/>
                    <a:lstStyle/>
                    <a:p>
                      <a:pPr algn="l" fontAlgn="ctr"/>
                      <a:r>
                        <a:rPr lang="de-DE" sz="1000" b="0" i="0" u="none" strike="noStrike">
                          <a:solidFill>
                            <a:srgbClr val="000000"/>
                          </a:solidFill>
                          <a:effectLst/>
                          <a:latin typeface="+mn-lt"/>
                        </a:rPr>
                        <a:t>Abteilung für Kinder- und Jugendpsychiatrie und Psychotherapie</a:t>
                      </a:r>
                    </a:p>
                  </a:txBody>
                  <a:tcPr marL="9525" marR="9525" marT="9525" marB="0" anchor="ctr"/>
                </a:tc>
                <a:tc>
                  <a:txBody>
                    <a:bodyPr/>
                    <a:lstStyle/>
                    <a:p>
                      <a:pPr algn="l" fontAlgn="ctr"/>
                      <a:r>
                        <a:rPr lang="de-DE" sz="1000" b="0" i="0" u="none" strike="noStrike">
                          <a:solidFill>
                            <a:srgbClr val="000000"/>
                          </a:solidFill>
                          <a:effectLst/>
                          <a:latin typeface="+mn-lt"/>
                        </a:rPr>
                        <a:t>Wagner-Jauregg-Platz 1, 8053 Graz</a:t>
                      </a:r>
                    </a:p>
                  </a:txBody>
                  <a:tcPr marL="9525" marR="9525" marT="9525" marB="0" anchor="ctr"/>
                </a:tc>
                <a:tc>
                  <a:txBody>
                    <a:bodyPr/>
                    <a:lstStyle/>
                    <a:p>
                      <a:pPr algn="l" fontAlgn="ctr"/>
                      <a:r>
                        <a:rPr lang="de-DE" sz="1000" b="0" i="0" u="none" strike="noStrike">
                          <a:solidFill>
                            <a:srgbClr val="000000"/>
                          </a:solidFill>
                          <a:effectLst/>
                          <a:latin typeface="+mn-lt"/>
                        </a:rPr>
                        <a:t>+43 (0)316/2191-2532</a:t>
                      </a:r>
                    </a:p>
                  </a:txBody>
                  <a:tcPr marL="9525" marR="9525" marT="9525" marB="0" anchor="ctr"/>
                </a:tc>
                <a:tc>
                  <a:txBody>
                    <a:bodyPr/>
                    <a:lstStyle/>
                    <a:p>
                      <a:pPr algn="l" fontAlgn="ctr"/>
                      <a:r>
                        <a:rPr lang="de-DE" sz="1000" b="0" i="0" u="none" strike="noStrike">
                          <a:solidFill>
                            <a:srgbClr val="000000"/>
                          </a:solidFill>
                          <a:effectLst/>
                          <a:latin typeface="+mn-lt"/>
                        </a:rPr>
                        <a:t>kjp@lkh-graz2.at</a:t>
                      </a:r>
                    </a:p>
                  </a:txBody>
                  <a:tcPr marL="9525" marR="9525" marT="9525" marB="0" anchor="ctr"/>
                </a:tc>
                <a:extLst>
                  <a:ext uri="{0D108BD9-81ED-4DB2-BD59-A6C34878D82A}">
                    <a16:rowId xmlns:a16="http://schemas.microsoft.com/office/drawing/2014/main" val="3484116268"/>
                  </a:ext>
                </a:extLst>
              </a:tr>
              <a:tr h="510210">
                <a:tc>
                  <a:txBody>
                    <a:bodyPr/>
                    <a:lstStyle/>
                    <a:p>
                      <a:pPr algn="l" fontAlgn="ctr"/>
                      <a:r>
                        <a:rPr lang="de-DE" sz="1000" b="0" i="0" u="none" strike="noStrike">
                          <a:solidFill>
                            <a:srgbClr val="000000"/>
                          </a:solidFill>
                          <a:effectLst/>
                          <a:latin typeface="+mn-lt"/>
                        </a:rPr>
                        <a:t>Dislozierte Tagesklinik für Kinder- und Jugendpsychiatrie - LKH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1</a:t>
                      </a:r>
                    </a:p>
                  </a:txBody>
                  <a:tcPr marL="9525" marR="9525" marT="9525" marB="0" anchor="ctr"/>
                </a:tc>
                <a:tc>
                  <a:txBody>
                    <a:bodyPr/>
                    <a:lstStyle/>
                    <a:p>
                      <a:pPr algn="l" fontAlgn="ctr"/>
                      <a:r>
                        <a:rPr lang="de-DE" sz="1000" b="0" i="0" u="none" strike="noStrike">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224582095"/>
                  </a:ext>
                </a:extLst>
              </a:tr>
              <a:tr h="382659">
                <a:tc>
                  <a:txBody>
                    <a:bodyPr/>
                    <a:lstStyle/>
                    <a:p>
                      <a:pPr algn="l" fontAlgn="ctr"/>
                      <a:r>
                        <a:rPr lang="de-DE" sz="1000" b="0" i="0" u="none" strike="noStrike">
                          <a:solidFill>
                            <a:srgbClr val="000000"/>
                          </a:solidFill>
                          <a:effectLst/>
                          <a:latin typeface="+mn-lt"/>
                        </a:rPr>
                        <a:t>Heilpädagogisches Zentrum des Landes Steiermark</a:t>
                      </a:r>
                    </a:p>
                  </a:txBody>
                  <a:tcPr marL="9525" marR="9525" marT="9525" marB="0" anchor="ctr"/>
                </a:tc>
                <a:tc>
                  <a:txBody>
                    <a:bodyPr/>
                    <a:lstStyle/>
                    <a:p>
                      <a:pPr algn="l" fontAlgn="ctr"/>
                      <a:r>
                        <a:rPr lang="de-DE" sz="1000" b="0" i="0" u="none" strike="noStrike">
                          <a:solidFill>
                            <a:srgbClr val="000000"/>
                          </a:solidFill>
                          <a:effectLst/>
                          <a:latin typeface="+mn-lt"/>
                        </a:rPr>
                        <a:t>Krottendorferstraße 60 - 62, 8052 Graz-Wetzelsdorf</a:t>
                      </a:r>
                    </a:p>
                  </a:txBody>
                  <a:tcPr marL="9525" marR="9525" marT="9525" marB="0" anchor="ctr"/>
                </a:tc>
                <a:tc>
                  <a:txBody>
                    <a:bodyPr/>
                    <a:lstStyle/>
                    <a:p>
                      <a:pPr algn="l" fontAlgn="ctr"/>
                      <a:r>
                        <a:rPr lang="de-DE" sz="1000" b="0" i="0" u="none" strike="noStrike">
                          <a:solidFill>
                            <a:srgbClr val="000000"/>
                          </a:solidFill>
                          <a:effectLst/>
                          <a:latin typeface="+mn-lt"/>
                        </a:rPr>
                        <a:t>+43 (0)316/28 42 18</a:t>
                      </a:r>
                    </a:p>
                  </a:txBody>
                  <a:tcPr marL="9525" marR="9525" marT="9525" marB="0" anchor="ctr"/>
                </a:tc>
                <a:tc>
                  <a:txBody>
                    <a:bodyPr/>
                    <a:lstStyle/>
                    <a:p>
                      <a:pPr algn="l" fontAlgn="ctr"/>
                      <a:r>
                        <a:rPr lang="de-DE" sz="1000" b="0" i="0" u="none" strike="noStrike">
                          <a:solidFill>
                            <a:srgbClr val="000000"/>
                          </a:solidFill>
                          <a:effectLst/>
                          <a:latin typeface="+mn-lt"/>
                        </a:rPr>
                        <a:t>hpz@stmk.gv.at</a:t>
                      </a:r>
                    </a:p>
                  </a:txBody>
                  <a:tcPr marL="9525" marR="9525" marT="9525" marB="0" anchor="ctr"/>
                </a:tc>
                <a:extLst>
                  <a:ext uri="{0D108BD9-81ED-4DB2-BD59-A6C34878D82A}">
                    <a16:rowId xmlns:a16="http://schemas.microsoft.com/office/drawing/2014/main" val="389746017"/>
                  </a:ext>
                </a:extLst>
              </a:tr>
              <a:tr h="510210">
                <a:tc>
                  <a:txBody>
                    <a:bodyPr/>
                    <a:lstStyle/>
                    <a:p>
                      <a:pPr algn="l" fontAlgn="ctr"/>
                      <a:r>
                        <a:rPr lang="de-DE" sz="1000" b="0" i="0" u="none" strike="noStrike">
                          <a:solidFill>
                            <a:srgbClr val="000000"/>
                          </a:solidFill>
                          <a:effectLst/>
                          <a:latin typeface="+mn-lt"/>
                        </a:rPr>
                        <a:t>Kinder- und Jugendpsychiatrie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0</a:t>
                      </a:r>
                    </a:p>
                  </a:txBody>
                  <a:tcPr marL="9525" marR="9525" marT="9525" marB="0" anchor="ctr"/>
                </a:tc>
                <a:tc>
                  <a:txBody>
                    <a:bodyPr/>
                    <a:lstStyle/>
                    <a:p>
                      <a:pPr algn="l" fontAlgn="ctr"/>
                      <a:r>
                        <a:rPr lang="de-DE" sz="1000" b="0" i="0" u="none" strike="noStrike">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952050097"/>
                  </a:ext>
                </a:extLst>
              </a:tr>
              <a:tr h="461563">
                <a:tc>
                  <a:txBody>
                    <a:bodyPr/>
                    <a:lstStyle/>
                    <a:p>
                      <a:pPr algn="l" fontAlgn="ctr"/>
                      <a:r>
                        <a:rPr lang="de-DE" sz="1000" b="0" i="0" u="none" strike="noStrike">
                          <a:solidFill>
                            <a:srgbClr val="000000"/>
                          </a:solidFill>
                          <a:effectLst/>
                          <a:latin typeface="+mn-lt"/>
                        </a:rPr>
                        <a:t>Kinder- und Jugendpsychosomatische Station - LKH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1</a:t>
                      </a:r>
                    </a:p>
                  </a:txBody>
                  <a:tcPr marL="9525" marR="9525" marT="9525" marB="0" anchor="ctr"/>
                </a:tc>
                <a:tc>
                  <a:txBody>
                    <a:bodyPr/>
                    <a:lstStyle/>
                    <a:p>
                      <a:pPr algn="l" fontAlgn="ctr"/>
                      <a:r>
                        <a:rPr lang="de-DE" sz="1000" b="0" i="0" u="none" strike="noStrike" dirty="0">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713457766"/>
                  </a:ext>
                </a:extLst>
              </a:tr>
              <a:tr h="310848">
                <a:tc>
                  <a:txBody>
                    <a:bodyPr/>
                    <a:lstStyle/>
                    <a:p>
                      <a:pPr algn="l" fontAlgn="ctr"/>
                      <a:r>
                        <a:rPr lang="de-DE" sz="1000" b="0" i="0" u="none" strike="noStrike" dirty="0">
                          <a:solidFill>
                            <a:srgbClr val="000000"/>
                          </a:solidFill>
                          <a:effectLst/>
                          <a:latin typeface="+mj-lt"/>
                        </a:rPr>
                        <a:t>Univ.-Klinik für Kinder- und Jugendheilkunde</a:t>
                      </a:r>
                    </a:p>
                  </a:txBody>
                  <a:tcPr marL="9525" marR="9525" marT="9525" marB="0" anchor="ctr"/>
                </a:tc>
                <a:tc>
                  <a:txBody>
                    <a:bodyPr/>
                    <a:lstStyle/>
                    <a:p>
                      <a:pPr algn="l" fontAlgn="ctr"/>
                      <a:r>
                        <a:rPr lang="de-DE" sz="1000" b="0" i="0" u="none" strike="noStrike">
                          <a:solidFill>
                            <a:srgbClr val="000000"/>
                          </a:solidFill>
                          <a:effectLst/>
                          <a:latin typeface="+mj-lt"/>
                        </a:rPr>
                        <a:t>Auenbruggerplatz 34/2, 8036 Graz</a:t>
                      </a:r>
                    </a:p>
                  </a:txBody>
                  <a:tcPr marL="9525" marR="9525" marT="9525" marB="0" anchor="ctr"/>
                </a:tc>
                <a:tc>
                  <a:txBody>
                    <a:bodyPr/>
                    <a:lstStyle/>
                    <a:p>
                      <a:pPr algn="l" fontAlgn="ctr"/>
                      <a:r>
                        <a:rPr lang="de-DE" sz="1000" b="0" i="0" u="none" strike="noStrike">
                          <a:solidFill>
                            <a:srgbClr val="000000"/>
                          </a:solidFill>
                          <a:effectLst/>
                          <a:latin typeface="+mj-lt"/>
                        </a:rPr>
                        <a:t>+43 (0)316/385-3758</a:t>
                      </a:r>
                    </a:p>
                  </a:txBody>
                  <a:tcPr marL="9525" marR="9525" marT="9525" marB="0" anchor="ctr"/>
                </a:tc>
                <a:tc>
                  <a:txBody>
                    <a:bodyPr/>
                    <a:lstStyle/>
                    <a:p>
                      <a:pPr algn="l" fontAlgn="ctr"/>
                      <a:r>
                        <a:rPr lang="de-DE" sz="1000" b="0" i="0" u="none" strike="noStrike" dirty="0">
                          <a:solidFill>
                            <a:srgbClr val="000000"/>
                          </a:solidFill>
                          <a:effectLst/>
                          <a:latin typeface="+mj-lt"/>
                        </a:rPr>
                        <a:t>kikli.sek@medunigraz.at</a:t>
                      </a:r>
                    </a:p>
                  </a:txBody>
                  <a:tcPr marL="9525" marR="9525" marT="9525" marB="0" anchor="ctr"/>
                </a:tc>
                <a:extLst>
                  <a:ext uri="{0D108BD9-81ED-4DB2-BD59-A6C34878D82A}">
                    <a16:rowId xmlns:a16="http://schemas.microsoft.com/office/drawing/2014/main" val="1639060725"/>
                  </a:ext>
                </a:extLst>
              </a:tr>
            </a:tbl>
          </a:graphicData>
        </a:graphic>
      </p:graphicFrame>
    </p:spTree>
    <p:extLst>
      <p:ext uri="{BB962C8B-B14F-4D97-AF65-F5344CB8AC3E}">
        <p14:creationId xmlns:p14="http://schemas.microsoft.com/office/powerpoint/2010/main" val="110975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995980365"/>
              </p:ext>
            </p:extLst>
          </p:nvPr>
        </p:nvGraphicFramePr>
        <p:xfrm>
          <a:off x="539552" y="1124742"/>
          <a:ext cx="8136904" cy="5400605"/>
        </p:xfrm>
        <a:graphic>
          <a:graphicData uri="http://schemas.openxmlformats.org/drawingml/2006/table">
            <a:tbl>
              <a:tblPr>
                <a:tableStyleId>{5C22544A-7EE6-4342-B048-85BDC9FD1C3A}</a:tableStyleId>
              </a:tblPr>
              <a:tblGrid>
                <a:gridCol w="1932357">
                  <a:extLst>
                    <a:ext uri="{9D8B030D-6E8A-4147-A177-3AD203B41FA5}">
                      <a16:colId xmlns:a16="http://schemas.microsoft.com/office/drawing/2014/main" val="2512448000"/>
                    </a:ext>
                  </a:extLst>
                </a:gridCol>
                <a:gridCol w="1629902">
                  <a:extLst>
                    <a:ext uri="{9D8B030D-6E8A-4147-A177-3AD203B41FA5}">
                      <a16:colId xmlns:a16="http://schemas.microsoft.com/office/drawing/2014/main" val="2328461010"/>
                    </a:ext>
                  </a:extLst>
                </a:gridCol>
                <a:gridCol w="1764327">
                  <a:extLst>
                    <a:ext uri="{9D8B030D-6E8A-4147-A177-3AD203B41FA5}">
                      <a16:colId xmlns:a16="http://schemas.microsoft.com/office/drawing/2014/main" val="2413910011"/>
                    </a:ext>
                  </a:extLst>
                </a:gridCol>
                <a:gridCol w="2810318">
                  <a:extLst>
                    <a:ext uri="{9D8B030D-6E8A-4147-A177-3AD203B41FA5}">
                      <a16:colId xmlns:a16="http://schemas.microsoft.com/office/drawing/2014/main" val="2507742732"/>
                    </a:ext>
                  </a:extLst>
                </a:gridCol>
              </a:tblGrid>
              <a:tr h="279451">
                <a:tc gridSpan="4">
                  <a:txBody>
                    <a:bodyPr/>
                    <a:lstStyle/>
                    <a:p>
                      <a:pPr algn="ctr" fontAlgn="ctr"/>
                      <a:r>
                        <a:rPr lang="de-DE" sz="1400" b="1" u="none" strike="noStrike" dirty="0">
                          <a:effectLst/>
                        </a:rPr>
                        <a:t>Sexualpädagogische Beratungsstellen</a:t>
                      </a:r>
                      <a:endParaRPr lang="de-DE" sz="1400" b="1" i="0" u="none" strike="noStrike" dirty="0">
                        <a:solidFill>
                          <a:srgbClr val="000000"/>
                        </a:solidFill>
                        <a:effectLst/>
                        <a:latin typeface="Corbel" panose="020B0503020204020204" pitchFamily="34" charset="0"/>
                      </a:endParaRPr>
                    </a:p>
                  </a:txBody>
                  <a:tcPr marL="4602" marR="4602" marT="4602"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891382516"/>
                  </a:ext>
                </a:extLst>
              </a:tr>
              <a:tr h="284627">
                <a:tc>
                  <a:txBody>
                    <a:bodyPr/>
                    <a:lstStyle/>
                    <a:p>
                      <a:pPr algn="l" fontAlgn="ctr"/>
                      <a:r>
                        <a:rPr lang="de-DE" sz="1000" b="0" i="0" u="none" strike="noStrike">
                          <a:solidFill>
                            <a:srgbClr val="000000"/>
                          </a:solidFill>
                          <a:effectLst/>
                          <a:latin typeface="+mj-lt"/>
                        </a:rPr>
                        <a:t>Abenteuer Liebe</a:t>
                      </a:r>
                    </a:p>
                  </a:txBody>
                  <a:tcPr marL="9525" marR="9525" marT="9525" marB="0" anchor="ctr"/>
                </a:tc>
                <a:tc>
                  <a:txBody>
                    <a:bodyPr/>
                    <a:lstStyle/>
                    <a:p>
                      <a:pPr algn="l" fontAlgn="ctr"/>
                      <a:r>
                        <a:rPr lang="de-DE" sz="1000" b="0" i="0" u="none" strike="noStrike">
                          <a:solidFill>
                            <a:srgbClr val="000000"/>
                          </a:solidFill>
                          <a:effectLst/>
                          <a:latin typeface="+mj-lt"/>
                        </a:rPr>
                        <a:t>Bischofplatz 4, 8010 Graz</a:t>
                      </a:r>
                    </a:p>
                  </a:txBody>
                  <a:tcPr marL="9525" marR="9525" marT="9525" marB="0" anchor="ctr"/>
                </a:tc>
                <a:tc>
                  <a:txBody>
                    <a:bodyPr/>
                    <a:lstStyle/>
                    <a:p>
                      <a:pPr algn="l" fontAlgn="ctr"/>
                      <a:r>
                        <a:rPr lang="de-DE" sz="1000" b="0" i="0" u="none" strike="noStrike">
                          <a:solidFill>
                            <a:srgbClr val="000000"/>
                          </a:solidFill>
                          <a:effectLst/>
                          <a:latin typeface="+mj-lt"/>
                        </a:rPr>
                        <a:t>+43 (0)676/87 42 2383</a:t>
                      </a:r>
                    </a:p>
                  </a:txBody>
                  <a:tcPr marL="9525" marR="9525" marT="9525" marB="0" anchor="ctr"/>
                </a:tc>
                <a:tc>
                  <a:txBody>
                    <a:bodyPr/>
                    <a:lstStyle/>
                    <a:p>
                      <a:pPr algn="l" fontAlgn="ctr"/>
                      <a:r>
                        <a:rPr lang="de-DE" sz="1000" b="0" i="0" u="none" strike="noStrike">
                          <a:solidFill>
                            <a:srgbClr val="000000"/>
                          </a:solidFill>
                          <a:effectLst/>
                          <a:latin typeface="+mj-lt"/>
                        </a:rPr>
                        <a:t>ingrid.lackner@graz-seckau.at</a:t>
                      </a:r>
                    </a:p>
                  </a:txBody>
                  <a:tcPr marL="9525" marR="9525" marT="9525" marB="0" anchor="ctr"/>
                </a:tc>
                <a:extLst>
                  <a:ext uri="{0D108BD9-81ED-4DB2-BD59-A6C34878D82A}">
                    <a16:rowId xmlns:a16="http://schemas.microsoft.com/office/drawing/2014/main" val="3209712247"/>
                  </a:ext>
                </a:extLst>
              </a:tr>
              <a:tr h="284627">
                <a:tc>
                  <a:txBody>
                    <a:bodyPr/>
                    <a:lstStyle/>
                    <a:p>
                      <a:pPr algn="l" fontAlgn="ctr"/>
                      <a:r>
                        <a:rPr lang="de-DE" sz="1000" b="0" i="0" u="none" strike="noStrike">
                          <a:solidFill>
                            <a:srgbClr val="000000"/>
                          </a:solidFill>
                          <a:effectLst/>
                          <a:latin typeface="+mj-lt"/>
                        </a:rPr>
                        <a:t>Achtung Liebe Steiermark</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graz@achtungliebe.at</a:t>
                      </a:r>
                    </a:p>
                  </a:txBody>
                  <a:tcPr marL="9525" marR="9525" marT="9525" marB="0" anchor="ctr"/>
                </a:tc>
                <a:extLst>
                  <a:ext uri="{0D108BD9-81ED-4DB2-BD59-A6C34878D82A}">
                    <a16:rowId xmlns:a16="http://schemas.microsoft.com/office/drawing/2014/main" val="3451180037"/>
                  </a:ext>
                </a:extLst>
              </a:tr>
              <a:tr h="423446">
                <a:tc>
                  <a:txBody>
                    <a:bodyPr/>
                    <a:lstStyle/>
                    <a:p>
                      <a:pPr algn="l" fontAlgn="ctr"/>
                      <a:r>
                        <a:rPr lang="de-DE" sz="1000" b="0" i="0" u="none" strike="noStrike">
                          <a:solidFill>
                            <a:srgbClr val="000000"/>
                          </a:solidFill>
                          <a:effectLst/>
                          <a:latin typeface="+mj-lt"/>
                        </a:rPr>
                        <a:t>Aids-Hilfe Steiermark</a:t>
                      </a:r>
                    </a:p>
                  </a:txBody>
                  <a:tcPr marL="9525" marR="9525" marT="9525" marB="0" anchor="ctr"/>
                </a:tc>
                <a:tc>
                  <a:txBody>
                    <a:bodyPr/>
                    <a:lstStyle/>
                    <a:p>
                      <a:pPr algn="l" fontAlgn="ctr"/>
                      <a:r>
                        <a:rPr lang="de-DE" sz="1000" b="0" i="0" u="none" strike="noStrike">
                          <a:solidFill>
                            <a:srgbClr val="000000"/>
                          </a:solidFill>
                          <a:effectLst/>
                          <a:latin typeface="+mj-lt"/>
                        </a:rPr>
                        <a:t>Hans-Sachs-Gasse 3/1.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(0)316/81 50 50</a:t>
                      </a:r>
                    </a:p>
                  </a:txBody>
                  <a:tcPr marL="9525" marR="9525" marT="9525" marB="0" anchor="ctr"/>
                </a:tc>
                <a:tc>
                  <a:txBody>
                    <a:bodyPr/>
                    <a:lstStyle/>
                    <a:p>
                      <a:pPr algn="l" fontAlgn="ctr"/>
                      <a:r>
                        <a:rPr lang="de-DE" sz="1000" b="0" i="0" u="none" strike="noStrike">
                          <a:solidFill>
                            <a:srgbClr val="000000"/>
                          </a:solidFill>
                          <a:effectLst/>
                          <a:latin typeface="+mj-lt"/>
                        </a:rPr>
                        <a:t>steirische@aids-hilfe.at</a:t>
                      </a:r>
                    </a:p>
                  </a:txBody>
                  <a:tcPr marL="9525" marR="9525" marT="9525" marB="0" anchor="ctr"/>
                </a:tc>
                <a:extLst>
                  <a:ext uri="{0D108BD9-81ED-4DB2-BD59-A6C34878D82A}">
                    <a16:rowId xmlns:a16="http://schemas.microsoft.com/office/drawing/2014/main" val="351310379"/>
                  </a:ext>
                </a:extLst>
              </a:tr>
              <a:tr h="284627">
                <a:tc>
                  <a:txBody>
                    <a:bodyPr/>
                    <a:lstStyle/>
                    <a:p>
                      <a:pPr algn="l" fontAlgn="ctr"/>
                      <a:r>
                        <a:rPr lang="de-DE" sz="1000" b="0" i="0" u="none" strike="noStrike">
                          <a:solidFill>
                            <a:srgbClr val="000000"/>
                          </a:solidFill>
                          <a:effectLst/>
                          <a:latin typeface="+mj-lt"/>
                        </a:rPr>
                        <a:t>Alpha Nova</a:t>
                      </a:r>
                    </a:p>
                  </a:txBody>
                  <a:tcPr marL="9525" marR="9525" marT="9525" marB="0" anchor="ctr"/>
                </a:tc>
                <a:tc>
                  <a:txBody>
                    <a:bodyPr/>
                    <a:lstStyle/>
                    <a:p>
                      <a:pPr algn="l" fontAlgn="ctr"/>
                      <a:r>
                        <a:rPr lang="de-DE" sz="1000" b="0" i="0" u="none" strike="noStrike">
                          <a:solidFill>
                            <a:srgbClr val="000000"/>
                          </a:solidFill>
                          <a:effectLst/>
                          <a:latin typeface="+mj-lt"/>
                        </a:rPr>
                        <a:t>Idlhofgasse 63, 8020 Graz</a:t>
                      </a:r>
                    </a:p>
                  </a:txBody>
                  <a:tcPr marL="9525" marR="9525" marT="9525" marB="0" anchor="ctr"/>
                </a:tc>
                <a:tc>
                  <a:txBody>
                    <a:bodyPr/>
                    <a:lstStyle/>
                    <a:p>
                      <a:pPr algn="l" fontAlgn="ctr"/>
                      <a:r>
                        <a:rPr lang="de-DE" sz="1000" b="0" i="0" u="none" strike="noStrike">
                          <a:solidFill>
                            <a:srgbClr val="000000"/>
                          </a:solidFill>
                          <a:effectLst/>
                          <a:latin typeface="+mj-lt"/>
                        </a:rPr>
                        <a:t>+43 (0)316/722 622</a:t>
                      </a:r>
                    </a:p>
                  </a:txBody>
                  <a:tcPr marL="9525" marR="9525" marT="9525" marB="0" anchor="ctr"/>
                </a:tc>
                <a:tc>
                  <a:txBody>
                    <a:bodyPr/>
                    <a:lstStyle/>
                    <a:p>
                      <a:pPr algn="l" fontAlgn="ctr"/>
                      <a:r>
                        <a:rPr lang="de-DE" sz="1000" b="0" i="0" u="none" strike="noStrike">
                          <a:solidFill>
                            <a:srgbClr val="000000"/>
                          </a:solidFill>
                          <a:effectLst/>
                          <a:latin typeface="+mj-lt"/>
                        </a:rPr>
                        <a:t>office@alphanova.at</a:t>
                      </a:r>
                    </a:p>
                  </a:txBody>
                  <a:tcPr marL="9525" marR="9525" marT="9525" marB="0" anchor="ctr"/>
                </a:tc>
                <a:extLst>
                  <a:ext uri="{0D108BD9-81ED-4DB2-BD59-A6C34878D82A}">
                    <a16:rowId xmlns:a16="http://schemas.microsoft.com/office/drawing/2014/main" val="848981184"/>
                  </a:ext>
                </a:extLst>
              </a:tr>
              <a:tr h="562266">
                <a:tc>
                  <a:txBody>
                    <a:bodyPr/>
                    <a:lstStyle/>
                    <a:p>
                      <a:pPr algn="l" fontAlgn="ctr"/>
                      <a:r>
                        <a:rPr lang="de-DE" sz="1000" b="0" i="0" u="none" strike="noStrike">
                          <a:solidFill>
                            <a:srgbClr val="000000"/>
                          </a:solidFill>
                          <a:effectLst/>
                          <a:latin typeface="+mj-lt"/>
                        </a:rPr>
                        <a:t>Courage - Partner*innen-, Familien- &amp; Sexualberatungsstelle</a:t>
                      </a:r>
                    </a:p>
                  </a:txBody>
                  <a:tcPr marL="9525" marR="9525" marT="9525" marB="0" anchor="ctr"/>
                </a:tc>
                <a:tc>
                  <a:txBody>
                    <a:bodyPr/>
                    <a:lstStyle/>
                    <a:p>
                      <a:pPr algn="l" fontAlgn="ctr"/>
                      <a:r>
                        <a:rPr lang="de-DE" sz="1000" b="0" i="0" u="none" strike="noStrike">
                          <a:solidFill>
                            <a:srgbClr val="000000"/>
                          </a:solidFill>
                          <a:effectLst/>
                          <a:latin typeface="+mj-lt"/>
                        </a:rPr>
                        <a:t>Plüddemanngasse 39, 8010 Graz</a:t>
                      </a:r>
                    </a:p>
                  </a:txBody>
                  <a:tcPr marL="9525" marR="9525" marT="9525" marB="0" anchor="ctr"/>
                </a:tc>
                <a:tc>
                  <a:txBody>
                    <a:bodyPr/>
                    <a:lstStyle/>
                    <a:p>
                      <a:pPr algn="l" fontAlgn="ctr"/>
                      <a:r>
                        <a:rPr lang="de-DE" sz="1000" b="0" i="0" u="none" strike="noStrike">
                          <a:solidFill>
                            <a:srgbClr val="000000"/>
                          </a:solidFill>
                          <a:effectLst/>
                          <a:latin typeface="+mj-lt"/>
                        </a:rPr>
                        <a:t>+43 (0)699/166 166 62 oder 585 69 66</a:t>
                      </a:r>
                    </a:p>
                  </a:txBody>
                  <a:tcPr marL="9525" marR="9525" marT="9525" marB="0" anchor="ctr"/>
                </a:tc>
                <a:tc>
                  <a:txBody>
                    <a:bodyPr/>
                    <a:lstStyle/>
                    <a:p>
                      <a:pPr algn="l" fontAlgn="ctr"/>
                      <a:r>
                        <a:rPr lang="de-DE" sz="1000" b="0" i="0" u="none" strike="noStrike">
                          <a:solidFill>
                            <a:srgbClr val="000000"/>
                          </a:solidFill>
                          <a:effectLst/>
                          <a:latin typeface="+mj-lt"/>
                        </a:rPr>
                        <a:t>graz@courage-beratung.at</a:t>
                      </a:r>
                    </a:p>
                  </a:txBody>
                  <a:tcPr marL="9525" marR="9525" marT="9525" marB="0" anchor="ctr"/>
                </a:tc>
                <a:extLst>
                  <a:ext uri="{0D108BD9-81ED-4DB2-BD59-A6C34878D82A}">
                    <a16:rowId xmlns:a16="http://schemas.microsoft.com/office/drawing/2014/main" val="1081692461"/>
                  </a:ext>
                </a:extLst>
              </a:tr>
              <a:tr h="562266">
                <a:tc>
                  <a:txBody>
                    <a:bodyPr/>
                    <a:lstStyle/>
                    <a:p>
                      <a:pPr algn="l" fontAlgn="ctr"/>
                      <a:r>
                        <a:rPr lang="de-DE" sz="1000" b="0" i="0" u="none" strike="noStrike">
                          <a:solidFill>
                            <a:srgbClr val="000000"/>
                          </a:solidFill>
                          <a:effectLst/>
                          <a:latin typeface="+mj-lt"/>
                        </a:rPr>
                        <a:t>Fachstelle für Männer- und Geschlechterthemen Steiermark</a:t>
                      </a:r>
                    </a:p>
                  </a:txBody>
                  <a:tcPr marL="9525" marR="9525" marT="9525" marB="0" anchor="ctr"/>
                </a:tc>
                <a:tc>
                  <a:txBody>
                    <a:bodyPr/>
                    <a:lstStyle/>
                    <a:p>
                      <a:pPr algn="l" fontAlgn="ctr"/>
                      <a:r>
                        <a:rPr lang="de-DE" sz="1000" b="0" i="0" u="none" strike="noStrike">
                          <a:solidFill>
                            <a:srgbClr val="000000"/>
                          </a:solidFill>
                          <a:effectLst/>
                          <a:latin typeface="+mj-lt"/>
                        </a:rPr>
                        <a:t>Dietrichsteinplatz 15/8.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(0)316/83 14 14</a:t>
                      </a:r>
                    </a:p>
                  </a:txBody>
                  <a:tcPr marL="9525" marR="9525" marT="9525" marB="0" anchor="ctr"/>
                </a:tc>
                <a:tc>
                  <a:txBody>
                    <a:bodyPr/>
                    <a:lstStyle/>
                    <a:p>
                      <a:pPr algn="l" fontAlgn="ctr"/>
                      <a:r>
                        <a:rPr lang="de-DE" sz="1000" b="0" i="0" u="none" strike="noStrike">
                          <a:solidFill>
                            <a:srgbClr val="000000"/>
                          </a:solidFill>
                          <a:effectLst/>
                          <a:latin typeface="+mj-lt"/>
                        </a:rPr>
                        <a:t>info@burschenarbeit.at</a:t>
                      </a:r>
                    </a:p>
                  </a:txBody>
                  <a:tcPr marL="9525" marR="9525" marT="9525" marB="0" anchor="ctr"/>
                </a:tc>
                <a:extLst>
                  <a:ext uri="{0D108BD9-81ED-4DB2-BD59-A6C34878D82A}">
                    <a16:rowId xmlns:a16="http://schemas.microsoft.com/office/drawing/2014/main" val="480287141"/>
                  </a:ext>
                </a:extLst>
              </a:tr>
              <a:tr h="284627">
                <a:tc>
                  <a:txBody>
                    <a:bodyPr/>
                    <a:lstStyle/>
                    <a:p>
                      <a:pPr algn="l" fontAlgn="ctr"/>
                      <a:r>
                        <a:rPr lang="de-DE" sz="1000" b="0" i="0" u="none" strike="noStrike">
                          <a:solidFill>
                            <a:srgbClr val="000000"/>
                          </a:solidFill>
                          <a:effectLst/>
                          <a:latin typeface="+mj-lt"/>
                        </a:rPr>
                        <a:t>Frauengesundheitszentrum</a:t>
                      </a:r>
                    </a:p>
                  </a:txBody>
                  <a:tcPr marL="9525" marR="9525" marT="9525" marB="0" anchor="ctr"/>
                </a:tc>
                <a:tc>
                  <a:txBody>
                    <a:bodyPr/>
                    <a:lstStyle/>
                    <a:p>
                      <a:pPr algn="l" fontAlgn="ctr"/>
                      <a:r>
                        <a:rPr lang="de-DE" sz="1000" b="0" i="0" u="none" strike="noStrike">
                          <a:solidFill>
                            <a:srgbClr val="000000"/>
                          </a:solidFill>
                          <a:effectLst/>
                          <a:latin typeface="+mj-lt"/>
                        </a:rPr>
                        <a:t>Joanneumring 3, 8010 Graz</a:t>
                      </a:r>
                    </a:p>
                  </a:txBody>
                  <a:tcPr marL="9525" marR="9525" marT="9525" marB="0" anchor="ctr"/>
                </a:tc>
                <a:tc>
                  <a:txBody>
                    <a:bodyPr/>
                    <a:lstStyle/>
                    <a:p>
                      <a:pPr algn="l" fontAlgn="ctr"/>
                      <a:r>
                        <a:rPr lang="de-DE" sz="1000" b="0" i="0" u="none" strike="noStrike">
                          <a:solidFill>
                            <a:srgbClr val="000000"/>
                          </a:solidFill>
                          <a:effectLst/>
                          <a:latin typeface="+mj-lt"/>
                        </a:rPr>
                        <a:t>+43 (0)316/83 79 98</a:t>
                      </a:r>
                    </a:p>
                  </a:txBody>
                  <a:tcPr marL="9525" marR="9525" marT="9525" marB="0" anchor="ctr"/>
                </a:tc>
                <a:tc>
                  <a:txBody>
                    <a:bodyPr/>
                    <a:lstStyle/>
                    <a:p>
                      <a:pPr algn="l" fontAlgn="ctr"/>
                      <a:r>
                        <a:rPr lang="de-DE" sz="1000" b="0" i="0" u="none" strike="noStrike">
                          <a:solidFill>
                            <a:srgbClr val="000000"/>
                          </a:solidFill>
                          <a:effectLst/>
                          <a:latin typeface="+mj-lt"/>
                        </a:rPr>
                        <a:t>frauen.gesundheit@fgz.co.at</a:t>
                      </a:r>
                    </a:p>
                  </a:txBody>
                  <a:tcPr marL="9525" marR="9525" marT="9525" marB="0" anchor="ctr"/>
                </a:tc>
                <a:extLst>
                  <a:ext uri="{0D108BD9-81ED-4DB2-BD59-A6C34878D82A}">
                    <a16:rowId xmlns:a16="http://schemas.microsoft.com/office/drawing/2014/main" val="1771553901"/>
                  </a:ext>
                </a:extLst>
              </a:tr>
              <a:tr h="423446">
                <a:tc>
                  <a:txBody>
                    <a:bodyPr/>
                    <a:lstStyle/>
                    <a:p>
                      <a:pPr algn="l" fontAlgn="ctr"/>
                      <a:r>
                        <a:rPr lang="de-DE" sz="1000" b="0" i="0" u="none" strike="noStrike">
                          <a:solidFill>
                            <a:srgbClr val="000000"/>
                          </a:solidFill>
                          <a:effectLst/>
                          <a:latin typeface="+mj-lt"/>
                        </a:rPr>
                        <a:t>Hazissa - Fachstelle für Prävention gegen sexuelle Gewalt</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(0)316/90 370-160</a:t>
                      </a:r>
                    </a:p>
                  </a:txBody>
                  <a:tcPr marL="9525" marR="9525" marT="9525" marB="0" anchor="ctr"/>
                </a:tc>
                <a:tc>
                  <a:txBody>
                    <a:bodyPr/>
                    <a:lstStyle/>
                    <a:p>
                      <a:pPr algn="l" fontAlgn="ctr"/>
                      <a:r>
                        <a:rPr lang="de-DE" sz="1000" b="0" i="0" u="none" strike="noStrike">
                          <a:solidFill>
                            <a:srgbClr val="000000"/>
                          </a:solidFill>
                          <a:effectLst/>
                          <a:latin typeface="+mj-lt"/>
                        </a:rPr>
                        <a:t>office@hazissa.at</a:t>
                      </a:r>
                    </a:p>
                  </a:txBody>
                  <a:tcPr marL="9525" marR="9525" marT="9525" marB="0" anchor="ctr"/>
                </a:tc>
                <a:extLst>
                  <a:ext uri="{0D108BD9-81ED-4DB2-BD59-A6C34878D82A}">
                    <a16:rowId xmlns:a16="http://schemas.microsoft.com/office/drawing/2014/main" val="1907392835"/>
                  </a:ext>
                </a:extLst>
              </a:tr>
              <a:tr h="324425">
                <a:tc>
                  <a:txBody>
                    <a:bodyPr/>
                    <a:lstStyle/>
                    <a:p>
                      <a:pPr algn="l" fontAlgn="ctr"/>
                      <a:r>
                        <a:rPr lang="de-DE" sz="1000" b="0" i="0" u="none" strike="noStrike">
                          <a:solidFill>
                            <a:srgbClr val="000000"/>
                          </a:solidFill>
                          <a:effectLst/>
                          <a:latin typeface="+mj-lt"/>
                        </a:rPr>
                        <a:t>Mädchensprechzimmer</a:t>
                      </a:r>
                    </a:p>
                  </a:txBody>
                  <a:tcPr marL="9525" marR="9525" marT="9525" marB="0" anchor="ctr"/>
                </a:tc>
                <a:tc>
                  <a:txBody>
                    <a:bodyPr/>
                    <a:lstStyle/>
                    <a:p>
                      <a:pPr algn="l" fontAlgn="ctr"/>
                      <a:r>
                        <a:rPr lang="de-DE" sz="1000" b="0" i="0" u="none" strike="noStrike">
                          <a:solidFill>
                            <a:srgbClr val="000000"/>
                          </a:solidFill>
                          <a:effectLst/>
                          <a:latin typeface="+mj-lt"/>
                        </a:rPr>
                        <a:t>St. Peter Pfarrweg 26, 8010 Graz</a:t>
                      </a:r>
                    </a:p>
                  </a:txBody>
                  <a:tcPr marL="9525" marR="9525" marT="9525" marB="0" anchor="ctr"/>
                </a:tc>
                <a:tc>
                  <a:txBody>
                    <a:bodyPr/>
                    <a:lstStyle/>
                    <a:p>
                      <a:pPr algn="l" fontAlgn="ctr"/>
                      <a:r>
                        <a:rPr lang="de-DE" sz="1000" b="0" i="0" u="none" strike="noStrike">
                          <a:solidFill>
                            <a:srgbClr val="000000"/>
                          </a:solidFill>
                          <a:effectLst/>
                          <a:latin typeface="+mj-lt"/>
                        </a:rPr>
                        <a:t>+43 (0)650/98 12 528</a:t>
                      </a:r>
                    </a:p>
                  </a:txBody>
                  <a:tcPr marL="9525" marR="9525" marT="9525" marB="0" anchor="ctr"/>
                </a:tc>
                <a:tc>
                  <a:txBody>
                    <a:bodyPr/>
                    <a:lstStyle/>
                    <a:p>
                      <a:pPr algn="l" fontAlgn="ctr"/>
                      <a:r>
                        <a:rPr lang="de-DE" sz="1000" b="0" i="0" u="none" strike="noStrike">
                          <a:solidFill>
                            <a:srgbClr val="000000"/>
                          </a:solidFill>
                          <a:effectLst/>
                          <a:latin typeface="+mj-lt"/>
                        </a:rPr>
                        <a:t>office@maedchensprechzimmer.at</a:t>
                      </a:r>
                    </a:p>
                  </a:txBody>
                  <a:tcPr marL="9525" marR="9525" marT="9525" marB="0" anchor="ctr"/>
                </a:tc>
                <a:extLst>
                  <a:ext uri="{0D108BD9-81ED-4DB2-BD59-A6C34878D82A}">
                    <a16:rowId xmlns:a16="http://schemas.microsoft.com/office/drawing/2014/main" val="2040854469"/>
                  </a:ext>
                </a:extLst>
              </a:tr>
              <a:tr h="701085">
                <a:tc>
                  <a:txBody>
                    <a:bodyPr/>
                    <a:lstStyle/>
                    <a:p>
                      <a:pPr algn="l" fontAlgn="ctr"/>
                      <a:r>
                        <a:rPr lang="de-DE" sz="1000" b="0" i="0" u="none" strike="noStrike">
                          <a:solidFill>
                            <a:srgbClr val="000000"/>
                          </a:solidFill>
                          <a:effectLst/>
                          <a:latin typeface="+mj-lt"/>
                        </a:rPr>
                        <a:t>Mafalda - Verein zur Förderung und Unterstützung von Mädchen und jungen Frauen</a:t>
                      </a:r>
                    </a:p>
                  </a:txBody>
                  <a:tcPr marL="9525" marR="9525" marT="9525" marB="0" anchor="ctr"/>
                </a:tc>
                <a:tc>
                  <a:txBody>
                    <a:bodyPr/>
                    <a:lstStyle/>
                    <a:p>
                      <a:pPr algn="l" fontAlgn="ctr"/>
                      <a:r>
                        <a:rPr lang="it-IT" sz="1000" b="0" i="0" u="none" strike="noStrike">
                          <a:solidFill>
                            <a:srgbClr val="000000"/>
                          </a:solidFill>
                          <a:effectLst/>
                          <a:latin typeface="+mj-lt"/>
                        </a:rPr>
                        <a:t>Arche Noah 9-11, 8010 Graz</a:t>
                      </a:r>
                    </a:p>
                  </a:txBody>
                  <a:tcPr marL="9525" marR="9525" marT="9525" marB="0" anchor="ctr"/>
                </a:tc>
                <a:tc>
                  <a:txBody>
                    <a:bodyPr/>
                    <a:lstStyle/>
                    <a:p>
                      <a:pPr algn="l" fontAlgn="ctr"/>
                      <a:r>
                        <a:rPr lang="de-DE" sz="1000" b="0" i="0" u="none" strike="noStrike">
                          <a:solidFill>
                            <a:srgbClr val="000000"/>
                          </a:solidFill>
                          <a:effectLst/>
                          <a:latin typeface="+mj-lt"/>
                        </a:rPr>
                        <a:t>+43 (0)316/33 73 00</a:t>
                      </a:r>
                    </a:p>
                  </a:txBody>
                  <a:tcPr marL="9525" marR="9525" marT="9525" marB="0" anchor="ctr"/>
                </a:tc>
                <a:tc>
                  <a:txBody>
                    <a:bodyPr/>
                    <a:lstStyle/>
                    <a:p>
                      <a:pPr algn="l" fontAlgn="ctr"/>
                      <a:r>
                        <a:rPr lang="de-DE" sz="1000" b="0" i="0" u="none" strike="noStrike">
                          <a:solidFill>
                            <a:srgbClr val="000000"/>
                          </a:solidFill>
                          <a:effectLst/>
                          <a:latin typeface="+mj-lt"/>
                        </a:rPr>
                        <a:t>office@mafalda.at</a:t>
                      </a:r>
                    </a:p>
                  </a:txBody>
                  <a:tcPr marL="9525" marR="9525" marT="9525" marB="0" anchor="ctr"/>
                </a:tc>
                <a:extLst>
                  <a:ext uri="{0D108BD9-81ED-4DB2-BD59-A6C34878D82A}">
                    <a16:rowId xmlns:a16="http://schemas.microsoft.com/office/drawing/2014/main" val="2333551713"/>
                  </a:ext>
                </a:extLst>
              </a:tr>
              <a:tr h="284627">
                <a:tc>
                  <a:txBody>
                    <a:bodyPr/>
                    <a:lstStyle/>
                    <a:p>
                      <a:pPr algn="l" fontAlgn="ctr"/>
                      <a:r>
                        <a:rPr lang="de-DE" sz="1000" b="0" i="0" u="none" strike="noStrike">
                          <a:solidFill>
                            <a:srgbClr val="000000"/>
                          </a:solidFill>
                          <a:effectLst/>
                          <a:latin typeface="+mj-lt"/>
                        </a:rPr>
                        <a:t>RosaLila PantherInnen</a:t>
                      </a:r>
                    </a:p>
                  </a:txBody>
                  <a:tcPr marL="9525" marR="9525" marT="9525" marB="0" anchor="ctr"/>
                </a:tc>
                <a:tc>
                  <a:txBody>
                    <a:bodyPr/>
                    <a:lstStyle/>
                    <a:p>
                      <a:pPr algn="l" fontAlgn="ctr"/>
                      <a:r>
                        <a:rPr lang="de-DE" sz="1000" b="0" i="0" u="none" strike="noStrike">
                          <a:solidFill>
                            <a:srgbClr val="000000"/>
                          </a:solidFill>
                          <a:effectLst/>
                          <a:latin typeface="+mj-lt"/>
                        </a:rPr>
                        <a:t>Annenstraße 26, 8020 Graz</a:t>
                      </a:r>
                    </a:p>
                  </a:txBody>
                  <a:tcPr marL="9525" marR="9525" marT="9525" marB="0" anchor="ctr"/>
                </a:tc>
                <a:tc>
                  <a:txBody>
                    <a:bodyPr/>
                    <a:lstStyle/>
                    <a:p>
                      <a:pPr algn="l" fontAlgn="ctr"/>
                      <a:r>
                        <a:rPr lang="de-DE" sz="1000" b="0" i="0" u="none" strike="noStrike">
                          <a:solidFill>
                            <a:srgbClr val="000000"/>
                          </a:solidFill>
                          <a:effectLst/>
                          <a:latin typeface="+mj-lt"/>
                        </a:rPr>
                        <a:t>+43 (0)316/36 66 01</a:t>
                      </a:r>
                    </a:p>
                  </a:txBody>
                  <a:tcPr marL="9525" marR="9525" marT="9525" marB="0" anchor="ctr"/>
                </a:tc>
                <a:tc>
                  <a:txBody>
                    <a:bodyPr/>
                    <a:lstStyle/>
                    <a:p>
                      <a:pPr algn="l" fontAlgn="ctr"/>
                      <a:r>
                        <a:rPr lang="de-DE" sz="1000" b="0" i="0" u="none" strike="noStrike">
                          <a:solidFill>
                            <a:srgbClr val="000000"/>
                          </a:solidFill>
                          <a:effectLst/>
                          <a:latin typeface="+mj-lt"/>
                        </a:rPr>
                        <a:t>info@homo.at</a:t>
                      </a:r>
                    </a:p>
                  </a:txBody>
                  <a:tcPr marL="9525" marR="9525" marT="9525" marB="0" anchor="ctr"/>
                </a:tc>
                <a:extLst>
                  <a:ext uri="{0D108BD9-81ED-4DB2-BD59-A6C34878D82A}">
                    <a16:rowId xmlns:a16="http://schemas.microsoft.com/office/drawing/2014/main" val="1208635810"/>
                  </a:ext>
                </a:extLst>
              </a:tr>
              <a:tr h="701085">
                <a:tc>
                  <a:txBody>
                    <a:bodyPr/>
                    <a:lstStyle/>
                    <a:p>
                      <a:pPr algn="l" fontAlgn="ctr"/>
                      <a:r>
                        <a:rPr lang="de-DE" sz="1000" b="0" i="0" u="none" strike="noStrike">
                          <a:solidFill>
                            <a:srgbClr val="000000"/>
                          </a:solidFill>
                          <a:effectLst/>
                          <a:latin typeface="+mj-lt"/>
                        </a:rPr>
                        <a:t>Zentrum für Sexuelle Bildung, Kommunikations- &amp; Gesundheitsförderung</a:t>
                      </a:r>
                    </a:p>
                  </a:txBody>
                  <a:tcPr marL="9525" marR="9525" marT="9525" marB="0" anchor="ctr"/>
                </a:tc>
                <a:tc>
                  <a:txBody>
                    <a:bodyPr/>
                    <a:lstStyle/>
                    <a:p>
                      <a:pPr algn="l" fontAlgn="ctr"/>
                      <a:r>
                        <a:rPr lang="de-DE" sz="1000" b="0" i="0" u="none" strike="noStrike">
                          <a:solidFill>
                            <a:srgbClr val="000000"/>
                          </a:solidFill>
                          <a:effectLst/>
                          <a:latin typeface="+mj-lt"/>
                        </a:rPr>
                        <a:t>Peinlichgasse 5, 8010 Graz</a:t>
                      </a:r>
                    </a:p>
                  </a:txBody>
                  <a:tcPr marL="9525" marR="9525" marT="9525" marB="0" anchor="ctr"/>
                </a:tc>
                <a:tc>
                  <a:txBody>
                    <a:bodyPr/>
                    <a:lstStyle/>
                    <a:p>
                      <a:pPr algn="l" fontAlgn="ctr"/>
                      <a:r>
                        <a:rPr lang="de-DE" sz="1000" b="0" i="0" u="none" strike="noStrike">
                          <a:solidFill>
                            <a:srgbClr val="000000"/>
                          </a:solidFill>
                          <a:effectLst/>
                          <a:latin typeface="+mj-lt"/>
                        </a:rPr>
                        <a:t>+43 (0)677/619 799 35</a:t>
                      </a:r>
                    </a:p>
                  </a:txBody>
                  <a:tcPr marL="9525" marR="9525" marT="9525" marB="0" anchor="ctr"/>
                </a:tc>
                <a:tc>
                  <a:txBody>
                    <a:bodyPr/>
                    <a:lstStyle/>
                    <a:p>
                      <a:pPr algn="l" fontAlgn="ctr"/>
                      <a:r>
                        <a:rPr lang="de-DE" sz="1000" b="0" i="0" u="none" strike="noStrike" dirty="0">
                          <a:solidFill>
                            <a:srgbClr val="000000"/>
                          </a:solidFill>
                          <a:effectLst/>
                          <a:latin typeface="+mj-lt"/>
                        </a:rPr>
                        <a:t>hallo@liebenslust.at</a:t>
                      </a:r>
                    </a:p>
                  </a:txBody>
                  <a:tcPr marL="9525" marR="9525" marT="9525" marB="0" anchor="ctr"/>
                </a:tc>
                <a:extLst>
                  <a:ext uri="{0D108BD9-81ED-4DB2-BD59-A6C34878D82A}">
                    <a16:rowId xmlns:a16="http://schemas.microsoft.com/office/drawing/2014/main" val="2694415172"/>
                  </a:ext>
                </a:extLst>
              </a:tr>
            </a:tbl>
          </a:graphicData>
        </a:graphic>
      </p:graphicFrame>
    </p:spTree>
    <p:extLst>
      <p:ext uri="{BB962C8B-B14F-4D97-AF65-F5344CB8AC3E}">
        <p14:creationId xmlns:p14="http://schemas.microsoft.com/office/powerpoint/2010/main" val="31567669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74620336"/>
              </p:ext>
            </p:extLst>
          </p:nvPr>
        </p:nvGraphicFramePr>
        <p:xfrm>
          <a:off x="539552" y="980728"/>
          <a:ext cx="8136904" cy="5669020"/>
        </p:xfrm>
        <a:graphic>
          <a:graphicData uri="http://schemas.openxmlformats.org/drawingml/2006/table">
            <a:tbl>
              <a:tblPr>
                <a:tableStyleId>{5C22544A-7EE6-4342-B048-85BDC9FD1C3A}</a:tableStyleId>
              </a:tblPr>
              <a:tblGrid>
                <a:gridCol w="1932357">
                  <a:extLst>
                    <a:ext uri="{9D8B030D-6E8A-4147-A177-3AD203B41FA5}">
                      <a16:colId xmlns:a16="http://schemas.microsoft.com/office/drawing/2014/main" val="2512448000"/>
                    </a:ext>
                  </a:extLst>
                </a:gridCol>
                <a:gridCol w="1629902">
                  <a:extLst>
                    <a:ext uri="{9D8B030D-6E8A-4147-A177-3AD203B41FA5}">
                      <a16:colId xmlns:a16="http://schemas.microsoft.com/office/drawing/2014/main" val="2328461010"/>
                    </a:ext>
                  </a:extLst>
                </a:gridCol>
                <a:gridCol w="1764327">
                  <a:extLst>
                    <a:ext uri="{9D8B030D-6E8A-4147-A177-3AD203B41FA5}">
                      <a16:colId xmlns:a16="http://schemas.microsoft.com/office/drawing/2014/main" val="2413910011"/>
                    </a:ext>
                  </a:extLst>
                </a:gridCol>
                <a:gridCol w="2810318">
                  <a:extLst>
                    <a:ext uri="{9D8B030D-6E8A-4147-A177-3AD203B41FA5}">
                      <a16:colId xmlns:a16="http://schemas.microsoft.com/office/drawing/2014/main" val="2507742732"/>
                    </a:ext>
                  </a:extLst>
                </a:gridCol>
              </a:tblGrid>
              <a:tr h="205016">
                <a:tc gridSpan="4">
                  <a:txBody>
                    <a:bodyPr/>
                    <a:lstStyle/>
                    <a:p>
                      <a:pPr algn="ctr" fontAlgn="ctr"/>
                      <a:r>
                        <a:rPr lang="de-DE" sz="1400" b="1" i="0" u="none" strike="noStrike" dirty="0" smtClean="0">
                          <a:solidFill>
                            <a:schemeClr val="dk1"/>
                          </a:solidFill>
                          <a:effectLst/>
                          <a:latin typeface="+mn-lt"/>
                        </a:rPr>
                        <a:t>Schul-</a:t>
                      </a:r>
                      <a:r>
                        <a:rPr lang="de-DE" sz="1400" b="1" i="0" u="none" strike="noStrike" baseline="0" dirty="0" smtClean="0">
                          <a:solidFill>
                            <a:schemeClr val="dk1"/>
                          </a:solidFill>
                          <a:effectLst/>
                          <a:latin typeface="+mn-lt"/>
                        </a:rPr>
                        <a:t> und Pflegeassistenz</a:t>
                      </a:r>
                      <a:endParaRPr lang="de-DE" sz="1400" b="1" i="0" u="none" strike="noStrike" dirty="0">
                        <a:solidFill>
                          <a:srgbClr val="000000"/>
                        </a:solidFill>
                        <a:effectLst/>
                        <a:latin typeface="Corbel" panose="020B0503020204020204" pitchFamily="34" charset="0"/>
                      </a:endParaRPr>
                    </a:p>
                  </a:txBody>
                  <a:tcPr marL="4602" marR="4602" marT="4602"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891382516"/>
                  </a:ext>
                </a:extLst>
              </a:tr>
              <a:tr h="295655">
                <a:tc>
                  <a:txBody>
                    <a:bodyPr/>
                    <a:lstStyle/>
                    <a:p>
                      <a:pPr algn="l" fontAlgn="ctr"/>
                      <a:r>
                        <a:rPr lang="de-DE" sz="1000" b="0" i="0" u="none" strike="noStrike">
                          <a:solidFill>
                            <a:srgbClr val="000000"/>
                          </a:solidFill>
                          <a:effectLst/>
                          <a:latin typeface="+mj-lt"/>
                        </a:rPr>
                        <a:t>EASI - Kinder- und Jugenpsychologisches Institut</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+043 (0)664/430 23 93</a:t>
                      </a:r>
                    </a:p>
                  </a:txBody>
                  <a:tcPr marL="9525" marR="9525" marT="9525" marB="0" anchor="ctr"/>
                </a:tc>
                <a:tc>
                  <a:txBody>
                    <a:bodyPr/>
                    <a:lstStyle/>
                    <a:p>
                      <a:pPr algn="l" fontAlgn="ctr"/>
                      <a:r>
                        <a:rPr lang="de-DE" sz="1000" b="0" i="0" u="none" strike="noStrike">
                          <a:solidFill>
                            <a:srgbClr val="000000"/>
                          </a:solidFill>
                          <a:effectLst/>
                          <a:latin typeface="+mj-lt"/>
                        </a:rPr>
                        <a:t>office@easi-kids.at</a:t>
                      </a:r>
                    </a:p>
                  </a:txBody>
                  <a:tcPr marL="9525" marR="9525" marT="9525" marB="0" anchor="ctr"/>
                </a:tc>
                <a:extLst>
                  <a:ext uri="{0D108BD9-81ED-4DB2-BD59-A6C34878D82A}">
                    <a16:rowId xmlns:a16="http://schemas.microsoft.com/office/drawing/2014/main" val="3209712247"/>
                  </a:ext>
                </a:extLst>
              </a:tr>
              <a:tr h="168280">
                <a:tc>
                  <a:txBody>
                    <a:bodyPr/>
                    <a:lstStyle/>
                    <a:p>
                      <a:pPr algn="l" fontAlgn="ctr"/>
                      <a:r>
                        <a:rPr lang="de-DE" sz="1000" b="0" i="0" u="none" strike="noStrike">
                          <a:solidFill>
                            <a:srgbClr val="000000"/>
                          </a:solidFill>
                          <a:effectLst/>
                          <a:latin typeface="+mj-lt"/>
                        </a:rPr>
                        <a:t>Caritas der Diözese Graz-Seckau</a:t>
                      </a:r>
                    </a:p>
                  </a:txBody>
                  <a:tcPr marL="9525" marR="9525" marT="9525" marB="0" anchor="ctr"/>
                </a:tc>
                <a:tc>
                  <a:txBody>
                    <a:bodyPr/>
                    <a:lstStyle/>
                    <a:p>
                      <a:pPr algn="l" fontAlgn="ctr"/>
                      <a:r>
                        <a:rPr lang="de-DE" sz="1000" b="0" i="0" u="none" strike="noStrike">
                          <a:solidFill>
                            <a:srgbClr val="000000"/>
                          </a:solidFill>
                          <a:effectLst/>
                          <a:latin typeface="+mj-lt"/>
                        </a:rPr>
                        <a:t>Grabenstraße 39, 8010 Graz</a:t>
                      </a:r>
                    </a:p>
                  </a:txBody>
                  <a:tcPr marL="9525" marR="9525" marT="9525" marB="0" anchor="ctr"/>
                </a:tc>
                <a:tc>
                  <a:txBody>
                    <a:bodyPr/>
                    <a:lstStyle/>
                    <a:p>
                      <a:pPr algn="l" fontAlgn="ctr"/>
                      <a:r>
                        <a:rPr lang="de-DE" sz="1000" b="0" i="0" u="none" strike="noStrike">
                          <a:solidFill>
                            <a:srgbClr val="000000"/>
                          </a:solidFill>
                          <a:effectLst/>
                          <a:latin typeface="+mj-lt"/>
                        </a:rPr>
                        <a:t>+43 (0)316/80 15-0</a:t>
                      </a:r>
                    </a:p>
                  </a:txBody>
                  <a:tcPr marL="9525" marR="9525" marT="9525" marB="0" anchor="ctr"/>
                </a:tc>
                <a:tc>
                  <a:txBody>
                    <a:bodyPr/>
                    <a:lstStyle/>
                    <a:p>
                      <a:pPr algn="l" fontAlgn="ctr"/>
                      <a:r>
                        <a:rPr lang="de-DE" sz="1000" b="0" i="0" u="none" strike="noStrike">
                          <a:solidFill>
                            <a:srgbClr val="000000"/>
                          </a:solidFill>
                          <a:effectLst/>
                          <a:latin typeface="+mj-lt"/>
                        </a:rPr>
                        <a:t>office@caritas-steiermark.at</a:t>
                      </a:r>
                    </a:p>
                  </a:txBody>
                  <a:tcPr marL="9525" marR="9525" marT="9525" marB="0" anchor="ctr"/>
                </a:tc>
                <a:extLst>
                  <a:ext uri="{0D108BD9-81ED-4DB2-BD59-A6C34878D82A}">
                    <a16:rowId xmlns:a16="http://schemas.microsoft.com/office/drawing/2014/main" val="3451180037"/>
                  </a:ext>
                </a:extLst>
              </a:tr>
              <a:tr h="295655">
                <a:tc>
                  <a:txBody>
                    <a:bodyPr/>
                    <a:lstStyle/>
                    <a:p>
                      <a:pPr algn="l" fontAlgn="ctr"/>
                      <a:r>
                        <a:rPr lang="de-DE" sz="1000" b="0" i="0" u="none" strike="noStrike">
                          <a:solidFill>
                            <a:srgbClr val="000000"/>
                          </a:solidFill>
                          <a:effectLst/>
                          <a:latin typeface="+mj-lt"/>
                        </a:rPr>
                        <a:t>isi - Initiative Soziale Integration</a:t>
                      </a:r>
                    </a:p>
                  </a:txBody>
                  <a:tcPr marL="9525" marR="9525" marT="9525" marB="0" anchor="ctr"/>
                </a:tc>
                <a:tc>
                  <a:txBody>
                    <a:bodyPr/>
                    <a:lstStyle/>
                    <a:p>
                      <a:pPr algn="l" fontAlgn="ctr"/>
                      <a:r>
                        <a:rPr lang="nb-NO" sz="1000" b="0" i="0" u="none" strike="noStrike">
                          <a:solidFill>
                            <a:srgbClr val="000000"/>
                          </a:solidFill>
                          <a:effectLst/>
                          <a:latin typeface="+mj-lt"/>
                        </a:rPr>
                        <a:t>Keplerstraße 95/1. Stock, 8020 Graz</a:t>
                      </a:r>
                    </a:p>
                  </a:txBody>
                  <a:tcPr marL="9525" marR="9525" marT="9525" marB="0" anchor="ctr"/>
                </a:tc>
                <a:tc>
                  <a:txBody>
                    <a:bodyPr/>
                    <a:lstStyle/>
                    <a:p>
                      <a:pPr algn="l" fontAlgn="ctr"/>
                      <a:r>
                        <a:rPr lang="de-DE" sz="1000" b="0" i="0" u="none" strike="noStrike">
                          <a:solidFill>
                            <a:srgbClr val="000000"/>
                          </a:solidFill>
                          <a:effectLst/>
                          <a:latin typeface="+mj-lt"/>
                        </a:rPr>
                        <a:t>+43 (0)316/76 02 40</a:t>
                      </a:r>
                    </a:p>
                  </a:txBody>
                  <a:tcPr marL="9525" marR="9525" marT="9525" marB="0" anchor="ctr"/>
                </a:tc>
                <a:tc>
                  <a:txBody>
                    <a:bodyPr/>
                    <a:lstStyle/>
                    <a:p>
                      <a:pPr algn="l" fontAlgn="ctr"/>
                      <a:r>
                        <a:rPr lang="de-DE" sz="1000" b="0" i="0" u="none" strike="noStrike">
                          <a:solidFill>
                            <a:srgbClr val="000000"/>
                          </a:solidFill>
                          <a:effectLst/>
                          <a:latin typeface="+mj-lt"/>
                        </a:rPr>
                        <a:t>office@isi-graz.at</a:t>
                      </a:r>
                    </a:p>
                  </a:txBody>
                  <a:tcPr marL="9525" marR="9525" marT="9525" marB="0" anchor="ctr"/>
                </a:tc>
                <a:extLst>
                  <a:ext uri="{0D108BD9-81ED-4DB2-BD59-A6C34878D82A}">
                    <a16:rowId xmlns:a16="http://schemas.microsoft.com/office/drawing/2014/main" val="351310379"/>
                  </a:ext>
                </a:extLst>
              </a:tr>
              <a:tr h="168280">
                <a:tc>
                  <a:txBody>
                    <a:bodyPr/>
                    <a:lstStyle/>
                    <a:p>
                      <a:pPr algn="l" fontAlgn="ctr"/>
                      <a:r>
                        <a:rPr lang="de-DE" sz="1000" b="0" i="0" u="none" strike="noStrike">
                          <a:solidFill>
                            <a:srgbClr val="000000"/>
                          </a:solidFill>
                          <a:effectLst/>
                          <a:latin typeface="+mj-lt"/>
                        </a:rPr>
                        <a:t>Alpha Nova</a:t>
                      </a:r>
                    </a:p>
                  </a:txBody>
                  <a:tcPr marL="9525" marR="9525" marT="9525" marB="0" anchor="ctr"/>
                </a:tc>
                <a:tc>
                  <a:txBody>
                    <a:bodyPr/>
                    <a:lstStyle/>
                    <a:p>
                      <a:pPr algn="l" fontAlgn="ctr"/>
                      <a:r>
                        <a:rPr lang="de-DE" sz="1000" b="0" i="0" u="none" strike="noStrike">
                          <a:solidFill>
                            <a:srgbClr val="000000"/>
                          </a:solidFill>
                          <a:effectLst/>
                          <a:latin typeface="+mj-lt"/>
                        </a:rPr>
                        <a:t>Idlhofgasse 63, 8020 Graz</a:t>
                      </a:r>
                    </a:p>
                  </a:txBody>
                  <a:tcPr marL="9525" marR="9525" marT="9525" marB="0" anchor="ctr"/>
                </a:tc>
                <a:tc>
                  <a:txBody>
                    <a:bodyPr/>
                    <a:lstStyle/>
                    <a:p>
                      <a:pPr algn="l" fontAlgn="ctr"/>
                      <a:r>
                        <a:rPr lang="de-DE" sz="1000" b="0" i="0" u="none" strike="noStrike">
                          <a:solidFill>
                            <a:srgbClr val="000000"/>
                          </a:solidFill>
                          <a:effectLst/>
                          <a:latin typeface="+mj-lt"/>
                        </a:rPr>
                        <a:t>+43 (0)316/722 622</a:t>
                      </a:r>
                    </a:p>
                  </a:txBody>
                  <a:tcPr marL="9525" marR="9525" marT="9525" marB="0" anchor="ctr"/>
                </a:tc>
                <a:tc>
                  <a:txBody>
                    <a:bodyPr/>
                    <a:lstStyle/>
                    <a:p>
                      <a:pPr algn="l" fontAlgn="ctr"/>
                      <a:r>
                        <a:rPr lang="de-DE" sz="1000" b="0" i="0" u="none" strike="noStrike">
                          <a:solidFill>
                            <a:srgbClr val="000000"/>
                          </a:solidFill>
                          <a:effectLst/>
                          <a:latin typeface="+mj-lt"/>
                        </a:rPr>
                        <a:t>office@alphanova.at</a:t>
                      </a:r>
                    </a:p>
                  </a:txBody>
                  <a:tcPr marL="9525" marR="9525" marT="9525" marB="0" anchor="ctr"/>
                </a:tc>
                <a:extLst>
                  <a:ext uri="{0D108BD9-81ED-4DB2-BD59-A6C34878D82A}">
                    <a16:rowId xmlns:a16="http://schemas.microsoft.com/office/drawing/2014/main" val="848981184"/>
                  </a:ext>
                </a:extLst>
              </a:tr>
              <a:tr h="439003">
                <a:tc>
                  <a:txBody>
                    <a:bodyPr/>
                    <a:lstStyle/>
                    <a:p>
                      <a:pPr algn="l" fontAlgn="ctr"/>
                      <a:r>
                        <a:rPr lang="de-DE" sz="1000" b="0" i="0" u="none" strike="noStrike">
                          <a:solidFill>
                            <a:srgbClr val="000000"/>
                          </a:solidFill>
                          <a:effectLst/>
                          <a:latin typeface="+mj-lt"/>
                        </a:rPr>
                        <a:t>Lebenshilfe Schul-/Kindergartenassistenz, Graz und Umgebung</a:t>
                      </a:r>
                    </a:p>
                  </a:txBody>
                  <a:tcPr marL="9525" marR="9525" marT="9525" marB="0" anchor="ctr"/>
                </a:tc>
                <a:tc>
                  <a:txBody>
                    <a:bodyPr/>
                    <a:lstStyle/>
                    <a:p>
                      <a:pPr algn="l" fontAlgn="ctr"/>
                      <a:r>
                        <a:rPr lang="de-DE" sz="1000" b="0" i="0" u="none" strike="noStrike">
                          <a:solidFill>
                            <a:srgbClr val="000000"/>
                          </a:solidFill>
                          <a:effectLst/>
                          <a:latin typeface="+mj-lt"/>
                        </a:rPr>
                        <a:t>Anzengrubergasse 8/2, 8010 graz</a:t>
                      </a:r>
                    </a:p>
                  </a:txBody>
                  <a:tcPr marL="9525" marR="9525" marT="9525" marB="0" anchor="ctr"/>
                </a:tc>
                <a:tc>
                  <a:txBody>
                    <a:bodyPr/>
                    <a:lstStyle/>
                    <a:p>
                      <a:pPr algn="l" fontAlgn="ctr"/>
                      <a:r>
                        <a:rPr lang="de-DE" sz="1000" b="0" i="0" u="none" strike="noStrike">
                          <a:solidFill>
                            <a:srgbClr val="000000"/>
                          </a:solidFill>
                          <a:effectLst/>
                          <a:latin typeface="+mj-lt"/>
                        </a:rPr>
                        <a:t>+43 (0)316/82 15 47 800</a:t>
                      </a:r>
                    </a:p>
                  </a:txBody>
                  <a:tcPr marL="9525" marR="9525" marT="9525" marB="0" anchor="ctr"/>
                </a:tc>
                <a:tc>
                  <a:txBody>
                    <a:bodyPr/>
                    <a:lstStyle/>
                    <a:p>
                      <a:pPr algn="l" fontAlgn="ctr"/>
                      <a:r>
                        <a:rPr lang="de-DE" sz="1000" b="0" i="0" u="none" strike="noStrike">
                          <a:solidFill>
                            <a:srgbClr val="000000"/>
                          </a:solidFill>
                          <a:effectLst/>
                          <a:latin typeface="+mj-lt"/>
                        </a:rPr>
                        <a:t>office.assistenz@lebenshilfen-sd.at</a:t>
                      </a:r>
                    </a:p>
                  </a:txBody>
                  <a:tcPr marL="9525" marR="9525" marT="9525" marB="0" anchor="ctr"/>
                </a:tc>
                <a:extLst>
                  <a:ext uri="{0D108BD9-81ED-4DB2-BD59-A6C34878D82A}">
                    <a16:rowId xmlns:a16="http://schemas.microsoft.com/office/drawing/2014/main" val="1081692461"/>
                  </a:ext>
                </a:extLst>
              </a:tr>
              <a:tr h="332428">
                <a:tc>
                  <a:txBody>
                    <a:bodyPr/>
                    <a:lstStyle/>
                    <a:p>
                      <a:pPr algn="l" fontAlgn="ctr"/>
                      <a:r>
                        <a:rPr lang="de-DE" sz="1000" b="0" i="0" u="none" strike="noStrike" dirty="0">
                          <a:solidFill>
                            <a:srgbClr val="000000"/>
                          </a:solidFill>
                          <a:effectLst/>
                          <a:latin typeface="+mj-lt"/>
                        </a:rPr>
                        <a:t>Lebenshilfe Schul-/Kindergartenassistenz, </a:t>
                      </a:r>
                      <a:r>
                        <a:rPr lang="de-DE" sz="1000" b="0" i="0" u="none" strike="noStrike" dirty="0" err="1">
                          <a:solidFill>
                            <a:srgbClr val="000000"/>
                          </a:solidFill>
                          <a:effectLst/>
                          <a:latin typeface="+mj-lt"/>
                        </a:rPr>
                        <a:t>Voitsberg</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Conrad-von-Hötzendorf-Straße 25b, 8570 Voitsberg</a:t>
                      </a:r>
                    </a:p>
                  </a:txBody>
                  <a:tcPr marL="9525" marR="9525" marT="9525" marB="0" anchor="ctr"/>
                </a:tc>
                <a:tc>
                  <a:txBody>
                    <a:bodyPr/>
                    <a:lstStyle/>
                    <a:p>
                      <a:pPr algn="l" fontAlgn="ctr"/>
                      <a:r>
                        <a:rPr lang="de-DE" sz="1000" b="0" i="0" u="none" strike="noStrike">
                          <a:solidFill>
                            <a:srgbClr val="000000"/>
                          </a:solidFill>
                          <a:effectLst/>
                          <a:latin typeface="+mj-lt"/>
                        </a:rPr>
                        <a:t>+43 (0) 3142/28 540</a:t>
                      </a:r>
                    </a:p>
                  </a:txBody>
                  <a:tcPr marL="9525" marR="9525" marT="9525" marB="0" anchor="ctr"/>
                </a:tc>
                <a:tc>
                  <a:txBody>
                    <a:bodyPr/>
                    <a:lstStyle/>
                    <a:p>
                      <a:pPr algn="l" fontAlgn="ctr"/>
                      <a:r>
                        <a:rPr lang="de-DE" sz="1000" b="0" i="0" u="none" strike="noStrike">
                          <a:solidFill>
                            <a:srgbClr val="000000"/>
                          </a:solidFill>
                          <a:effectLst/>
                          <a:latin typeface="+mj-lt"/>
                        </a:rPr>
                        <a:t>voitsberg@lebenshilfen-sd.at</a:t>
                      </a:r>
                    </a:p>
                  </a:txBody>
                  <a:tcPr marL="9525" marR="9525" marT="9525" marB="0" anchor="ctr"/>
                </a:tc>
                <a:extLst>
                  <a:ext uri="{0D108BD9-81ED-4DB2-BD59-A6C34878D82A}">
                    <a16:rowId xmlns:a16="http://schemas.microsoft.com/office/drawing/2014/main" val="480287141"/>
                  </a:ext>
                </a:extLst>
              </a:tr>
              <a:tr h="439003">
                <a:tc>
                  <a:txBody>
                    <a:bodyPr/>
                    <a:lstStyle/>
                    <a:p>
                      <a:pPr algn="l" fontAlgn="ctr"/>
                      <a:r>
                        <a:rPr lang="de-DE" sz="1000" b="0" i="0" u="none" strike="noStrike">
                          <a:solidFill>
                            <a:srgbClr val="000000"/>
                          </a:solidFill>
                          <a:effectLst/>
                          <a:latin typeface="+mj-lt"/>
                        </a:rPr>
                        <a:t>Lebenshilfe Schul-/Kindergartenassistenz Deutschlandsberg</a:t>
                      </a:r>
                    </a:p>
                  </a:txBody>
                  <a:tcPr marL="9525" marR="9525" marT="9525" marB="0" anchor="ctr"/>
                </a:tc>
                <a:tc>
                  <a:txBody>
                    <a:bodyPr/>
                    <a:lstStyle/>
                    <a:p>
                      <a:pPr algn="l" fontAlgn="ctr"/>
                      <a:r>
                        <a:rPr lang="de-DE" sz="1000" b="0" i="0" u="none" strike="noStrike">
                          <a:solidFill>
                            <a:srgbClr val="000000"/>
                          </a:solidFill>
                          <a:effectLst/>
                          <a:latin typeface="+mj-lt"/>
                        </a:rPr>
                        <a:t>Bahnhofstraße 6, 8530 Deutschlandsberg</a:t>
                      </a:r>
                    </a:p>
                  </a:txBody>
                  <a:tcPr marL="9525" marR="9525" marT="9525" marB="0" anchor="ctr"/>
                </a:tc>
                <a:tc>
                  <a:txBody>
                    <a:bodyPr/>
                    <a:lstStyle/>
                    <a:p>
                      <a:pPr algn="l" fontAlgn="ctr"/>
                      <a:r>
                        <a:rPr lang="de-DE" sz="1000" b="0" i="0" u="none" strike="noStrike">
                          <a:solidFill>
                            <a:srgbClr val="000000"/>
                          </a:solidFill>
                          <a:effectLst/>
                          <a:latin typeface="+mj-lt"/>
                        </a:rPr>
                        <a:t>+43 (0)3462/39 950</a:t>
                      </a:r>
                    </a:p>
                  </a:txBody>
                  <a:tcPr marL="9525" marR="9525" marT="9525" marB="0" anchor="ctr"/>
                </a:tc>
                <a:tc>
                  <a:txBody>
                    <a:bodyPr/>
                    <a:lstStyle/>
                    <a:p>
                      <a:pPr algn="l" fontAlgn="ctr"/>
                      <a:r>
                        <a:rPr lang="de-DE" sz="1000" b="0" i="0" u="none" strike="noStrike">
                          <a:solidFill>
                            <a:srgbClr val="000000"/>
                          </a:solidFill>
                          <a:effectLst/>
                          <a:latin typeface="+mj-lt"/>
                        </a:rPr>
                        <a:t>office.assistenz@lebenshilfen-sd.at</a:t>
                      </a:r>
                    </a:p>
                  </a:txBody>
                  <a:tcPr marL="9525" marR="9525" marT="9525" marB="0" anchor="ctr"/>
                </a:tc>
                <a:extLst>
                  <a:ext uri="{0D108BD9-81ED-4DB2-BD59-A6C34878D82A}">
                    <a16:rowId xmlns:a16="http://schemas.microsoft.com/office/drawing/2014/main" val="1771553901"/>
                  </a:ext>
                </a:extLst>
              </a:tr>
              <a:tr h="250353">
                <a:tc>
                  <a:txBody>
                    <a:bodyPr/>
                    <a:lstStyle/>
                    <a:p>
                      <a:pPr algn="l" fontAlgn="ctr"/>
                      <a:r>
                        <a:rPr lang="de-DE" sz="1000" b="0" i="0" u="none" strike="noStrike">
                          <a:solidFill>
                            <a:srgbClr val="000000"/>
                          </a:solidFill>
                          <a:effectLst/>
                          <a:latin typeface="+mj-lt"/>
                        </a:rPr>
                        <a:t>Jugend am Werk Steiermark GmbH</a:t>
                      </a:r>
                    </a:p>
                  </a:txBody>
                  <a:tcPr marL="9525" marR="9525" marT="9525" marB="0" anchor="ctr"/>
                </a:tc>
                <a:tc>
                  <a:txBody>
                    <a:bodyPr/>
                    <a:lstStyle/>
                    <a:p>
                      <a:pPr algn="l" fontAlgn="ctr"/>
                      <a:r>
                        <a:rPr lang="de-DE" sz="1000" b="0" i="0" u="none" strike="noStrike">
                          <a:solidFill>
                            <a:srgbClr val="000000"/>
                          </a:solidFill>
                          <a:effectLst/>
                          <a:latin typeface="+mj-lt"/>
                        </a:rPr>
                        <a:t>Lendplatz 35, 8020 Graz</a:t>
                      </a:r>
                    </a:p>
                  </a:txBody>
                  <a:tcPr marL="9525" marR="9525" marT="9525" marB="0" anchor="ctr"/>
                </a:tc>
                <a:tc>
                  <a:txBody>
                    <a:bodyPr/>
                    <a:lstStyle/>
                    <a:p>
                      <a:pPr algn="l" fontAlgn="ctr"/>
                      <a:r>
                        <a:rPr lang="de-DE" sz="1000" b="0" i="0" u="none" strike="noStrike">
                          <a:solidFill>
                            <a:srgbClr val="000000"/>
                          </a:solidFill>
                          <a:effectLst/>
                          <a:latin typeface="+mj-lt"/>
                        </a:rPr>
                        <a:t>+43 (0)50/7900-0</a:t>
                      </a:r>
                    </a:p>
                  </a:txBody>
                  <a:tcPr marL="9525" marR="9525" marT="9525" marB="0" anchor="ctr"/>
                </a:tc>
                <a:tc>
                  <a:txBody>
                    <a:bodyPr/>
                    <a:lstStyle/>
                    <a:p>
                      <a:pPr algn="l" fontAlgn="ctr"/>
                      <a:r>
                        <a:rPr lang="de-DE" sz="1000" b="0" i="0" u="none" strike="noStrike">
                          <a:solidFill>
                            <a:srgbClr val="000000"/>
                          </a:solidFill>
                          <a:effectLst/>
                          <a:latin typeface="+mj-lt"/>
                        </a:rPr>
                        <a:t>office@jaw.or.at</a:t>
                      </a:r>
                    </a:p>
                  </a:txBody>
                  <a:tcPr marL="9525" marR="9525" marT="9525" marB="0" anchor="ctr"/>
                </a:tc>
                <a:extLst>
                  <a:ext uri="{0D108BD9-81ED-4DB2-BD59-A6C34878D82A}">
                    <a16:rowId xmlns:a16="http://schemas.microsoft.com/office/drawing/2014/main" val="1907392835"/>
                  </a:ext>
                </a:extLst>
              </a:tr>
              <a:tr h="295655">
                <a:tc>
                  <a:txBody>
                    <a:bodyPr/>
                    <a:lstStyle/>
                    <a:p>
                      <a:pPr algn="l" fontAlgn="ctr"/>
                      <a:r>
                        <a:rPr lang="de-DE" sz="1000" b="0" i="0" u="none" strike="noStrike">
                          <a:solidFill>
                            <a:srgbClr val="000000"/>
                          </a:solidFill>
                          <a:effectLst/>
                          <a:latin typeface="+mj-lt"/>
                        </a:rPr>
                        <a:t>Chance B Gruppe</a:t>
                      </a:r>
                    </a:p>
                  </a:txBody>
                  <a:tcPr marL="9525" marR="9525" marT="9525" marB="0" anchor="ctr"/>
                </a:tc>
                <a:tc>
                  <a:txBody>
                    <a:bodyPr/>
                    <a:lstStyle/>
                    <a:p>
                      <a:pPr algn="l" fontAlgn="ctr"/>
                      <a:r>
                        <a:rPr lang="de-DE" sz="1000" b="0" i="0" u="none" strike="noStrike">
                          <a:solidFill>
                            <a:srgbClr val="000000"/>
                          </a:solidFill>
                          <a:effectLst/>
                          <a:latin typeface="+mj-lt"/>
                        </a:rPr>
                        <a:t>Franz-Josef-Straße 3, 8200 Gleisdorf</a:t>
                      </a:r>
                    </a:p>
                  </a:txBody>
                  <a:tcPr marL="9525" marR="9525" marT="9525" marB="0" anchor="ctr"/>
                </a:tc>
                <a:tc>
                  <a:txBody>
                    <a:bodyPr/>
                    <a:lstStyle/>
                    <a:p>
                      <a:pPr algn="l" fontAlgn="ctr"/>
                      <a:r>
                        <a:rPr lang="de-DE" sz="1000" b="0" i="0" u="none" strike="noStrike">
                          <a:solidFill>
                            <a:srgbClr val="000000"/>
                          </a:solidFill>
                          <a:effectLst/>
                          <a:latin typeface="+mj-lt"/>
                        </a:rPr>
                        <a:t>+43 (0)3112/49 11 </a:t>
                      </a:r>
                    </a:p>
                  </a:txBody>
                  <a:tcPr marL="9525" marR="9525" marT="9525" marB="0" anchor="ctr"/>
                </a:tc>
                <a:tc>
                  <a:txBody>
                    <a:bodyPr/>
                    <a:lstStyle/>
                    <a:p>
                      <a:pPr algn="l" fontAlgn="ctr"/>
                      <a:r>
                        <a:rPr lang="de-DE" sz="1000" b="0" i="0" u="none" strike="noStrike">
                          <a:solidFill>
                            <a:srgbClr val="000000"/>
                          </a:solidFill>
                          <a:effectLst/>
                          <a:latin typeface="+mj-lt"/>
                        </a:rPr>
                        <a:t>office@chanceb.at</a:t>
                      </a:r>
                    </a:p>
                  </a:txBody>
                  <a:tcPr marL="9525" marR="9525" marT="9525" marB="0" anchor="ctr"/>
                </a:tc>
                <a:extLst>
                  <a:ext uri="{0D108BD9-81ED-4DB2-BD59-A6C34878D82A}">
                    <a16:rowId xmlns:a16="http://schemas.microsoft.com/office/drawing/2014/main" val="2040854469"/>
                  </a:ext>
                </a:extLst>
              </a:tr>
              <a:tr h="414502">
                <a:tc>
                  <a:txBody>
                    <a:bodyPr/>
                    <a:lstStyle/>
                    <a:p>
                      <a:pPr algn="l" fontAlgn="ctr"/>
                      <a:r>
                        <a:rPr lang="de-DE" sz="1000" b="0" i="0" u="none" strike="noStrike">
                          <a:solidFill>
                            <a:srgbClr val="000000"/>
                          </a:solidFill>
                          <a:effectLst/>
                          <a:latin typeface="+mj-lt"/>
                        </a:rPr>
                        <a:t>Hilfswerk Familienentlastungsdienst</a:t>
                      </a:r>
                    </a:p>
                  </a:txBody>
                  <a:tcPr marL="9525" marR="9525" marT="9525" marB="0" anchor="ctr"/>
                </a:tc>
                <a:tc>
                  <a:txBody>
                    <a:bodyPr/>
                    <a:lstStyle/>
                    <a:p>
                      <a:pPr algn="l" fontAlgn="ctr"/>
                      <a:r>
                        <a:rPr lang="de-DE" sz="1000" b="0" i="0" u="none" strike="noStrike">
                          <a:solidFill>
                            <a:srgbClr val="000000"/>
                          </a:solidFill>
                          <a:effectLst/>
                          <a:latin typeface="+mj-lt"/>
                        </a:rPr>
                        <a:t>Römerweg 2, 8010 Kainbach bei Graz</a:t>
                      </a:r>
                    </a:p>
                  </a:txBody>
                  <a:tcPr marL="9525" marR="9525" marT="9525" marB="0" anchor="ctr"/>
                </a:tc>
                <a:tc>
                  <a:txBody>
                    <a:bodyPr/>
                    <a:lstStyle/>
                    <a:p>
                      <a:pPr algn="l" fontAlgn="ctr"/>
                      <a:r>
                        <a:rPr lang="de-DE" sz="1000" b="0" i="0" u="none" strike="noStrike" dirty="0">
                          <a:solidFill>
                            <a:srgbClr val="000000"/>
                          </a:solidFill>
                          <a:effectLst/>
                          <a:latin typeface="+mj-lt"/>
                        </a:rPr>
                        <a:t>+43 (0)316/81 31 81 4610</a:t>
                      </a:r>
                    </a:p>
                  </a:txBody>
                  <a:tcPr marL="9525" marR="9525" marT="9525" marB="0" anchor="ctr"/>
                </a:tc>
                <a:tc>
                  <a:txBody>
                    <a:bodyPr/>
                    <a:lstStyle/>
                    <a:p>
                      <a:pPr algn="l" fontAlgn="ctr"/>
                      <a:r>
                        <a:rPr lang="de-DE" sz="1000" b="0" i="0" u="none" strike="noStrike">
                          <a:solidFill>
                            <a:srgbClr val="000000"/>
                          </a:solidFill>
                          <a:effectLst/>
                          <a:latin typeface="+mj-lt"/>
                        </a:rPr>
                        <a:t>mokidi@hilfswerk-steiermark.at</a:t>
                      </a:r>
                    </a:p>
                  </a:txBody>
                  <a:tcPr marL="9525" marR="9525" marT="9525" marB="0" anchor="ctr"/>
                </a:tc>
                <a:extLst>
                  <a:ext uri="{0D108BD9-81ED-4DB2-BD59-A6C34878D82A}">
                    <a16:rowId xmlns:a16="http://schemas.microsoft.com/office/drawing/2014/main" val="2333551713"/>
                  </a:ext>
                </a:extLst>
              </a:tr>
              <a:tr h="168280">
                <a:tc>
                  <a:txBody>
                    <a:bodyPr/>
                    <a:lstStyle/>
                    <a:p>
                      <a:pPr algn="l" fontAlgn="ctr"/>
                      <a:r>
                        <a:rPr lang="de-DE" sz="1000" b="0" i="0" u="none" strike="noStrike">
                          <a:solidFill>
                            <a:srgbClr val="000000"/>
                          </a:solidFill>
                          <a:effectLst/>
                          <a:latin typeface="+mj-lt"/>
                        </a:rPr>
                        <a:t>Elterninitiative La Vida</a:t>
                      </a:r>
                    </a:p>
                  </a:txBody>
                  <a:tcPr marL="9525" marR="9525" marT="9525" marB="0" anchor="ctr"/>
                </a:tc>
                <a:tc>
                  <a:txBody>
                    <a:bodyPr/>
                    <a:lstStyle/>
                    <a:p>
                      <a:pPr algn="l" fontAlgn="ctr"/>
                      <a:r>
                        <a:rPr lang="de-DE" sz="1000" b="0" i="0" u="none" strike="noStrike">
                          <a:solidFill>
                            <a:srgbClr val="000000"/>
                          </a:solidFill>
                          <a:effectLst/>
                          <a:latin typeface="+mj-lt"/>
                        </a:rPr>
                        <a:t>Steinfeldgasse 63a, 8020 Graz</a:t>
                      </a:r>
                    </a:p>
                  </a:txBody>
                  <a:tcPr marL="9525" marR="9525" marT="9525" marB="0" anchor="ctr"/>
                </a:tc>
                <a:tc>
                  <a:txBody>
                    <a:bodyPr/>
                    <a:lstStyle/>
                    <a:p>
                      <a:pPr algn="l" fontAlgn="ctr"/>
                      <a:r>
                        <a:rPr lang="de-DE" sz="1000" b="0" i="0" u="none" strike="noStrike">
                          <a:solidFill>
                            <a:srgbClr val="000000"/>
                          </a:solidFill>
                          <a:effectLst/>
                          <a:latin typeface="+mj-lt"/>
                        </a:rPr>
                        <a:t>+43 (0)316/4682-224</a:t>
                      </a:r>
                    </a:p>
                  </a:txBody>
                  <a:tcPr marL="9525" marR="9525" marT="9525" marB="0" anchor="ctr"/>
                </a:tc>
                <a:tc>
                  <a:txBody>
                    <a:bodyPr/>
                    <a:lstStyle/>
                    <a:p>
                      <a:pPr algn="l" fontAlgn="ctr"/>
                      <a:r>
                        <a:rPr lang="de-DE" sz="1000" b="0" i="0" u="none" strike="noStrike">
                          <a:solidFill>
                            <a:srgbClr val="000000"/>
                          </a:solidFill>
                          <a:effectLst/>
                          <a:latin typeface="+mj-lt"/>
                        </a:rPr>
                        <a:t>office@lavida.at</a:t>
                      </a:r>
                    </a:p>
                  </a:txBody>
                  <a:tcPr marL="9525" marR="9525" marT="9525" marB="0" anchor="ctr"/>
                </a:tc>
                <a:extLst>
                  <a:ext uri="{0D108BD9-81ED-4DB2-BD59-A6C34878D82A}">
                    <a16:rowId xmlns:a16="http://schemas.microsoft.com/office/drawing/2014/main" val="1208635810"/>
                  </a:ext>
                </a:extLst>
              </a:tr>
              <a:tr h="414502">
                <a:tc>
                  <a:txBody>
                    <a:bodyPr/>
                    <a:lstStyle/>
                    <a:p>
                      <a:pPr algn="l" fontAlgn="ctr"/>
                      <a:r>
                        <a:rPr lang="de-DE" sz="1000" b="0" i="0" u="none" strike="noStrike">
                          <a:solidFill>
                            <a:srgbClr val="000000"/>
                          </a:solidFill>
                          <a:effectLst/>
                          <a:latin typeface="+mj-lt"/>
                        </a:rPr>
                        <a:t>Diakoniewerk Familienentlastung</a:t>
                      </a:r>
                    </a:p>
                  </a:txBody>
                  <a:tcPr marL="9525" marR="9525" marT="9525" marB="0" anchor="ctr"/>
                </a:tc>
                <a:tc>
                  <a:txBody>
                    <a:bodyPr/>
                    <a:lstStyle/>
                    <a:p>
                      <a:pPr algn="l" fontAlgn="ctr"/>
                      <a:r>
                        <a:rPr lang="de-DE" sz="1000" b="0" i="0" u="none" strike="noStrike">
                          <a:solidFill>
                            <a:srgbClr val="000000"/>
                          </a:solidFill>
                          <a:effectLst/>
                          <a:latin typeface="+mj-lt"/>
                        </a:rPr>
                        <a:t>Seebachersiedlung 806, 8970 Schladming</a:t>
                      </a:r>
                    </a:p>
                  </a:txBody>
                  <a:tcPr marL="9525" marR="9525" marT="9525" marB="0" anchor="ctr"/>
                </a:tc>
                <a:tc>
                  <a:txBody>
                    <a:bodyPr/>
                    <a:lstStyle/>
                    <a:p>
                      <a:pPr algn="l" fontAlgn="ctr"/>
                      <a:r>
                        <a:rPr lang="de-DE" sz="1000" b="0" i="0" u="none" strike="noStrike">
                          <a:solidFill>
                            <a:srgbClr val="000000"/>
                          </a:solidFill>
                          <a:effectLst/>
                          <a:latin typeface="+mj-lt"/>
                        </a:rPr>
                        <a:t>+43 (0)664 82 733 06</a:t>
                      </a:r>
                    </a:p>
                  </a:txBody>
                  <a:tcPr marL="9525" marR="9525" marT="9525" marB="0" anchor="ctr"/>
                </a:tc>
                <a:tc>
                  <a:txBody>
                    <a:bodyPr/>
                    <a:lstStyle/>
                    <a:p>
                      <a:pPr algn="l" fontAlgn="ctr"/>
                      <a:r>
                        <a:rPr lang="de-DE" sz="1000" b="0" i="0" u="none" strike="noStrike" dirty="0" smtClean="0">
                          <a:solidFill>
                            <a:srgbClr val="000000"/>
                          </a:solidFill>
                          <a:effectLst/>
                          <a:latin typeface="+mj-lt"/>
                        </a:rPr>
                        <a:t>ennstal@diakoniewerk.at</a:t>
                      </a:r>
                    </a:p>
                  </a:txBody>
                  <a:tcPr marL="9525" marR="9525" marT="9525" marB="0" anchor="ctr"/>
                </a:tc>
                <a:extLst>
                  <a:ext uri="{0D108BD9-81ED-4DB2-BD59-A6C34878D82A}">
                    <a16:rowId xmlns:a16="http://schemas.microsoft.com/office/drawing/2014/main" val="2694415172"/>
                  </a:ext>
                </a:extLst>
              </a:tr>
              <a:tr h="414502">
                <a:tc>
                  <a:txBody>
                    <a:bodyPr/>
                    <a:lstStyle/>
                    <a:p>
                      <a:pPr algn="l" fontAlgn="ctr"/>
                      <a:r>
                        <a:rPr lang="de-DE" sz="1000" b="0" i="0" u="none" strike="noStrike" dirty="0">
                          <a:solidFill>
                            <a:srgbClr val="000000"/>
                          </a:solidFill>
                          <a:effectLst/>
                          <a:latin typeface="+mj-lt"/>
                        </a:rPr>
                        <a:t>Sozialtherapeutikum Steiermark - Haus Sonnleiten Familienentlastung</a:t>
                      </a:r>
                    </a:p>
                  </a:txBody>
                  <a:tcPr marL="9525" marR="9525" marT="9525" marB="0" anchor="ctr"/>
                </a:tc>
                <a:tc>
                  <a:txBody>
                    <a:bodyPr/>
                    <a:lstStyle/>
                    <a:p>
                      <a:pPr algn="l" fontAlgn="ctr"/>
                      <a:r>
                        <a:rPr lang="de-DE" sz="1000" b="0" i="0" u="none" strike="noStrike">
                          <a:solidFill>
                            <a:srgbClr val="000000"/>
                          </a:solidFill>
                          <a:effectLst/>
                          <a:latin typeface="+mj-lt"/>
                        </a:rPr>
                        <a:t>Dörfl 13, 8181 Mittendorf a. d. Raab</a:t>
                      </a:r>
                    </a:p>
                  </a:txBody>
                  <a:tcPr marL="9525" marR="9525" marT="9525" marB="0" anchor="ctr"/>
                </a:tc>
                <a:tc>
                  <a:txBody>
                    <a:bodyPr/>
                    <a:lstStyle/>
                    <a:p>
                      <a:pPr algn="l" fontAlgn="ctr"/>
                      <a:r>
                        <a:rPr lang="de-DE" sz="1000" b="0" i="0" u="none" strike="noStrike">
                          <a:solidFill>
                            <a:srgbClr val="000000"/>
                          </a:solidFill>
                          <a:effectLst/>
                          <a:latin typeface="+mj-lt"/>
                        </a:rPr>
                        <a:t>+43 (0)664/962 08 02</a:t>
                      </a:r>
                    </a:p>
                  </a:txBody>
                  <a:tcPr marL="9525" marR="9525" marT="9525" marB="0" anchor="ctr"/>
                </a:tc>
                <a:tc>
                  <a:txBody>
                    <a:bodyPr/>
                    <a:lstStyle/>
                    <a:p>
                      <a:pPr algn="l" fontAlgn="ctr"/>
                      <a:r>
                        <a:rPr lang="de-DE" sz="1000" b="0" i="0" u="none" strike="noStrike">
                          <a:solidFill>
                            <a:srgbClr val="000000"/>
                          </a:solidFill>
                          <a:effectLst/>
                          <a:latin typeface="+mj-lt"/>
                        </a:rPr>
                        <a:t>vrijs@sost.at</a:t>
                      </a:r>
                    </a:p>
                  </a:txBody>
                  <a:tcPr marL="9525" marR="9525" marT="9525" marB="0" anchor="ctr"/>
                </a:tc>
                <a:extLst>
                  <a:ext uri="{0D108BD9-81ED-4DB2-BD59-A6C34878D82A}">
                    <a16:rowId xmlns:a16="http://schemas.microsoft.com/office/drawing/2014/main" val="1805127408"/>
                  </a:ext>
                </a:extLst>
              </a:tr>
              <a:tr h="414502">
                <a:tc>
                  <a:txBody>
                    <a:bodyPr/>
                    <a:lstStyle/>
                    <a:p>
                      <a:pPr algn="l" fontAlgn="ctr"/>
                      <a:r>
                        <a:rPr lang="de-DE" sz="1000" b="0" i="0" u="none" strike="noStrike">
                          <a:solidFill>
                            <a:srgbClr val="000000"/>
                          </a:solidFill>
                          <a:effectLst/>
                          <a:latin typeface="+mj-lt"/>
                        </a:rPr>
                        <a:t>Förderinstitut Vinco</a:t>
                      </a:r>
                    </a:p>
                  </a:txBody>
                  <a:tcPr marL="9525" marR="9525" marT="9525" marB="0" anchor="ctr"/>
                </a:tc>
                <a:tc>
                  <a:txBody>
                    <a:bodyPr/>
                    <a:lstStyle/>
                    <a:p>
                      <a:pPr algn="l" fontAlgn="ctr"/>
                      <a:r>
                        <a:rPr lang="de-DE" sz="1000" b="0" i="0" u="none" strike="noStrike">
                          <a:solidFill>
                            <a:srgbClr val="000000"/>
                          </a:solidFill>
                          <a:effectLst/>
                          <a:latin typeface="+mj-lt"/>
                        </a:rPr>
                        <a:t>Wiener Straße 60, 8605 Kapfenberg</a:t>
                      </a:r>
                    </a:p>
                  </a:txBody>
                  <a:tcPr marL="9525" marR="9525" marT="9525" marB="0" anchor="ctr"/>
                </a:tc>
                <a:tc>
                  <a:txBody>
                    <a:bodyPr/>
                    <a:lstStyle/>
                    <a:p>
                      <a:pPr algn="l" fontAlgn="ctr"/>
                      <a:r>
                        <a:rPr lang="de-DE" sz="1000" b="0" i="0" u="none" strike="noStrike">
                          <a:solidFill>
                            <a:srgbClr val="000000"/>
                          </a:solidFill>
                          <a:effectLst/>
                          <a:latin typeface="+mj-lt"/>
                        </a:rPr>
                        <a:t>+43 (0)3862/323 32</a:t>
                      </a:r>
                    </a:p>
                  </a:txBody>
                  <a:tcPr marL="9525" marR="9525" marT="9525" marB="0" anchor="ctr"/>
                </a:tc>
                <a:tc>
                  <a:txBody>
                    <a:bodyPr/>
                    <a:lstStyle/>
                    <a:p>
                      <a:pPr algn="l" fontAlgn="ctr"/>
                      <a:r>
                        <a:rPr lang="de-DE" sz="1000" b="0" i="0" u="none" strike="noStrike" dirty="0">
                          <a:solidFill>
                            <a:srgbClr val="000000"/>
                          </a:solidFill>
                          <a:effectLst/>
                          <a:latin typeface="+mj-lt"/>
                        </a:rPr>
                        <a:t>vinco@aon.at</a:t>
                      </a:r>
                    </a:p>
                  </a:txBody>
                  <a:tcPr marL="9525" marR="9525" marT="9525" marB="0" anchor="ctr"/>
                </a:tc>
                <a:extLst>
                  <a:ext uri="{0D108BD9-81ED-4DB2-BD59-A6C34878D82A}">
                    <a16:rowId xmlns:a16="http://schemas.microsoft.com/office/drawing/2014/main" val="1246578496"/>
                  </a:ext>
                </a:extLst>
              </a:tr>
              <a:tr h="414502">
                <a:tc>
                  <a:txBody>
                    <a:bodyPr/>
                    <a:lstStyle/>
                    <a:p>
                      <a:pPr algn="l" fontAlgn="ctr"/>
                      <a:r>
                        <a:rPr lang="de-DE" sz="1000" b="0" i="0" u="none" strike="noStrike">
                          <a:solidFill>
                            <a:srgbClr val="000000"/>
                          </a:solidFill>
                          <a:effectLst/>
                          <a:latin typeface="+mj-lt"/>
                        </a:rPr>
                        <a:t>Pronegg &amp; Schleich Soziale Dienste</a:t>
                      </a:r>
                    </a:p>
                  </a:txBody>
                  <a:tcPr marL="9525" marR="9525" marT="9525" marB="0" anchor="ctr"/>
                </a:tc>
                <a:tc>
                  <a:txBody>
                    <a:bodyPr/>
                    <a:lstStyle/>
                    <a:p>
                      <a:pPr algn="l" fontAlgn="ctr"/>
                      <a:r>
                        <a:rPr lang="de-DE" sz="1000" b="0" i="0" u="none" strike="noStrike">
                          <a:solidFill>
                            <a:srgbClr val="000000"/>
                          </a:solidFill>
                          <a:effectLst/>
                          <a:latin typeface="+mj-lt"/>
                        </a:rPr>
                        <a:t>Kleegasse 3, 8020 Graz</a:t>
                      </a:r>
                    </a:p>
                  </a:txBody>
                  <a:tcPr marL="9525" marR="9525" marT="9525" marB="0" anchor="ctr"/>
                </a:tc>
                <a:tc>
                  <a:txBody>
                    <a:bodyPr/>
                    <a:lstStyle/>
                    <a:p>
                      <a:pPr algn="l" fontAlgn="ctr"/>
                      <a:r>
                        <a:rPr lang="de-DE" sz="1000" b="0" i="0" u="none" strike="noStrike">
                          <a:solidFill>
                            <a:srgbClr val="000000"/>
                          </a:solidFill>
                          <a:effectLst/>
                          <a:latin typeface="+mj-lt"/>
                        </a:rPr>
                        <a:t>+43 (0)316/23 20 71 0</a:t>
                      </a:r>
                    </a:p>
                  </a:txBody>
                  <a:tcPr marL="9525" marR="9525" marT="9525" marB="0" anchor="ctr"/>
                </a:tc>
                <a:tc>
                  <a:txBody>
                    <a:bodyPr/>
                    <a:lstStyle/>
                    <a:p>
                      <a:pPr algn="l" fontAlgn="ctr"/>
                      <a:r>
                        <a:rPr lang="de-DE" sz="1000" b="0" i="0" u="none" strike="noStrike" dirty="0">
                          <a:solidFill>
                            <a:schemeClr val="tx1"/>
                          </a:solidFill>
                          <a:effectLst/>
                          <a:latin typeface="+mj-lt"/>
                        </a:rPr>
                        <a:t>office@soziale-dienste.at</a:t>
                      </a:r>
                    </a:p>
                  </a:txBody>
                  <a:tcPr marL="9525" marR="9525" marT="9525" marB="0" anchor="ctr"/>
                </a:tc>
                <a:extLst>
                  <a:ext uri="{0D108BD9-81ED-4DB2-BD59-A6C34878D82A}">
                    <a16:rowId xmlns:a16="http://schemas.microsoft.com/office/drawing/2014/main" val="4016996667"/>
                  </a:ext>
                </a:extLst>
              </a:tr>
              <a:tr h="414502">
                <a:tc>
                  <a:txBody>
                    <a:bodyPr/>
                    <a:lstStyle/>
                    <a:p>
                      <a:pPr algn="l" fontAlgn="ctr"/>
                      <a:r>
                        <a:rPr lang="de-DE" sz="1000" b="0" i="0" u="none" strike="noStrike">
                          <a:solidFill>
                            <a:srgbClr val="000000"/>
                          </a:solidFill>
                          <a:effectLst/>
                          <a:latin typeface="+mj-lt"/>
                        </a:rPr>
                        <a:t>Videf - Verein für interdisziplinäre Entwicklungsförderung</a:t>
                      </a:r>
                    </a:p>
                  </a:txBody>
                  <a:tcPr marL="9525" marR="9525" marT="9525" marB="0" anchor="ctr"/>
                </a:tc>
                <a:tc>
                  <a:txBody>
                    <a:bodyPr/>
                    <a:lstStyle/>
                    <a:p>
                      <a:pPr algn="l" fontAlgn="ctr"/>
                      <a:r>
                        <a:rPr lang="de-DE" sz="1000" b="0" i="0" u="none" strike="noStrike">
                          <a:solidFill>
                            <a:srgbClr val="000000"/>
                          </a:solidFill>
                          <a:effectLst/>
                          <a:latin typeface="+mj-lt"/>
                        </a:rPr>
                        <a:t>Grabenstraße 20, 8010 Graz</a:t>
                      </a:r>
                    </a:p>
                  </a:txBody>
                  <a:tcPr marL="9525" marR="9525" marT="9525" marB="0" anchor="ctr"/>
                </a:tc>
                <a:tc>
                  <a:txBody>
                    <a:bodyPr/>
                    <a:lstStyle/>
                    <a:p>
                      <a:pPr algn="l" fontAlgn="ctr"/>
                      <a:r>
                        <a:rPr lang="de-DE" sz="1000" b="0" i="0" u="none" strike="noStrike">
                          <a:solidFill>
                            <a:srgbClr val="000000"/>
                          </a:solidFill>
                          <a:effectLst/>
                          <a:latin typeface="+mj-lt"/>
                        </a:rPr>
                        <a:t>+43 (0)316/68 10 77</a:t>
                      </a:r>
                    </a:p>
                  </a:txBody>
                  <a:tcPr marL="9525" marR="9525" marT="9525" marB="0" anchor="ctr"/>
                </a:tc>
                <a:tc>
                  <a:txBody>
                    <a:bodyPr/>
                    <a:lstStyle/>
                    <a:p>
                      <a:pPr algn="l" fontAlgn="ctr"/>
                      <a:r>
                        <a:rPr lang="de-DE" sz="1000" b="0" i="0" u="none" strike="noStrike" dirty="0">
                          <a:solidFill>
                            <a:schemeClr val="tx1"/>
                          </a:solidFill>
                          <a:effectLst/>
                          <a:latin typeface="+mj-lt"/>
                        </a:rPr>
                        <a:t>office@videf.at</a:t>
                      </a:r>
                    </a:p>
                  </a:txBody>
                  <a:tcPr marL="9525" marR="9525" marT="9525" marB="0" anchor="ctr"/>
                </a:tc>
                <a:extLst>
                  <a:ext uri="{0D108BD9-81ED-4DB2-BD59-A6C34878D82A}">
                    <a16:rowId xmlns:a16="http://schemas.microsoft.com/office/drawing/2014/main" val="3676781536"/>
                  </a:ext>
                </a:extLst>
              </a:tr>
            </a:tbl>
          </a:graphicData>
        </a:graphic>
      </p:graphicFrame>
    </p:spTree>
    <p:extLst>
      <p:ext uri="{BB962C8B-B14F-4D97-AF65-F5344CB8AC3E}">
        <p14:creationId xmlns:p14="http://schemas.microsoft.com/office/powerpoint/2010/main" val="40581757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951171291"/>
              </p:ext>
            </p:extLst>
          </p:nvPr>
        </p:nvGraphicFramePr>
        <p:xfrm>
          <a:off x="539552" y="1124744"/>
          <a:ext cx="8064896" cy="5256583"/>
        </p:xfrm>
        <a:graphic>
          <a:graphicData uri="http://schemas.openxmlformats.org/drawingml/2006/table">
            <a:tbl>
              <a:tblPr>
                <a:tableStyleId>{5C22544A-7EE6-4342-B048-85BDC9FD1C3A}</a:tableStyleId>
              </a:tblPr>
              <a:tblGrid>
                <a:gridCol w="2160240">
                  <a:extLst>
                    <a:ext uri="{9D8B030D-6E8A-4147-A177-3AD203B41FA5}">
                      <a16:colId xmlns:a16="http://schemas.microsoft.com/office/drawing/2014/main" val="3702576012"/>
                    </a:ext>
                  </a:extLst>
                </a:gridCol>
                <a:gridCol w="1656184">
                  <a:extLst>
                    <a:ext uri="{9D8B030D-6E8A-4147-A177-3AD203B41FA5}">
                      <a16:colId xmlns:a16="http://schemas.microsoft.com/office/drawing/2014/main" val="4117235147"/>
                    </a:ext>
                  </a:extLst>
                </a:gridCol>
                <a:gridCol w="1872208">
                  <a:extLst>
                    <a:ext uri="{9D8B030D-6E8A-4147-A177-3AD203B41FA5}">
                      <a16:colId xmlns:a16="http://schemas.microsoft.com/office/drawing/2014/main" val="191809809"/>
                    </a:ext>
                  </a:extLst>
                </a:gridCol>
                <a:gridCol w="2376264">
                  <a:extLst>
                    <a:ext uri="{9D8B030D-6E8A-4147-A177-3AD203B41FA5}">
                      <a16:colId xmlns:a16="http://schemas.microsoft.com/office/drawing/2014/main" val="3322686240"/>
                    </a:ext>
                  </a:extLst>
                </a:gridCol>
              </a:tblGrid>
              <a:tr h="233711">
                <a:tc gridSpan="4">
                  <a:txBody>
                    <a:bodyPr/>
                    <a:lstStyle/>
                    <a:p>
                      <a:pPr algn="ctr" fontAlgn="ctr"/>
                      <a:r>
                        <a:rPr lang="de-DE" sz="1400" b="1" u="none" strike="noStrike" dirty="0">
                          <a:effectLst/>
                          <a:latin typeface="+mj-lt"/>
                        </a:rPr>
                        <a:t>Sonstige</a:t>
                      </a:r>
                      <a:endParaRPr lang="de-DE" sz="1400" b="1" i="0" u="none" strike="noStrike" dirty="0">
                        <a:solidFill>
                          <a:srgbClr val="000000"/>
                        </a:solidFill>
                        <a:effectLst/>
                        <a:latin typeface="+mj-lt"/>
                      </a:endParaRPr>
                    </a:p>
                  </a:txBody>
                  <a:tcPr marL="3965" marR="3965" marT="3965"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663903805"/>
                  </a:ext>
                </a:extLst>
              </a:tr>
              <a:tr h="327827">
                <a:tc>
                  <a:txBody>
                    <a:bodyPr/>
                    <a:lstStyle/>
                    <a:p>
                      <a:pPr algn="l" fontAlgn="ctr"/>
                      <a:r>
                        <a:rPr lang="de-DE" sz="1000" b="0" i="0" u="none" strike="noStrike">
                          <a:solidFill>
                            <a:srgbClr val="000000"/>
                          </a:solidFill>
                          <a:effectLst/>
                          <a:latin typeface="+mj-lt"/>
                        </a:rPr>
                        <a:t>ARGE Jugend gegen Gewalt und Rassismus</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(0)316/90 370-101</a:t>
                      </a:r>
                    </a:p>
                  </a:txBody>
                  <a:tcPr marL="9525" marR="9525" marT="9525" marB="0" anchor="ctr"/>
                </a:tc>
                <a:tc>
                  <a:txBody>
                    <a:bodyPr/>
                    <a:lstStyle/>
                    <a:p>
                      <a:pPr algn="l" fontAlgn="ctr"/>
                      <a:r>
                        <a:rPr lang="de-DE" sz="1000" b="0" i="0" u="none" strike="noStrike">
                          <a:solidFill>
                            <a:srgbClr val="000000"/>
                          </a:solidFill>
                          <a:effectLst/>
                          <a:latin typeface="+mj-lt"/>
                        </a:rPr>
                        <a:t>office@argejugend.at</a:t>
                      </a:r>
                    </a:p>
                  </a:txBody>
                  <a:tcPr marL="9525" marR="9525" marT="9525" marB="0" anchor="ctr"/>
                </a:tc>
                <a:extLst>
                  <a:ext uri="{0D108BD9-81ED-4DB2-BD59-A6C34878D82A}">
                    <a16:rowId xmlns:a16="http://schemas.microsoft.com/office/drawing/2014/main" val="1250802839"/>
                  </a:ext>
                </a:extLst>
              </a:tr>
              <a:tr h="584276">
                <a:tc>
                  <a:txBody>
                    <a:bodyPr/>
                    <a:lstStyle/>
                    <a:p>
                      <a:pPr algn="l" fontAlgn="ctr"/>
                      <a:r>
                        <a:rPr lang="de-DE" sz="1000" b="0" i="0" u="none" strike="noStrike">
                          <a:solidFill>
                            <a:srgbClr val="000000"/>
                          </a:solidFill>
                          <a:effectLst/>
                          <a:latin typeface="+mj-lt"/>
                        </a:rPr>
                        <a:t>beteiligung.st - Fachstelle für Kinder-, Jugend und BürgerInnenbeteiligung</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(0)316/90 370-110</a:t>
                      </a:r>
                    </a:p>
                  </a:txBody>
                  <a:tcPr marL="9525" marR="9525" marT="9525" marB="0" anchor="ctr"/>
                </a:tc>
                <a:tc>
                  <a:txBody>
                    <a:bodyPr/>
                    <a:lstStyle/>
                    <a:p>
                      <a:pPr algn="l" fontAlgn="ctr"/>
                      <a:r>
                        <a:rPr lang="de-DE" sz="1000" b="0" i="0" u="none" strike="noStrike">
                          <a:solidFill>
                            <a:srgbClr val="000000"/>
                          </a:solidFill>
                          <a:effectLst/>
                          <a:latin typeface="+mj-lt"/>
                        </a:rPr>
                        <a:t>office@beteiligung.st</a:t>
                      </a:r>
                    </a:p>
                  </a:txBody>
                  <a:tcPr marL="9525" marR="9525" marT="9525" marB="0" anchor="ctr"/>
                </a:tc>
                <a:extLst>
                  <a:ext uri="{0D108BD9-81ED-4DB2-BD59-A6C34878D82A}">
                    <a16:rowId xmlns:a16="http://schemas.microsoft.com/office/drawing/2014/main" val="1900049765"/>
                  </a:ext>
                </a:extLst>
              </a:tr>
              <a:tr h="350566">
                <a:tc>
                  <a:txBody>
                    <a:bodyPr/>
                    <a:lstStyle/>
                    <a:p>
                      <a:pPr algn="l" fontAlgn="ctr"/>
                      <a:r>
                        <a:rPr lang="de-DE" sz="1000" b="0" i="0" u="none" strike="noStrike">
                          <a:solidFill>
                            <a:srgbClr val="000000"/>
                          </a:solidFill>
                          <a:effectLst/>
                          <a:latin typeface="+mj-lt"/>
                        </a:rPr>
                        <a:t>Fratz Graz - Freizeit- und Aktivitätszentrum für Kinder </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(0)316/90 370-150</a:t>
                      </a:r>
                    </a:p>
                  </a:txBody>
                  <a:tcPr marL="9525" marR="9525" marT="9525" marB="0" anchor="ctr"/>
                </a:tc>
                <a:tc>
                  <a:txBody>
                    <a:bodyPr/>
                    <a:lstStyle/>
                    <a:p>
                      <a:pPr algn="l" fontAlgn="ctr"/>
                      <a:r>
                        <a:rPr lang="de-DE" sz="1000" b="0" i="0" u="none" strike="noStrike">
                          <a:solidFill>
                            <a:srgbClr val="000000"/>
                          </a:solidFill>
                          <a:effectLst/>
                          <a:latin typeface="+mj-lt"/>
                        </a:rPr>
                        <a:t>office@fratz-graz.at</a:t>
                      </a:r>
                    </a:p>
                  </a:txBody>
                  <a:tcPr marL="9525" marR="9525" marT="9525" marB="0" anchor="ctr"/>
                </a:tc>
                <a:extLst>
                  <a:ext uri="{0D108BD9-81ED-4DB2-BD59-A6C34878D82A}">
                    <a16:rowId xmlns:a16="http://schemas.microsoft.com/office/drawing/2014/main" val="181885511"/>
                  </a:ext>
                </a:extLst>
              </a:tr>
              <a:tr h="233711">
                <a:tc>
                  <a:txBody>
                    <a:bodyPr/>
                    <a:lstStyle/>
                    <a:p>
                      <a:pPr algn="l" fontAlgn="ctr"/>
                      <a:r>
                        <a:rPr lang="de-DE" sz="1000" b="0" i="0" u="none" strike="noStrike">
                          <a:solidFill>
                            <a:srgbClr val="000000"/>
                          </a:solidFill>
                          <a:effectLst/>
                          <a:latin typeface="+mj-lt"/>
                        </a:rPr>
                        <a:t>I.S.O.P. - Innovative Sozialprojekte</a:t>
                      </a:r>
                    </a:p>
                  </a:txBody>
                  <a:tcPr marL="9525" marR="9525" marT="9525" marB="0" anchor="ctr"/>
                </a:tc>
                <a:tc>
                  <a:txBody>
                    <a:bodyPr/>
                    <a:lstStyle/>
                    <a:p>
                      <a:pPr algn="l" fontAlgn="ctr"/>
                      <a:r>
                        <a:rPr lang="de-DE" sz="1000" b="0" i="0" u="none" strike="noStrike">
                          <a:solidFill>
                            <a:srgbClr val="000000"/>
                          </a:solidFill>
                          <a:effectLst/>
                          <a:latin typeface="+mj-lt"/>
                        </a:rPr>
                        <a:t>Dreihackengasse 2, 8020 Graz</a:t>
                      </a:r>
                    </a:p>
                  </a:txBody>
                  <a:tcPr marL="9525" marR="9525" marT="9525" marB="0" anchor="ctr"/>
                </a:tc>
                <a:tc>
                  <a:txBody>
                    <a:bodyPr/>
                    <a:lstStyle/>
                    <a:p>
                      <a:pPr algn="l" fontAlgn="ctr"/>
                      <a:r>
                        <a:rPr lang="de-DE" sz="1000" b="0" i="0" u="none" strike="noStrike">
                          <a:solidFill>
                            <a:srgbClr val="000000"/>
                          </a:solidFill>
                          <a:effectLst/>
                          <a:latin typeface="+mj-lt"/>
                        </a:rPr>
                        <a:t>+43 (0)316/76 46 46</a:t>
                      </a:r>
                    </a:p>
                  </a:txBody>
                  <a:tcPr marL="9525" marR="9525" marT="9525" marB="0" anchor="ctr"/>
                </a:tc>
                <a:tc>
                  <a:txBody>
                    <a:bodyPr/>
                    <a:lstStyle/>
                    <a:p>
                      <a:pPr algn="l" fontAlgn="ctr"/>
                      <a:r>
                        <a:rPr lang="de-DE" sz="1000" b="0" i="0" u="none" strike="noStrike">
                          <a:solidFill>
                            <a:srgbClr val="000000"/>
                          </a:solidFill>
                          <a:effectLst/>
                          <a:latin typeface="+mj-lt"/>
                        </a:rPr>
                        <a:t>isop@isop.at</a:t>
                      </a:r>
                    </a:p>
                  </a:txBody>
                  <a:tcPr marL="9525" marR="9525" marT="9525" marB="0" anchor="ctr"/>
                </a:tc>
                <a:extLst>
                  <a:ext uri="{0D108BD9-81ED-4DB2-BD59-A6C34878D82A}">
                    <a16:rowId xmlns:a16="http://schemas.microsoft.com/office/drawing/2014/main" val="2576054472"/>
                  </a:ext>
                </a:extLst>
              </a:tr>
              <a:tr h="342700">
                <a:tc>
                  <a:txBody>
                    <a:bodyPr/>
                    <a:lstStyle/>
                    <a:p>
                      <a:pPr algn="l" fontAlgn="ctr"/>
                      <a:r>
                        <a:rPr lang="de-DE" sz="1000" b="0" i="0" u="none" strike="noStrike">
                          <a:solidFill>
                            <a:srgbClr val="000000"/>
                          </a:solidFill>
                          <a:effectLst/>
                          <a:latin typeface="+mj-lt"/>
                        </a:rPr>
                        <a:t>Institut für Kinder- und Jugendphilosophie</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(0)316/90 370-201</a:t>
                      </a:r>
                    </a:p>
                  </a:txBody>
                  <a:tcPr marL="9525" marR="9525" marT="9525" marB="0" anchor="ctr"/>
                </a:tc>
                <a:tc>
                  <a:txBody>
                    <a:bodyPr/>
                    <a:lstStyle/>
                    <a:p>
                      <a:pPr algn="l" fontAlgn="ctr"/>
                      <a:r>
                        <a:rPr lang="de-DE" sz="1000" b="0" i="0" u="none" strike="noStrike">
                          <a:solidFill>
                            <a:srgbClr val="000000"/>
                          </a:solidFill>
                          <a:effectLst/>
                          <a:latin typeface="+mj-lt"/>
                        </a:rPr>
                        <a:t>kinderphilosophie@aon.at</a:t>
                      </a:r>
                    </a:p>
                  </a:txBody>
                  <a:tcPr marL="9525" marR="9525" marT="9525" marB="0" anchor="ctr"/>
                </a:tc>
                <a:extLst>
                  <a:ext uri="{0D108BD9-81ED-4DB2-BD59-A6C34878D82A}">
                    <a16:rowId xmlns:a16="http://schemas.microsoft.com/office/drawing/2014/main" val="1506740140"/>
                  </a:ext>
                </a:extLst>
              </a:tr>
              <a:tr h="233711">
                <a:tc>
                  <a:txBody>
                    <a:bodyPr/>
                    <a:lstStyle/>
                    <a:p>
                      <a:pPr algn="l" fontAlgn="ctr"/>
                      <a:r>
                        <a:rPr lang="de-DE" sz="1000" b="0" i="0" u="none" strike="noStrike">
                          <a:solidFill>
                            <a:srgbClr val="000000"/>
                          </a:solidFill>
                          <a:effectLst/>
                          <a:latin typeface="+mj-lt"/>
                        </a:rPr>
                        <a:t>Jugend-Literatur-Werkstatt</a:t>
                      </a:r>
                    </a:p>
                  </a:txBody>
                  <a:tcPr marL="9525" marR="9525" marT="9525" marB="0" anchor="ctr"/>
                </a:tc>
                <a:tc>
                  <a:txBody>
                    <a:bodyPr/>
                    <a:lstStyle/>
                    <a:p>
                      <a:pPr algn="l" fontAlgn="ctr"/>
                      <a:r>
                        <a:rPr lang="de-DE" sz="1000" b="0" i="0" u="none" strike="noStrike">
                          <a:solidFill>
                            <a:srgbClr val="000000"/>
                          </a:solidFill>
                          <a:effectLst/>
                          <a:latin typeface="+mj-lt"/>
                        </a:rPr>
                        <a:t>Elisabethstraße 30, 8010 Graz</a:t>
                      </a:r>
                    </a:p>
                  </a:txBody>
                  <a:tcPr marL="9525" marR="9525" marT="9525" marB="0" anchor="ctr"/>
                </a:tc>
                <a:tc>
                  <a:txBody>
                    <a:bodyPr/>
                    <a:lstStyle/>
                    <a:p>
                      <a:pPr algn="l" fontAlgn="ctr"/>
                      <a:r>
                        <a:rPr lang="de-DE" sz="1000" b="0" i="0" u="none" strike="noStrike">
                          <a:solidFill>
                            <a:srgbClr val="000000"/>
                          </a:solidFill>
                          <a:effectLst/>
                          <a:latin typeface="+mj-lt"/>
                        </a:rPr>
                        <a:t>+43 (0)316/31 89 06</a:t>
                      </a:r>
                    </a:p>
                  </a:txBody>
                  <a:tcPr marL="9525" marR="9525" marT="9525" marB="0" anchor="ctr"/>
                </a:tc>
                <a:tc>
                  <a:txBody>
                    <a:bodyPr/>
                    <a:lstStyle/>
                    <a:p>
                      <a:pPr algn="l" fontAlgn="ctr"/>
                      <a:r>
                        <a:rPr lang="de-DE" sz="1000" b="0" i="0" u="none" strike="noStrike">
                          <a:solidFill>
                            <a:srgbClr val="000000"/>
                          </a:solidFill>
                          <a:effectLst/>
                          <a:latin typeface="+mj-lt"/>
                        </a:rPr>
                        <a:t>info@literaturwerkstatt.at</a:t>
                      </a:r>
                    </a:p>
                  </a:txBody>
                  <a:tcPr marL="9525" marR="9525" marT="9525" marB="0" anchor="ctr"/>
                </a:tc>
                <a:extLst>
                  <a:ext uri="{0D108BD9-81ED-4DB2-BD59-A6C34878D82A}">
                    <a16:rowId xmlns:a16="http://schemas.microsoft.com/office/drawing/2014/main" val="2283033891"/>
                  </a:ext>
                </a:extLst>
              </a:tr>
              <a:tr h="342700">
                <a:tc>
                  <a:txBody>
                    <a:bodyPr/>
                    <a:lstStyle/>
                    <a:p>
                      <a:pPr algn="l" fontAlgn="ctr"/>
                      <a:r>
                        <a:rPr lang="de-DE" sz="1000" b="0" i="0" u="none" strike="noStrike">
                          <a:solidFill>
                            <a:srgbClr val="000000"/>
                          </a:solidFill>
                          <a:effectLst/>
                          <a:latin typeface="+mj-lt"/>
                        </a:rPr>
                        <a:t>Jugendreferat Steiermark</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(0)316/877-2637</a:t>
                      </a:r>
                    </a:p>
                  </a:txBody>
                  <a:tcPr marL="9525" marR="9525" marT="9525" marB="0" anchor="ctr"/>
                </a:tc>
                <a:tc>
                  <a:txBody>
                    <a:bodyPr/>
                    <a:lstStyle/>
                    <a:p>
                      <a:pPr algn="l" fontAlgn="ctr"/>
                      <a:r>
                        <a:rPr lang="de-DE" sz="1000" b="0" i="0" u="none" strike="noStrike">
                          <a:solidFill>
                            <a:srgbClr val="000000"/>
                          </a:solidFill>
                          <a:effectLst/>
                          <a:latin typeface="+mj-lt"/>
                        </a:rPr>
                        <a:t>jugend@stmk.gv.at</a:t>
                      </a:r>
                    </a:p>
                  </a:txBody>
                  <a:tcPr marL="9525" marR="9525" marT="9525" marB="0" anchor="ctr"/>
                </a:tc>
                <a:extLst>
                  <a:ext uri="{0D108BD9-81ED-4DB2-BD59-A6C34878D82A}">
                    <a16:rowId xmlns:a16="http://schemas.microsoft.com/office/drawing/2014/main" val="3630279846"/>
                  </a:ext>
                </a:extLst>
              </a:tr>
              <a:tr h="489635">
                <a:tc>
                  <a:txBody>
                    <a:bodyPr/>
                    <a:lstStyle/>
                    <a:p>
                      <a:pPr algn="l" fontAlgn="ctr"/>
                      <a:r>
                        <a:rPr lang="de-DE" sz="1000" b="0" i="0" u="none" strike="noStrike">
                          <a:solidFill>
                            <a:srgbClr val="000000"/>
                          </a:solidFill>
                          <a:effectLst/>
                          <a:latin typeface="+mj-lt"/>
                        </a:rPr>
                        <a:t>Kinderbüro Steiermark - Interessenvertretung für junge Menschen 0-14</a:t>
                      </a:r>
                    </a:p>
                  </a:txBody>
                  <a:tcPr marL="9525" marR="9525" marT="9525" marB="0" anchor="ctr"/>
                </a:tc>
                <a:tc>
                  <a:txBody>
                    <a:bodyPr/>
                    <a:lstStyle/>
                    <a:p>
                      <a:pPr algn="l" fontAlgn="ctr"/>
                      <a:r>
                        <a:rPr lang="de-DE" sz="1000" b="0" i="0" u="none" strike="noStrike">
                          <a:solidFill>
                            <a:srgbClr val="000000"/>
                          </a:solidFill>
                          <a:effectLst/>
                          <a:latin typeface="+mj-lt"/>
                        </a:rPr>
                        <a:t>Karmeliterplatz 2/3.Stock,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(0)316/90 370-180</a:t>
                      </a:r>
                    </a:p>
                  </a:txBody>
                  <a:tcPr marL="9525" marR="9525" marT="9525" marB="0" anchor="ctr"/>
                </a:tc>
                <a:tc>
                  <a:txBody>
                    <a:bodyPr/>
                    <a:lstStyle/>
                    <a:p>
                      <a:pPr algn="l" fontAlgn="ctr"/>
                      <a:r>
                        <a:rPr lang="de-DE" sz="1000" b="0" i="0" u="none" strike="noStrike">
                          <a:solidFill>
                            <a:srgbClr val="000000"/>
                          </a:solidFill>
                          <a:effectLst/>
                          <a:latin typeface="+mj-lt"/>
                        </a:rPr>
                        <a:t>thomas.plautz@kinderbüro.at</a:t>
                      </a:r>
                    </a:p>
                  </a:txBody>
                  <a:tcPr marL="9525" marR="9525" marT="9525" marB="0" anchor="ctr"/>
                </a:tc>
                <a:extLst>
                  <a:ext uri="{0D108BD9-81ED-4DB2-BD59-A6C34878D82A}">
                    <a16:rowId xmlns:a16="http://schemas.microsoft.com/office/drawing/2014/main" val="4191949437"/>
                  </a:ext>
                </a:extLst>
              </a:tr>
              <a:tr h="342700">
                <a:tc>
                  <a:txBody>
                    <a:bodyPr/>
                    <a:lstStyle/>
                    <a:p>
                      <a:pPr algn="l" fontAlgn="ctr"/>
                      <a:r>
                        <a:rPr lang="de-DE" sz="1000" b="0" i="0" u="none" strike="noStrike">
                          <a:solidFill>
                            <a:srgbClr val="000000"/>
                          </a:solidFill>
                          <a:effectLst/>
                          <a:latin typeface="+mj-lt"/>
                        </a:rPr>
                        <a:t>Kinder-Jugend Graz/Kreativwerkstatt</a:t>
                      </a:r>
                    </a:p>
                  </a:txBody>
                  <a:tcPr marL="9525" marR="9525" marT="9525" marB="0" anchor="ctr"/>
                </a:tc>
                <a:tc>
                  <a:txBody>
                    <a:bodyPr/>
                    <a:lstStyle/>
                    <a:p>
                      <a:pPr algn="l" fontAlgn="ctr"/>
                      <a:r>
                        <a:rPr lang="it-IT" sz="1000" b="0" i="0" u="none" strike="noStrike">
                          <a:solidFill>
                            <a:srgbClr val="000000"/>
                          </a:solidFill>
                          <a:effectLst/>
                          <a:latin typeface="+mj-lt"/>
                        </a:rPr>
                        <a:t>Murgalerien Arche Noah 11, 8020 Graz</a:t>
                      </a:r>
                    </a:p>
                  </a:txBody>
                  <a:tcPr marL="9525" marR="9525" marT="9525" marB="0" anchor="ctr"/>
                </a:tc>
                <a:tc>
                  <a:txBody>
                    <a:bodyPr/>
                    <a:lstStyle/>
                    <a:p>
                      <a:pPr algn="l" fontAlgn="ctr"/>
                      <a:r>
                        <a:rPr lang="de-DE" sz="1000" b="0" i="0" u="none" strike="noStrike">
                          <a:solidFill>
                            <a:srgbClr val="000000"/>
                          </a:solidFill>
                          <a:effectLst/>
                          <a:latin typeface="+mj-lt"/>
                        </a:rPr>
                        <a:t>+43 (0)316/22 80 29</a:t>
                      </a:r>
                    </a:p>
                  </a:txBody>
                  <a:tcPr marL="9525" marR="9525" marT="9525" marB="0" anchor="ctr"/>
                </a:tc>
                <a:tc>
                  <a:txBody>
                    <a:bodyPr/>
                    <a:lstStyle/>
                    <a:p>
                      <a:pPr algn="l" fontAlgn="ctr"/>
                      <a:r>
                        <a:rPr lang="de-DE" sz="1000" b="0" i="0" u="none" strike="noStrike">
                          <a:solidFill>
                            <a:srgbClr val="000000"/>
                          </a:solidFill>
                          <a:effectLst/>
                          <a:latin typeface="+mj-lt"/>
                        </a:rPr>
                        <a:t>kreativwerkstatt@gfsg.at</a:t>
                      </a:r>
                    </a:p>
                  </a:txBody>
                  <a:tcPr marL="9525" marR="9525" marT="9525" marB="0" anchor="ctr"/>
                </a:tc>
                <a:extLst>
                  <a:ext uri="{0D108BD9-81ED-4DB2-BD59-A6C34878D82A}">
                    <a16:rowId xmlns:a16="http://schemas.microsoft.com/office/drawing/2014/main" val="865875010"/>
                  </a:ext>
                </a:extLst>
              </a:tr>
              <a:tr h="233711">
                <a:tc>
                  <a:txBody>
                    <a:bodyPr/>
                    <a:lstStyle/>
                    <a:p>
                      <a:pPr algn="l" fontAlgn="ctr"/>
                      <a:r>
                        <a:rPr lang="de-DE" sz="1000" b="0" i="0" u="none" strike="noStrike">
                          <a:solidFill>
                            <a:srgbClr val="000000"/>
                          </a:solidFill>
                          <a:effectLst/>
                          <a:latin typeface="+mj-lt"/>
                        </a:rPr>
                        <a:t>LOGO Info &amp; Service für junge Leute</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(0)316/90 370-90</a:t>
                      </a:r>
                    </a:p>
                  </a:txBody>
                  <a:tcPr marL="9525" marR="9525" marT="9525" marB="0" anchor="ctr"/>
                </a:tc>
                <a:tc>
                  <a:txBody>
                    <a:bodyPr/>
                    <a:lstStyle/>
                    <a:p>
                      <a:pPr algn="l" fontAlgn="ctr"/>
                      <a:r>
                        <a:rPr lang="de-DE" sz="1000" b="0" i="0" u="none" strike="noStrike">
                          <a:solidFill>
                            <a:srgbClr val="000000"/>
                          </a:solidFill>
                          <a:effectLst/>
                          <a:latin typeface="+mj-lt"/>
                        </a:rPr>
                        <a:t>info@logo.at</a:t>
                      </a:r>
                    </a:p>
                  </a:txBody>
                  <a:tcPr marL="9525" marR="9525" marT="9525" marB="0" anchor="ctr"/>
                </a:tc>
                <a:extLst>
                  <a:ext uri="{0D108BD9-81ED-4DB2-BD59-A6C34878D82A}">
                    <a16:rowId xmlns:a16="http://schemas.microsoft.com/office/drawing/2014/main" val="3849673328"/>
                  </a:ext>
                </a:extLst>
              </a:tr>
              <a:tr h="701134">
                <a:tc>
                  <a:txBody>
                    <a:bodyPr/>
                    <a:lstStyle/>
                    <a:p>
                      <a:pPr algn="l" fontAlgn="ctr"/>
                      <a:r>
                        <a:rPr lang="de-DE" sz="1000" b="0" i="0" u="none" strike="noStrike">
                          <a:solidFill>
                            <a:srgbClr val="000000"/>
                          </a:solidFill>
                          <a:effectLst/>
                          <a:latin typeface="+mj-lt"/>
                        </a:rPr>
                        <a:t>Ludovico - Verein zur Förderung der Spielkultur - Institut für Spielpädagogik - Landesludothek der Steiermark</a:t>
                      </a:r>
                    </a:p>
                  </a:txBody>
                  <a:tcPr marL="9525" marR="9525" marT="9525" marB="0" anchor="ctr"/>
                </a:tc>
                <a:tc>
                  <a:txBody>
                    <a:bodyPr/>
                    <a:lstStyle/>
                    <a:p>
                      <a:pPr algn="l" fontAlgn="ctr"/>
                      <a:r>
                        <a:rPr lang="de-DE" sz="1000" b="0" i="0" u="none" strike="noStrike">
                          <a:solidFill>
                            <a:srgbClr val="000000"/>
                          </a:solidFill>
                          <a:effectLst/>
                          <a:latin typeface="+mj-lt"/>
                        </a:rPr>
                        <a:t>Karmeliterplatz 2/EG, 8010 Graz</a:t>
                      </a:r>
                    </a:p>
                  </a:txBody>
                  <a:tcPr marL="9525" marR="9525" marT="9525" marB="0" anchor="ctr"/>
                </a:tc>
                <a:tc>
                  <a:txBody>
                    <a:bodyPr/>
                    <a:lstStyle/>
                    <a:p>
                      <a:pPr algn="l" fontAlgn="ctr"/>
                      <a:r>
                        <a:rPr lang="de-DE" sz="1000" b="0" i="0" u="none" strike="noStrike">
                          <a:solidFill>
                            <a:srgbClr val="000000"/>
                          </a:solidFill>
                          <a:effectLst/>
                          <a:latin typeface="+mj-lt"/>
                        </a:rPr>
                        <a:t>+43 (0)316/90 370-250</a:t>
                      </a:r>
                    </a:p>
                  </a:txBody>
                  <a:tcPr marL="9525" marR="9525" marT="9525" marB="0" anchor="ctr"/>
                </a:tc>
                <a:tc>
                  <a:txBody>
                    <a:bodyPr/>
                    <a:lstStyle/>
                    <a:p>
                      <a:pPr algn="l" fontAlgn="ctr"/>
                      <a:r>
                        <a:rPr lang="de-DE" sz="1000" b="0" i="0" u="none" strike="noStrike">
                          <a:solidFill>
                            <a:srgbClr val="000000"/>
                          </a:solidFill>
                          <a:effectLst/>
                          <a:latin typeface="+mj-lt"/>
                        </a:rPr>
                        <a:t>office@ludovico.at</a:t>
                      </a:r>
                    </a:p>
                  </a:txBody>
                  <a:tcPr marL="9525" marR="9525" marT="9525" marB="0" anchor="ctr"/>
                </a:tc>
                <a:extLst>
                  <a:ext uri="{0D108BD9-81ED-4DB2-BD59-A6C34878D82A}">
                    <a16:rowId xmlns:a16="http://schemas.microsoft.com/office/drawing/2014/main" val="2499813531"/>
                  </a:ext>
                </a:extLst>
              </a:tr>
              <a:tr h="350566">
                <a:tc>
                  <a:txBody>
                    <a:bodyPr/>
                    <a:lstStyle/>
                    <a:p>
                      <a:pPr algn="l" fontAlgn="ctr"/>
                      <a:r>
                        <a:rPr lang="de-DE" sz="1000" b="0" i="0" u="none" strike="noStrike">
                          <a:solidFill>
                            <a:srgbClr val="000000"/>
                          </a:solidFill>
                          <a:effectLst/>
                          <a:latin typeface="+mj-lt"/>
                        </a:rPr>
                        <a:t>Rainbows - für Kinder und Jugendliche in stürmischen Zeiten</a:t>
                      </a:r>
                    </a:p>
                  </a:txBody>
                  <a:tcPr marL="9525" marR="9525" marT="9525" marB="0" anchor="ctr"/>
                </a:tc>
                <a:tc>
                  <a:txBody>
                    <a:bodyPr/>
                    <a:lstStyle/>
                    <a:p>
                      <a:pPr algn="l" fontAlgn="ctr"/>
                      <a:r>
                        <a:rPr lang="de-DE" sz="1000" b="0" i="0" u="none" strike="noStrike">
                          <a:solidFill>
                            <a:srgbClr val="000000"/>
                          </a:solidFill>
                          <a:effectLst/>
                          <a:latin typeface="+mj-lt"/>
                        </a:rPr>
                        <a:t>Grabenstraße 88, 8010 Graz</a:t>
                      </a:r>
                    </a:p>
                  </a:txBody>
                  <a:tcPr marL="9525" marR="9525" marT="9525" marB="0" anchor="ctr"/>
                </a:tc>
                <a:tc>
                  <a:txBody>
                    <a:bodyPr/>
                    <a:lstStyle/>
                    <a:p>
                      <a:pPr algn="l" fontAlgn="ctr"/>
                      <a:r>
                        <a:rPr lang="de-DE" sz="1000" b="0" i="0" u="none" strike="noStrike">
                          <a:solidFill>
                            <a:srgbClr val="000000"/>
                          </a:solidFill>
                          <a:effectLst/>
                          <a:latin typeface="+mj-lt"/>
                        </a:rPr>
                        <a:t>+43 (0)316/67 87 83</a:t>
                      </a:r>
                    </a:p>
                  </a:txBody>
                  <a:tcPr marL="9525" marR="9525" marT="9525" marB="0" anchor="ctr"/>
                </a:tc>
                <a:tc>
                  <a:txBody>
                    <a:bodyPr/>
                    <a:lstStyle/>
                    <a:p>
                      <a:pPr algn="l" fontAlgn="ctr"/>
                      <a:r>
                        <a:rPr lang="de-DE" sz="1000" b="0" i="0" u="none" strike="noStrike">
                          <a:solidFill>
                            <a:srgbClr val="000000"/>
                          </a:solidFill>
                          <a:effectLst/>
                          <a:latin typeface="+mj-lt"/>
                        </a:rPr>
                        <a:t>office@stmk.rainbows.at</a:t>
                      </a:r>
                    </a:p>
                  </a:txBody>
                  <a:tcPr marL="9525" marR="9525" marT="9525" marB="0" anchor="ctr"/>
                </a:tc>
                <a:extLst>
                  <a:ext uri="{0D108BD9-81ED-4DB2-BD59-A6C34878D82A}">
                    <a16:rowId xmlns:a16="http://schemas.microsoft.com/office/drawing/2014/main" val="2479012597"/>
                  </a:ext>
                </a:extLst>
              </a:tr>
              <a:tr h="489635">
                <a:tc>
                  <a:txBody>
                    <a:bodyPr/>
                    <a:lstStyle/>
                    <a:p>
                      <a:pPr algn="l" fontAlgn="ctr"/>
                      <a:r>
                        <a:rPr lang="de-DE" sz="1000" b="0" i="0" u="none" strike="noStrike">
                          <a:solidFill>
                            <a:srgbClr val="000000"/>
                          </a:solidFill>
                          <a:effectLst/>
                          <a:latin typeface="+mj-lt"/>
                        </a:rPr>
                        <a:t>Steirischer Dachverband der offenen Jugendarbeit</a:t>
                      </a:r>
                    </a:p>
                  </a:txBody>
                  <a:tcPr marL="9525" marR="9525" marT="9525" marB="0" anchor="ctr"/>
                </a:tc>
                <a:tc>
                  <a:txBody>
                    <a:bodyPr/>
                    <a:lstStyle/>
                    <a:p>
                      <a:pPr algn="l" fontAlgn="ctr"/>
                      <a:r>
                        <a:rPr lang="de-DE" sz="1000" b="0" i="0" u="none" strike="noStrike">
                          <a:solidFill>
                            <a:srgbClr val="000000"/>
                          </a:solidFill>
                          <a:effectLst/>
                          <a:latin typeface="+mj-lt"/>
                        </a:rPr>
                        <a:t>Karmeliterhof, 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(0)316/90 370-121</a:t>
                      </a:r>
                    </a:p>
                  </a:txBody>
                  <a:tcPr marL="9525" marR="9525" marT="9525" marB="0" anchor="ctr"/>
                </a:tc>
                <a:tc>
                  <a:txBody>
                    <a:bodyPr/>
                    <a:lstStyle/>
                    <a:p>
                      <a:pPr algn="l" fontAlgn="ctr"/>
                      <a:r>
                        <a:rPr lang="de-DE" sz="1000" b="0" i="0" u="none" strike="noStrike" dirty="0">
                          <a:solidFill>
                            <a:srgbClr val="000000"/>
                          </a:solidFill>
                          <a:effectLst/>
                          <a:latin typeface="+mj-lt"/>
                        </a:rPr>
                        <a:t>office@dv-jugend.at</a:t>
                      </a:r>
                    </a:p>
                  </a:txBody>
                  <a:tcPr marL="9525" marR="9525" marT="9525" marB="0" anchor="ctr"/>
                </a:tc>
                <a:extLst>
                  <a:ext uri="{0D108BD9-81ED-4DB2-BD59-A6C34878D82A}">
                    <a16:rowId xmlns:a16="http://schemas.microsoft.com/office/drawing/2014/main" val="824928959"/>
                  </a:ext>
                </a:extLst>
              </a:tr>
            </a:tbl>
          </a:graphicData>
        </a:graphic>
      </p:graphicFrame>
    </p:spTree>
    <p:extLst>
      <p:ext uri="{BB962C8B-B14F-4D97-AF65-F5344CB8AC3E}">
        <p14:creationId xmlns:p14="http://schemas.microsoft.com/office/powerpoint/2010/main" val="25226829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447098"/>
          </a:xfrm>
        </p:spPr>
        <p:txBody>
          <a:bodyPr/>
          <a:lstStyle/>
          <a:p>
            <a:pPr marL="285750" indent="-285750" algn="just">
              <a:buFont typeface="Arial" panose="020B0604020202020204" pitchFamily="34" charset="0"/>
              <a:buChar char="•"/>
            </a:pPr>
            <a:r>
              <a:rPr lang="de-DE" dirty="0"/>
              <a:t>Psychologische Beratung und Behandlung einzelner Schülerinnen und Schüler betreffende Frage- und Problemstellungen zum Lernen, Verhalten, emotionalen Belastungen und persönlichen </a:t>
            </a:r>
            <a:r>
              <a:rPr lang="de-DE" dirty="0" smtClean="0"/>
              <a:t>Krisen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Psychologische Gutachter- und Sachverständigentätigkeit bei Fragen zur bestmöglichen Förderung von Schülerinnen und Schülern, insbesondere im Zusammenhang mit entsprechenden schulrechtlichen </a:t>
            </a:r>
            <a:r>
              <a:rPr lang="de-DE" dirty="0" smtClean="0"/>
              <a:t>Verfahren</a:t>
            </a:r>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r>
              <a:rPr lang="de-DE" dirty="0" smtClean="0"/>
              <a:t>Unterstützung </a:t>
            </a:r>
            <a:r>
              <a:rPr lang="de-DE" dirty="0"/>
              <a:t>von Schulen beim Krisenmanagement durch vorbereitende Maßnahmen, </a:t>
            </a:r>
            <a:r>
              <a:rPr lang="de-DE" dirty="0" smtClean="0"/>
              <a:t>psychologische </a:t>
            </a:r>
            <a:r>
              <a:rPr lang="de-DE" dirty="0"/>
              <a:t>Unterstützung in Akutsituationen und </a:t>
            </a:r>
            <a:r>
              <a:rPr lang="de-DE" dirty="0" smtClean="0"/>
              <a:t>Nachbetreuung</a:t>
            </a:r>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r>
              <a:rPr lang="de-DE" dirty="0"/>
              <a:t>Koordination psychosoziale Unterstützung in Form von Aktivitäten zur Qualitätssicherung, fachlichen Unterstützung und Vernetzung aller psychosozialen Unterstützungsangebote für Schulen in der jeweiligen Bildungsregion</a:t>
            </a:r>
          </a:p>
        </p:txBody>
      </p:sp>
    </p:spTree>
    <p:extLst>
      <p:ext uri="{BB962C8B-B14F-4D97-AF65-F5344CB8AC3E}">
        <p14:creationId xmlns:p14="http://schemas.microsoft.com/office/powerpoint/2010/main" val="365105992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1.1. Schulpsycholog/</a:t>
            </a:r>
            <a:r>
              <a:rPr lang="de-DE" sz="2000" dirty="0" err="1"/>
              <a:t>inn</a:t>
            </a:r>
            <a:r>
              <a:rPr lang="de-DE" sz="2000" dirty="0"/>
              <a:t>/en des Bundes/ Schulpsycholog/</a:t>
            </a:r>
            <a:r>
              <a:rPr lang="de-DE" sz="2000" dirty="0" err="1"/>
              <a:t>inn</a:t>
            </a:r>
            <a:r>
              <a:rPr lang="de-DE" sz="2000" dirty="0"/>
              <a:t>/en des ÖZPGS</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564904"/>
            <a:ext cx="8072686" cy="1569660"/>
          </a:xfrm>
        </p:spPr>
        <p:txBody>
          <a:bodyPr/>
          <a:lstStyle/>
          <a:p>
            <a:pPr algn="ctr"/>
            <a:r>
              <a:rPr lang="de-DE" sz="1800" b="1" u="sng" kern="1200" dirty="0">
                <a:solidFill>
                  <a:srgbClr val="E6320F"/>
                </a:solidFill>
                <a:latin typeface="Corbel"/>
                <a:ea typeface="+mj-ea"/>
                <a:cs typeface="Corbel"/>
              </a:rPr>
              <a:t>b) Schulpsycholog/</a:t>
            </a:r>
            <a:r>
              <a:rPr lang="de-DE" sz="1800" b="1" u="sng" kern="1200" dirty="0" err="1">
                <a:solidFill>
                  <a:srgbClr val="E6320F"/>
                </a:solidFill>
                <a:latin typeface="Corbel"/>
                <a:ea typeface="+mj-ea"/>
                <a:cs typeface="Corbel"/>
              </a:rPr>
              <a:t>inn</a:t>
            </a:r>
            <a:r>
              <a:rPr lang="de-DE" sz="1800" b="1" u="sng" kern="1200" dirty="0">
                <a:solidFill>
                  <a:srgbClr val="E6320F"/>
                </a:solidFill>
                <a:latin typeface="Corbel"/>
                <a:ea typeface="+mj-ea"/>
                <a:cs typeface="Corbel"/>
              </a:rPr>
              <a:t>/en des ÖZPGS:</a:t>
            </a:r>
          </a:p>
          <a:p>
            <a:pPr marL="342900" indent="-342900">
              <a:buAutoNum type="alphaLcParenR"/>
            </a:pPr>
            <a:endParaRPr lang="de-DE" sz="400" dirty="0"/>
          </a:p>
          <a:p>
            <a:pPr algn="ctr"/>
            <a:endParaRPr lang="de-DE" dirty="0" smtClean="0"/>
          </a:p>
          <a:p>
            <a:pPr algn="ctr"/>
            <a:endParaRPr lang="de-DE" dirty="0"/>
          </a:p>
          <a:p>
            <a:pPr algn="ctr"/>
            <a:endParaRPr lang="de-DE" dirty="0" smtClean="0"/>
          </a:p>
          <a:p>
            <a:pPr algn="ctr"/>
            <a:r>
              <a:rPr lang="de-DE" dirty="0" err="1" smtClean="0"/>
              <a:t>MitarbeiterInnen</a:t>
            </a:r>
            <a:r>
              <a:rPr lang="de-DE" dirty="0"/>
              <a:t>: </a:t>
            </a:r>
            <a:r>
              <a:rPr lang="de-DE" dirty="0" smtClean="0"/>
              <a:t>11</a:t>
            </a:r>
            <a:endParaRPr lang="de-DE" dirty="0"/>
          </a:p>
          <a:p>
            <a:pPr algn="ctr"/>
            <a:r>
              <a:rPr lang="de-DE" dirty="0"/>
              <a:t>VZÄ: </a:t>
            </a:r>
            <a:r>
              <a:rPr lang="de-DE" dirty="0"/>
              <a:t>8</a:t>
            </a:r>
            <a:endParaRPr lang="de-DE" dirty="0"/>
          </a:p>
        </p:txBody>
      </p:sp>
    </p:spTree>
    <p:extLst>
      <p:ext uri="{BB962C8B-B14F-4D97-AF65-F5344CB8AC3E}">
        <p14:creationId xmlns:p14="http://schemas.microsoft.com/office/powerpoint/2010/main" val="174937198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447098"/>
          </a:xfrm>
        </p:spPr>
        <p:txBody>
          <a:bodyPr/>
          <a:lstStyle/>
          <a:p>
            <a:pPr marL="285750" indent="-285750" algn="just">
              <a:buFont typeface="Arial" panose="020B0604020202020204" pitchFamily="34" charset="0"/>
              <a:buChar char="•"/>
            </a:pPr>
            <a:r>
              <a:rPr lang="de-DE" dirty="0"/>
              <a:t>In der Primärprävention an Schulen sind dies insbesondere</a:t>
            </a:r>
            <a:r>
              <a:rPr lang="de-DE" dirty="0" smtClean="0"/>
              <a:t>: Arbeit </a:t>
            </a:r>
            <a:r>
              <a:rPr lang="de-DE" dirty="0"/>
              <a:t>mit Klassen/Gruppen, Lehrercoaching, Moderation in interdisziplinären Beratungsteams, Sprechstunden, </a:t>
            </a:r>
            <a:r>
              <a:rPr lang="de-DE" dirty="0" smtClean="0"/>
              <a:t>(</a:t>
            </a:r>
            <a:r>
              <a:rPr lang="de-DE" dirty="0"/>
              <a:t>S</a:t>
            </a:r>
            <a:r>
              <a:rPr lang="de-DE" dirty="0" smtClean="0"/>
              <a:t>chul-) psychologische </a:t>
            </a:r>
            <a:r>
              <a:rPr lang="de-DE" dirty="0"/>
              <a:t>Einzelfallarbeit mit dem Ziel Primärprävention,      Durchführung      bzw.      Begleitung      von       Programmen      zur Gewaltprävention, Durchführung von Projekten</a:t>
            </a:r>
            <a:r>
              <a:rPr lang="de-DE" dirty="0" smtClean="0"/>
              <a:t>,</a:t>
            </a:r>
          </a:p>
          <a:p>
            <a:pPr marL="285750" indent="-285750" algn="just">
              <a:buFont typeface="Arial" panose="020B0604020202020204" pitchFamily="34" charset="0"/>
              <a:buChar char="•"/>
            </a:pPr>
            <a:r>
              <a:rPr lang="de-DE" dirty="0"/>
              <a:t>z</a:t>
            </a:r>
            <a:r>
              <a:rPr lang="de-DE" dirty="0" smtClean="0"/>
              <a:t>.B. </a:t>
            </a:r>
            <a:r>
              <a:rPr lang="de-DE" dirty="0"/>
              <a:t>Soziales Lernen zur Förderung sozialer Kompetenzen, Verbesserung der Konfliktfähigkeit, </a:t>
            </a:r>
            <a:r>
              <a:rPr lang="de-DE" dirty="0" smtClean="0"/>
              <a:t>...</a:t>
            </a:r>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r>
              <a:rPr lang="de-DE" dirty="0"/>
              <a:t>In der Sekundärprävention an Schulen sind dies insbesondere</a:t>
            </a:r>
            <a:r>
              <a:rPr lang="de-DE" dirty="0" smtClean="0"/>
              <a:t>: (</a:t>
            </a:r>
            <a:r>
              <a:rPr lang="de-DE" dirty="0"/>
              <a:t>Schul-</a:t>
            </a:r>
            <a:r>
              <a:rPr lang="de-DE" dirty="0" smtClean="0"/>
              <a:t>) psychologische </a:t>
            </a:r>
            <a:r>
              <a:rPr lang="de-DE" dirty="0"/>
              <a:t>Intervention im Anlassfall z.B. Konfliktklärung, Streitschlichtung, Antigewalt- und </a:t>
            </a:r>
            <a:r>
              <a:rPr lang="de-DE" dirty="0" smtClean="0"/>
              <a:t>Antimobbingintervention</a:t>
            </a:r>
          </a:p>
          <a:p>
            <a:pPr marL="285750" indent="-285750" algn="just">
              <a:buFont typeface="Arial" panose="020B0604020202020204" pitchFamily="34" charset="0"/>
              <a:buChar char="•"/>
            </a:pPr>
            <a:endParaRPr lang="de-DE" dirty="0" smtClean="0"/>
          </a:p>
          <a:p>
            <a:pPr marL="285750" indent="-285750" algn="just">
              <a:buFont typeface="Arial" panose="020B0604020202020204" pitchFamily="34" charset="0"/>
              <a:buChar char="•"/>
            </a:pPr>
            <a:r>
              <a:rPr lang="de-DE" dirty="0"/>
              <a:t>In der Tertiärprävention an Schulen sind dies insbesondere</a:t>
            </a:r>
            <a:r>
              <a:rPr lang="de-DE" dirty="0" smtClean="0"/>
              <a:t>: (</a:t>
            </a:r>
            <a:r>
              <a:rPr lang="de-DE" dirty="0"/>
              <a:t>Schul-</a:t>
            </a:r>
            <a:r>
              <a:rPr lang="de-DE" dirty="0" smtClean="0"/>
              <a:t>) psychologische </a:t>
            </a:r>
            <a:r>
              <a:rPr lang="de-DE" dirty="0"/>
              <a:t>Behandlung und Begleitung zur Schadensbegrenzung nach negativer Einwirkung, Sicherung und Stabilisierung</a:t>
            </a:r>
          </a:p>
        </p:txBody>
      </p:sp>
    </p:spTree>
    <p:extLst>
      <p:ext uri="{BB962C8B-B14F-4D97-AF65-F5344CB8AC3E}">
        <p14:creationId xmlns:p14="http://schemas.microsoft.com/office/powerpoint/2010/main" val="128033843"/>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1.2. Schüler- und Bildungsberater/innen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1231106"/>
          </a:xfrm>
        </p:spPr>
        <p:txBody>
          <a:bodyPr/>
          <a:lstStyle/>
          <a:p>
            <a:pPr algn="just"/>
            <a:r>
              <a:rPr lang="de-DE" dirty="0" smtClean="0"/>
              <a:t>Die </a:t>
            </a:r>
            <a:r>
              <a:rPr lang="de-DE" dirty="0"/>
              <a:t>Schüler- und Bildungsberatung ist ein niederschwelliges Beratungsangebot für Schüler/innen an Sekundarschulen, das sowohl Teil eines standort- bzw. clusterbezogenen Konzepts der </a:t>
            </a:r>
          </a:p>
          <a:p>
            <a:pPr algn="just"/>
            <a:r>
              <a:rPr lang="de-DE" dirty="0"/>
              <a:t>Information, Beratung und Orientierung für Bildung und Beruf als auch des psychosozialen Unterstützungssystems am Schulstandort ist. Insbesondere unterstützen Schüler- und Bildungs- </a:t>
            </a:r>
          </a:p>
          <a:p>
            <a:pPr algn="just"/>
            <a:r>
              <a:rPr lang="de-DE" dirty="0" err="1"/>
              <a:t>berater</a:t>
            </a:r>
            <a:r>
              <a:rPr lang="de-DE" dirty="0"/>
              <a:t>/innen die individuelle Karriereplanung der Schüler/innen. </a:t>
            </a:r>
          </a:p>
        </p:txBody>
      </p:sp>
    </p:spTree>
    <p:extLst>
      <p:ext uri="{BB962C8B-B14F-4D97-AF65-F5344CB8AC3E}">
        <p14:creationId xmlns:p14="http://schemas.microsoft.com/office/powerpoint/2010/main" val="68542517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1477328"/>
          </a:xfrm>
        </p:spPr>
        <p:txBody>
          <a:bodyPr/>
          <a:lstStyle/>
          <a:p>
            <a:pPr marL="285750" indent="-285750" algn="just">
              <a:buFont typeface="Arial" panose="020B0604020202020204" pitchFamily="34" charset="0"/>
              <a:buChar char="•"/>
            </a:pPr>
            <a:r>
              <a:rPr lang="de-DE" dirty="0" smtClean="0"/>
              <a:t>Information </a:t>
            </a:r>
            <a:r>
              <a:rPr lang="de-DE" dirty="0"/>
              <a:t>als Orientierungshilfe und Entscheidungsvorbereitung</a:t>
            </a:r>
          </a:p>
          <a:p>
            <a:pPr marL="285750" indent="-285750" algn="just">
              <a:buFont typeface="Arial" panose="020B0604020202020204" pitchFamily="34" charset="0"/>
              <a:buChar char="•"/>
            </a:pPr>
            <a:r>
              <a:rPr lang="de-DE" dirty="0" smtClean="0"/>
              <a:t>Individuelle </a:t>
            </a:r>
            <a:r>
              <a:rPr lang="de-DE" dirty="0"/>
              <a:t>Beratung und Vermittlung von </a:t>
            </a:r>
            <a:r>
              <a:rPr lang="de-DE" dirty="0" smtClean="0"/>
              <a:t>Hilfe</a:t>
            </a:r>
            <a:endParaRPr lang="de-DE" dirty="0"/>
          </a:p>
          <a:p>
            <a:pPr algn="just"/>
            <a:r>
              <a:rPr lang="de-DE" dirty="0" smtClean="0"/>
              <a:t>	a) Informationsberatung</a:t>
            </a:r>
            <a:endParaRPr lang="de-DE" dirty="0"/>
          </a:p>
          <a:p>
            <a:pPr algn="just"/>
            <a:r>
              <a:rPr lang="de-DE" dirty="0" smtClean="0"/>
              <a:t>	b) Beratung </a:t>
            </a:r>
            <a:r>
              <a:rPr lang="de-DE" dirty="0"/>
              <a:t>und Vermittlung von Hilfe bei Schwierigkeiten im Lernen und Verhalten </a:t>
            </a:r>
            <a:r>
              <a:rPr lang="de-DE" dirty="0" smtClean="0"/>
              <a:t>	oder </a:t>
            </a:r>
            <a:r>
              <a:rPr lang="de-DE" dirty="0"/>
              <a:t>anderen persönlichen Problemen (Problemberatung)</a:t>
            </a:r>
          </a:p>
          <a:p>
            <a:pPr algn="just"/>
            <a:r>
              <a:rPr lang="de-DE" dirty="0" smtClean="0"/>
              <a:t>	c) Unterstützung </a:t>
            </a:r>
            <a:r>
              <a:rPr lang="de-DE" dirty="0"/>
              <a:t>der Koordinierung der psychosozialen Beratung an der Schule</a:t>
            </a:r>
          </a:p>
        </p:txBody>
      </p:sp>
      <p:sp>
        <p:nvSpPr>
          <p:cNvPr id="5" name="Textplatzhalter 6">
            <a:extLst>
              <a:ext uri="{FF2B5EF4-FFF2-40B4-BE49-F238E27FC236}">
                <a16:creationId xmlns:a16="http://schemas.microsoft.com/office/drawing/2014/main" id="{68348D98-67A1-48CC-8CE0-A3E760D752C1}"/>
              </a:ext>
            </a:extLst>
          </p:cNvPr>
          <p:cNvSpPr txBox="1">
            <a:spLocks/>
          </p:cNvSpPr>
          <p:nvPr/>
        </p:nvSpPr>
        <p:spPr>
          <a:xfrm>
            <a:off x="535656" y="3933056"/>
            <a:ext cx="8072686" cy="2215991"/>
          </a:xfrm>
          <a:prstGeom prst="rect">
            <a:avLst/>
          </a:prstGeom>
        </p:spPr>
        <p:txBody>
          <a:bodyPr wrap="square" lIns="0" tIns="0" rIns="0" bIns="0">
            <a:spAutoFit/>
          </a:bodyPr>
          <a:lstStyle>
            <a:lvl1pPr marL="0" eaLnBrk="1" hangingPunct="1">
              <a:defRPr sz="1600" b="0" i="0">
                <a:solidFill>
                  <a:schemeClr val="tx1"/>
                </a:solidFill>
                <a:latin typeface="Calibri"/>
                <a:ea typeface="+mn-ea"/>
                <a:cs typeface="Calibri"/>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just"/>
            <a:r>
              <a:rPr lang="de-DE" b="1" kern="0" dirty="0"/>
              <a:t>Zusammenarbeit mit anderen </a:t>
            </a:r>
            <a:r>
              <a:rPr lang="de-DE" b="1" kern="0" dirty="0" smtClean="0"/>
              <a:t>Beratungseinrichtungen: </a:t>
            </a:r>
          </a:p>
          <a:p>
            <a:pPr algn="just"/>
            <a:r>
              <a:rPr lang="de-DE" kern="0" dirty="0" smtClean="0"/>
              <a:t>Schüler- </a:t>
            </a:r>
            <a:r>
              <a:rPr lang="de-DE" kern="0" dirty="0"/>
              <a:t>und Bildungsberater/innen übernehmen eine wichtige Funktion als niederschwellige Anlaufstelle für Schüler/innen und deren Eltern direkt am Schulstandort, die sich um Anliegen und Problemstellungen im Zusammenhang mit der Ausgestaltung des Bildungsweges sowie damit zusammenhängenden psychosozialen Herausforderungen </a:t>
            </a:r>
            <a:r>
              <a:rPr lang="de-DE" kern="0" dirty="0" smtClean="0"/>
              <a:t>annimmt.</a:t>
            </a:r>
          </a:p>
          <a:p>
            <a:pPr algn="just"/>
            <a:r>
              <a:rPr lang="de-DE" kern="0" dirty="0"/>
              <a:t>Im jeweiligen Fall erforderliche bzw. empfehlenswerte Kooperationen mit weiteren psychosozialen Unterstützungssystemen am Schulstandort wie Beratungslehrer/innen, Betreuungslehrer/innen, </a:t>
            </a:r>
            <a:r>
              <a:rPr lang="de-DE" kern="0" dirty="0" err="1" smtClean="0"/>
              <a:t>Psychagog</a:t>
            </a:r>
            <a:r>
              <a:rPr lang="de-DE" kern="0" dirty="0" smtClean="0"/>
              <a:t>/</a:t>
            </a:r>
            <a:r>
              <a:rPr lang="de-DE" kern="0" dirty="0" err="1" smtClean="0"/>
              <a:t>inn</a:t>
            </a:r>
            <a:r>
              <a:rPr lang="de-DE" kern="0" dirty="0" smtClean="0"/>
              <a:t>/en</a:t>
            </a:r>
            <a:r>
              <a:rPr lang="de-DE" kern="0" dirty="0"/>
              <a:t>, Schulsozialarbeiter/innen oder außerschulischen Einrichtungen wie Kliniken, der Kinder- und </a:t>
            </a:r>
            <a:r>
              <a:rPr lang="de-DE" kern="0" dirty="0" smtClean="0"/>
              <a:t>Jugendhilfe.</a:t>
            </a:r>
          </a:p>
        </p:txBody>
      </p:sp>
    </p:spTree>
    <p:extLst>
      <p:ext uri="{BB962C8B-B14F-4D97-AF65-F5344CB8AC3E}">
        <p14:creationId xmlns:p14="http://schemas.microsoft.com/office/powerpoint/2010/main" val="145568047"/>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61616"/>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orlage PPT" id="{39BBC2FA-1188-467C-9694-D53B406BC978}" vid="{1887F014-4447-4EFA-B5C0-93D9F7EC18A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Folienhintergrund BD</Template>
  <TotalTime>0</TotalTime>
  <Words>4466</Words>
  <Application>Microsoft Office PowerPoint</Application>
  <PresentationFormat>Bildschirmpräsentation (4:3)</PresentationFormat>
  <Paragraphs>720</Paragraphs>
  <Slides>43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43</vt:i4>
      </vt:variant>
    </vt:vector>
  </HeadingPairs>
  <TitlesOfParts>
    <vt:vector size="47" baseType="lpstr">
      <vt:lpstr>Arial</vt:lpstr>
      <vt:lpstr>Calibri</vt:lpstr>
      <vt:lpstr>Corbel</vt:lpstr>
      <vt:lpstr>Office</vt:lpstr>
      <vt:lpstr>Schulische  Unterstützungssysteme   in der Steiermark</vt:lpstr>
      <vt:lpstr>PowerPoint-Präsentation</vt:lpstr>
      <vt:lpstr>1. Schulinterne Unterstützungssysteme  2. Schulexterne Unterstützungssysteme  3. Externe Kooperationspartner/innen</vt:lpstr>
      <vt:lpstr>1.1. Schulpsycholog/inn/en des Bundes/  Schulpsycholog/inn/en des ÖZPGS</vt:lpstr>
      <vt:lpstr>Aufgaben:</vt:lpstr>
      <vt:lpstr>1.1. Schulpsycholog/inn/en des Bundes/ Schulpsycholog/inn/en des ÖZPGS</vt:lpstr>
      <vt:lpstr>Aufgaben:</vt:lpstr>
      <vt:lpstr>1.2. Schüler- und Bildungsberater/innen</vt:lpstr>
      <vt:lpstr>Aufgaben:</vt:lpstr>
      <vt:lpstr>1.3. Schulärztlicher Dienst </vt:lpstr>
      <vt:lpstr>Aufgaben:</vt:lpstr>
      <vt:lpstr>PowerPoint-Präsentation</vt:lpstr>
      <vt:lpstr>1.4. Fachbereich Inklusion, Diversität und Sonderpädagogik</vt:lpstr>
      <vt:lpstr>Aufgaben:</vt:lpstr>
      <vt:lpstr>1.4. Fachbereich Inklusion, Diversität und Sonderpädagogik</vt:lpstr>
      <vt:lpstr>1) Beratungslehrer/innen für Kinder mit sozialemotionalen Schwierigkeiten</vt:lpstr>
      <vt:lpstr>1) Beratungslehrer/innen für Kinder mit sozialemotionalen Schwierigkeiten</vt:lpstr>
      <vt:lpstr>2) Verhaltenspädagogische Stützlehrer/innen</vt:lpstr>
      <vt:lpstr>3) Mobile Integrationslehrer/innen</vt:lpstr>
      <vt:lpstr>4) DAZ-Lehrer/innen</vt:lpstr>
      <vt:lpstr>5) Sprachheillehrer/innen</vt:lpstr>
      <vt:lpstr>6) Integrationslehrer/innen für den Bereich Sehen und Hören</vt:lpstr>
      <vt:lpstr>7) Integrationslehrer/innen für Leserechtschreib- und Rechenschwäche</vt:lpstr>
      <vt:lpstr>Koordination:</vt:lpstr>
      <vt:lpstr>1.5. Psychosoziales Unterstützungsteam der Schulpsychologie Steiermark (P.U.T.)</vt:lpstr>
      <vt:lpstr>Aufgaben:</vt:lpstr>
      <vt:lpstr>2.1. Jugendcoaches</vt:lpstr>
      <vt:lpstr>2.2. „SCHULSOZIALARBEIT DES LANDES STEIERMARK“  A6 Fachabteilung Gesellschaft</vt:lpstr>
      <vt:lpstr>2.2. „SCHULSOZIALARBEIT DES LANDES STEIERMARK“  A6 Fachabteilung Gesellschaft</vt:lpstr>
      <vt:lpstr>PowerPoint-Präsentation</vt:lpstr>
      <vt:lpstr>3.1. Kinder- und Jugendhilfe in der Steiermark</vt:lpstr>
      <vt:lpstr>Welche Hilfe kann man bekommen?</vt:lpstr>
      <vt:lpstr>3.2. Kinder- und Jugendanwaltschaft</vt:lpstr>
      <vt:lpstr>Das Angebot</vt:lpstr>
      <vt:lpstr>3.3. Landeskriminalamt Steiermark</vt:lpstr>
      <vt:lpstr>Die Programme</vt:lpstr>
      <vt:lpstr>Appendix</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Schulische  Unterstützungssysteme   in der Steiermark</dc:title>
  <dc:creator>Pfingstner, Thomas (BD Stmk)</dc:creator>
  <cp:lastModifiedBy>Becker, Niklas (BD Stmk)</cp:lastModifiedBy>
  <cp:revision>40</cp:revision>
  <dcterms:created xsi:type="dcterms:W3CDTF">2021-01-10T09:09:21Z</dcterms:created>
  <dcterms:modified xsi:type="dcterms:W3CDTF">2021-11-09T09:18:22Z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2019-12-06T00:00:00Z</vt:filetime>
  </property>
  <property fmtid="{D5CDD505-2E9C-101B-9397-08002B2CF9AE}" pid="3" name="LastSaved">
    <vt:filetime>2020-01-20T00:00:00Z</vt:filetime>
  </property>
</Properties>
</file>