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258" r:id="rId3"/>
    <p:sldId id="259" r:id="rId4"/>
    <p:sldId id="260" r:id="rId5"/>
    <p:sldId id="261" r:id="rId6"/>
    <p:sldId id="264" r:id="rId7"/>
    <p:sldId id="266" r:id="rId8"/>
    <p:sldId id="267" r:id="rId9"/>
    <p:sldId id="268" r:id="rId10"/>
    <p:sldId id="308" r:id="rId11"/>
    <p:sldId id="309" r:id="rId12"/>
    <p:sldId id="272" r:id="rId13"/>
    <p:sldId id="273" r:id="rId14"/>
    <p:sldId id="278" r:id="rId15"/>
    <p:sldId id="281" r:id="rId16"/>
    <p:sldId id="282" r:id="rId17"/>
    <p:sldId id="284" r:id="rId18"/>
    <p:sldId id="283" r:id="rId19"/>
    <p:sldId id="285" r:id="rId20"/>
    <p:sldId id="286" r:id="rId21"/>
    <p:sldId id="287" r:id="rId22"/>
    <p:sldId id="288" r:id="rId23"/>
    <p:sldId id="310" r:id="rId24"/>
    <p:sldId id="311" r:id="rId25"/>
    <p:sldId id="312" r:id="rId26"/>
    <p:sldId id="313"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7" r:id="rId43"/>
    <p:sldId id="306" r:id="rId44"/>
  </p:sldIdLst>
  <p:sldSz cx="9144000" cy="6858000" type="screen4x3"/>
  <p:notesSz cx="9926638"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4" d="100"/>
          <a:sy n="114" d="100"/>
        </p:scale>
        <p:origin x="1506" y="11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apa\Desktop\stat\kinder-u-jugendgesundheit-2014-2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AT" b="1"/>
              <a:t>Kinder</a:t>
            </a:r>
            <a:r>
              <a:rPr lang="de-AT" b="1" baseline="0"/>
              <a:t>- und Jugendgesundheit </a:t>
            </a:r>
          </a:p>
          <a:p>
            <a:pPr>
              <a:defRPr/>
            </a:pPr>
            <a:r>
              <a:rPr lang="de-AT" baseline="0"/>
              <a:t>(schulärztliche Untersuchungen Steiermark)</a:t>
            </a:r>
            <a:endParaRPr lang="de-AT"/>
          </a:p>
        </c:rich>
      </c:tx>
      <c:layout>
        <c:manualLayout>
          <c:xMode val="edge"/>
          <c:yMode val="edge"/>
          <c:x val="0.21509614428344728"/>
          <c:y val="1.021711229544992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tx>
            <c:v>Anzahl Untersuchungen</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Tabelle1!$C$10:$K$10</c:f>
              <c:numCache>
                <c:formatCode>General</c:formatCode>
                <c:ptCount val="9"/>
                <c:pt idx="0">
                  <c:v>87866</c:v>
                </c:pt>
                <c:pt idx="1">
                  <c:v>95398</c:v>
                </c:pt>
                <c:pt idx="2">
                  <c:v>85677</c:v>
                </c:pt>
                <c:pt idx="3">
                  <c:v>96742</c:v>
                </c:pt>
                <c:pt idx="4">
                  <c:v>99803</c:v>
                </c:pt>
                <c:pt idx="5">
                  <c:v>62731</c:v>
                </c:pt>
                <c:pt idx="6">
                  <c:v>34756</c:v>
                </c:pt>
                <c:pt idx="7">
                  <c:v>81376</c:v>
                </c:pt>
                <c:pt idx="8">
                  <c:v>98282</c:v>
                </c:pt>
              </c:numCache>
              <c:extLst/>
            </c:numRef>
          </c:val>
          <c:extLst>
            <c:ext xmlns:c16="http://schemas.microsoft.com/office/drawing/2014/chart" uri="{C3380CC4-5D6E-409C-BE32-E72D297353CC}">
              <c16:uniqueId val="{00000000-D222-4A0B-95D2-6AE03B7FF909}"/>
            </c:ext>
          </c:extLst>
        </c:ser>
        <c:ser>
          <c:idx val="1"/>
          <c:order val="1"/>
          <c:tx>
            <c:v>Anzahl Auffälligkeiten</c:v>
          </c:tx>
          <c:spPr>
            <a:solidFill>
              <a:schemeClr val="accent2"/>
            </a:solidFill>
            <a:ln>
              <a:noFill/>
            </a:ln>
            <a:effectLst/>
          </c:spPr>
          <c:invertIfNegative val="0"/>
          <c:dLbls>
            <c:dLbl>
              <c:idx val="0"/>
              <c:layout>
                <c:manualLayout>
                  <c:x val="2.1295506352339885E-2"/>
                  <c:y val="-3.21285345404698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222-4A0B-95D2-6AE03B7FF909}"/>
                </c:ext>
              </c:extLst>
            </c:dLbl>
            <c:dLbl>
              <c:idx val="1"/>
              <c:layout>
                <c:manualLayout>
                  <c:x val="2.1299258098204338E-2"/>
                  <c:y val="-9.63855421686758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222-4A0B-95D2-6AE03B7FF909}"/>
                </c:ext>
              </c:extLst>
            </c:dLbl>
            <c:dLbl>
              <c:idx val="2"/>
              <c:layout>
                <c:manualLayout>
                  <c:x val="2.342534159061627E-2"/>
                  <c:y val="-1.60642672702349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222-4A0B-95D2-6AE03B7FF909}"/>
                </c:ext>
              </c:extLst>
            </c:dLbl>
            <c:dLbl>
              <c:idx val="3"/>
              <c:layout>
                <c:manualLayout>
                  <c:x val="2.1261521400809478E-2"/>
                  <c:y val="-1.29554655870445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222-4A0B-95D2-6AE03B7FF909}"/>
                </c:ext>
              </c:extLst>
            </c:dLbl>
            <c:dLbl>
              <c:idx val="4"/>
              <c:layout>
                <c:manualLayout>
                  <c:x val="2.126152140080947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222-4A0B-95D2-6AE03B7FF909}"/>
                </c:ext>
              </c:extLst>
            </c:dLbl>
            <c:dLbl>
              <c:idx val="5"/>
              <c:layout>
                <c:manualLayout>
                  <c:x val="2.1261521400809402E-2"/>
                  <c:y val="-4.2105263157894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222-4A0B-95D2-6AE03B7FF909}"/>
                </c:ext>
              </c:extLst>
            </c:dLbl>
            <c:dLbl>
              <c:idx val="6"/>
              <c:layout>
                <c:manualLayout>
                  <c:x val="2.5513825680971217E-2"/>
                  <c:y val="-6.47773279352227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222-4A0B-95D2-6AE03B7FF909}"/>
                </c:ext>
              </c:extLst>
            </c:dLbl>
            <c:dLbl>
              <c:idx val="7"/>
              <c:layout>
                <c:manualLayout>
                  <c:x val="2.1261521400809322E-2"/>
                  <c:y val="-1.29554655870445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222-4A0B-95D2-6AE03B7FF909}"/>
                </c:ext>
              </c:extLst>
            </c:dLbl>
            <c:dLbl>
              <c:idx val="8"/>
              <c:layout>
                <c:manualLayout>
                  <c:x val="1.9135369260728532E-2"/>
                  <c:y val="-2.5910931174089068E-2"/>
                </c:manualLayout>
              </c:layout>
              <c:tx>
                <c:rich>
                  <a:bodyPr/>
                  <a:lstStyle/>
                  <a:p>
                    <a:fld id="{FD9A84F7-C3CA-42DC-A10E-4A4E4588CF34}" type="VALUE">
                      <a:rPr lang="en-US" b="1"/>
                      <a:pPr/>
                      <a:t>[WERT]</a:t>
                    </a:fld>
                    <a:endParaRPr lang="de-AT"/>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D222-4A0B-95D2-6AE03B7FF90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Tabelle1!$C$18:$K$18</c:f>
              <c:numCache>
                <c:formatCode>General</c:formatCode>
                <c:ptCount val="9"/>
                <c:pt idx="0">
                  <c:v>18370</c:v>
                </c:pt>
                <c:pt idx="1">
                  <c:v>16704</c:v>
                </c:pt>
                <c:pt idx="2">
                  <c:v>15530</c:v>
                </c:pt>
                <c:pt idx="3">
                  <c:v>15999</c:v>
                </c:pt>
                <c:pt idx="4">
                  <c:v>18175</c:v>
                </c:pt>
                <c:pt idx="5">
                  <c:v>10971</c:v>
                </c:pt>
                <c:pt idx="6">
                  <c:v>6485</c:v>
                </c:pt>
                <c:pt idx="7">
                  <c:v>16042</c:v>
                </c:pt>
                <c:pt idx="8">
                  <c:v>25571</c:v>
                </c:pt>
              </c:numCache>
              <c:extLst/>
            </c:numRef>
          </c:val>
          <c:extLst>
            <c:ext xmlns:c16="http://schemas.microsoft.com/office/drawing/2014/chart" uri="{C3380CC4-5D6E-409C-BE32-E72D297353CC}">
              <c16:uniqueId val="{0000000A-D222-4A0B-95D2-6AE03B7FF909}"/>
            </c:ext>
          </c:extLst>
        </c:ser>
        <c:dLbls>
          <c:showLegendKey val="0"/>
          <c:showVal val="0"/>
          <c:showCatName val="0"/>
          <c:showSerName val="0"/>
          <c:showPercent val="0"/>
          <c:showBubbleSize val="0"/>
        </c:dLbls>
        <c:gapWidth val="150"/>
        <c:axId val="1539016991"/>
        <c:axId val="1726236751"/>
      </c:barChart>
      <c:lineChart>
        <c:grouping val="standard"/>
        <c:varyColors val="0"/>
        <c:ser>
          <c:idx val="2"/>
          <c:order val="2"/>
          <c:tx>
            <c:v>Durchuntersuchungsrate %</c:v>
          </c:tx>
          <c:spPr>
            <a:ln w="28575" cap="rnd">
              <a:solidFill>
                <a:schemeClr val="accent3"/>
              </a:solidFill>
              <a:round/>
            </a:ln>
            <a:effectLst/>
          </c:spPr>
          <c:marker>
            <c:symbol val="none"/>
          </c:marker>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Tabelle1!$C$22:$K$22</c:f>
              <c:numCache>
                <c:formatCode>General</c:formatCode>
                <c:ptCount val="9"/>
                <c:pt idx="0">
                  <c:v>80600</c:v>
                </c:pt>
                <c:pt idx="1">
                  <c:v>82700</c:v>
                </c:pt>
                <c:pt idx="2">
                  <c:v>81100</c:v>
                </c:pt>
                <c:pt idx="3">
                  <c:v>86000</c:v>
                </c:pt>
                <c:pt idx="4">
                  <c:v>84100</c:v>
                </c:pt>
                <c:pt idx="5">
                  <c:v>57400</c:v>
                </c:pt>
                <c:pt idx="6">
                  <c:v>34300</c:v>
                </c:pt>
                <c:pt idx="7">
                  <c:v>71200</c:v>
                </c:pt>
                <c:pt idx="8">
                  <c:v>83500</c:v>
                </c:pt>
              </c:numCache>
              <c:extLst/>
            </c:numRef>
          </c:val>
          <c:smooth val="0"/>
          <c:extLst>
            <c:ext xmlns:c16="http://schemas.microsoft.com/office/drawing/2014/chart" uri="{C3380CC4-5D6E-409C-BE32-E72D297353CC}">
              <c16:uniqueId val="{0000000B-D222-4A0B-95D2-6AE03B7FF909}"/>
            </c:ext>
          </c:extLst>
        </c:ser>
        <c:dLbls>
          <c:showLegendKey val="0"/>
          <c:showVal val="0"/>
          <c:showCatName val="0"/>
          <c:showSerName val="0"/>
          <c:showPercent val="0"/>
          <c:showBubbleSize val="0"/>
        </c:dLbls>
        <c:marker val="1"/>
        <c:smooth val="0"/>
        <c:axId val="1539016991"/>
        <c:axId val="1726236751"/>
      </c:lineChart>
      <c:catAx>
        <c:axId val="1539016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1726236751"/>
        <c:crosses val="autoZero"/>
        <c:auto val="1"/>
        <c:lblAlgn val="ctr"/>
        <c:lblOffset val="100"/>
        <c:noMultiLvlLbl val="0"/>
      </c:catAx>
      <c:valAx>
        <c:axId val="17262367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15390169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55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foli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r>
              <a:rPr lang="de-DE"/>
              <a:t>Mastertitelformat bearbeiten</a:t>
            </a:r>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r>
              <a:rPr lang="de-DE"/>
              <a:t>Master-Untertitelformat bearbeiten</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body" idx="1"/>
          </p:nvPr>
        </p:nvSpPr>
        <p:spPr/>
        <p:txBody>
          <a:bodyPr lIns="0" tIns="0" rIns="0" bIns="0"/>
          <a:lstStyle>
            <a:lvl1pPr>
              <a:defRPr sz="1600" b="0" i="0">
                <a:solidFill>
                  <a:schemeClr val="tx1"/>
                </a:solidFill>
                <a:latin typeface="Calibri"/>
                <a:cs typeface="Calibri"/>
              </a:defRPr>
            </a:lvl1pPr>
          </a:lstStyle>
          <a:p>
            <a:pPr lvl="0"/>
            <a:r>
              <a:rPr lang="de-DE"/>
              <a:t>Mastertextformat bearbeiten</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Zwei Inhalte">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ur Titel">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eer">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E0DA110-BD68-46E0-B483-0F1637D32096}"/>
              </a:ext>
            </a:extLst>
          </p:cNvPr>
          <p:cNvSpPr>
            <a:spLocks noGrp="1"/>
          </p:cNvSpPr>
          <p:nvPr>
            <p:ph type="dt" sz="half" idx="10"/>
          </p:nvPr>
        </p:nvSpPr>
        <p:spPr/>
        <p:txBody>
          <a:bodyPr/>
          <a:lstStyle/>
          <a:p>
            <a:endParaRPr lang="en-US"/>
          </a:p>
        </p:txBody>
      </p:sp>
      <p:sp>
        <p:nvSpPr>
          <p:cNvPr id="3" name="Fußzeilenplatzhalter 2">
            <a:extLst>
              <a:ext uri="{FF2B5EF4-FFF2-40B4-BE49-F238E27FC236}">
                <a16:creationId xmlns:a16="http://schemas.microsoft.com/office/drawing/2014/main" id="{58CD805A-E500-497B-9826-3EBABC34DDA9}"/>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1808045B-A8E0-49D0-85C4-305669778AE6}"/>
              </a:ext>
            </a:extLst>
          </p:cNvPr>
          <p:cNvSpPr>
            <a:spLocks noGrp="1"/>
          </p:cNvSpPr>
          <p:nvPr>
            <p:ph type="sldNum" sz="quarter" idx="12"/>
          </p:nvPr>
        </p:nvSpPr>
        <p:spPr/>
        <p:txBody>
          <a:bodyPr/>
          <a:lstStyle/>
          <a:p>
            <a:fld id="{B6F15528-21DE-4FAA-801E-634DDDAF4B2B}" type="slidenum">
              <a:rPr lang="de-AT" smtClean="0"/>
              <a:t>‹Nr.›</a:t>
            </a:fld>
            <a:endParaRPr lang="de-AT" dirty="0"/>
          </a:p>
        </p:txBody>
      </p:sp>
    </p:spTree>
    <p:extLst>
      <p:ext uri="{BB962C8B-B14F-4D97-AF65-F5344CB8AC3E}">
        <p14:creationId xmlns:p14="http://schemas.microsoft.com/office/powerpoint/2010/main" val="2934008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39711"/>
          </a:xfrm>
          <a:prstGeom prst="rect">
            <a:avLst/>
          </a:prstGeom>
          <a:blipFill>
            <a:blip r:embed="rId8" cstate="print"/>
            <a:stretch>
              <a:fillRect/>
            </a:stretch>
          </a:blipFill>
        </p:spPr>
        <p:txBody>
          <a:bodyPr wrap="square" lIns="0" tIns="0" rIns="0" bIns="0" rtlCol="0"/>
          <a:lstStyle/>
          <a:p>
            <a:endParaRPr/>
          </a:p>
        </p:txBody>
      </p:sp>
      <p:sp>
        <p:nvSpPr>
          <p:cNvPr id="17" name="bk object 17"/>
          <p:cNvSpPr/>
          <p:nvPr/>
        </p:nvSpPr>
        <p:spPr>
          <a:xfrm>
            <a:off x="405384" y="397764"/>
            <a:ext cx="2834639" cy="675131"/>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442277" y="945928"/>
            <a:ext cx="8259444" cy="330200"/>
          </a:xfrm>
          <a:prstGeom prst="rect">
            <a:avLst/>
          </a:prstGeom>
        </p:spPr>
        <p:txBody>
          <a:bodyPr wrap="square" lIns="0" tIns="0" rIns="0" bIns="0">
            <a:spAutoFit/>
          </a:bodyPr>
          <a:lstStyle>
            <a:lvl1pPr>
              <a:defRPr sz="2400" b="1" i="0">
                <a:solidFill>
                  <a:srgbClr val="E6320F"/>
                </a:solidFill>
                <a:latin typeface="Corbel"/>
                <a:cs typeface="Corbel"/>
              </a:defRPr>
            </a:lvl1pPr>
          </a:lstStyle>
          <a:p>
            <a:endParaRPr/>
          </a:p>
        </p:txBody>
      </p:sp>
      <p:sp>
        <p:nvSpPr>
          <p:cNvPr id="3" name="Holder 3"/>
          <p:cNvSpPr>
            <a:spLocks noGrp="1"/>
          </p:cNvSpPr>
          <p:nvPr>
            <p:ph type="body" idx="1"/>
          </p:nvPr>
        </p:nvSpPr>
        <p:spPr>
          <a:xfrm>
            <a:off x="535656" y="2258027"/>
            <a:ext cx="8072686" cy="3409315"/>
          </a:xfrm>
          <a:prstGeom prst="rect">
            <a:avLst/>
          </a:prstGeom>
        </p:spPr>
        <p:txBody>
          <a:bodyPr wrap="square" lIns="0" tIns="0" rIns="0" bIns="0">
            <a:spAutoFit/>
          </a:bodyPr>
          <a:lstStyle>
            <a:lvl1pPr>
              <a:defRPr sz="16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raz.at/cms/beitrag/10229493/7745642/Aerztlicher_Dienst_in_Kindergaerten_Schulen_und.html" TargetMode="External"/><Relationship Id="rId2" Type="http://schemas.openxmlformats.org/officeDocument/2006/relationships/hyperlink" Target="mailto:ines.pamperl@stadt.graz.a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bundeskriminalamt.at/"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look@your.lif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www.schulpsychologie.at/fileadmin/upload/schulpsychologie/2018-28.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ildung-stmk.gv.at/dam/jcr:053cb74e-9a46-4a3b-96d4-65e5d769c75c/Grundsatzerlass%20f%C3%BCr%20Sch%C3%BClerInnen-%20und%20Bildungsberatung%20(16.10.2017).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1B8A612-C598-4961-A64C-4706152AD297}"/>
              </a:ext>
            </a:extLst>
          </p:cNvPr>
          <p:cNvSpPr>
            <a:spLocks noGrp="1"/>
          </p:cNvSpPr>
          <p:nvPr>
            <p:ph type="ctrTitle"/>
          </p:nvPr>
        </p:nvSpPr>
        <p:spPr>
          <a:xfrm>
            <a:off x="685800" y="1951672"/>
            <a:ext cx="7772400" cy="2954655"/>
          </a:xfrm>
        </p:spPr>
        <p:txBody>
          <a:bodyPr/>
          <a:lstStyle/>
          <a:p>
            <a:pPr algn="ctr"/>
            <a:r>
              <a:rPr lang="de-DE" sz="4800" dirty="0"/>
              <a:t>Schulische </a:t>
            </a:r>
            <a:br>
              <a:rPr lang="de-DE" sz="4800" dirty="0"/>
            </a:br>
            <a:r>
              <a:rPr lang="de-DE" sz="4800" dirty="0"/>
              <a:t>Unterstützungssysteme</a:t>
            </a:r>
            <a:br>
              <a:rPr lang="de-DE" sz="4800" dirty="0"/>
            </a:br>
            <a:r>
              <a:rPr lang="de-DE" sz="4800" dirty="0"/>
              <a:t> </a:t>
            </a:r>
            <a:br>
              <a:rPr lang="de-DE" sz="4800" dirty="0"/>
            </a:br>
            <a:r>
              <a:rPr lang="de-DE" sz="4800" dirty="0"/>
              <a:t>in </a:t>
            </a:r>
            <a:r>
              <a:rPr lang="de-DE" sz="4800"/>
              <a:t>der Steiermark</a:t>
            </a:r>
            <a:endParaRPr lang="de-DE" sz="4800" dirty="0"/>
          </a:p>
        </p:txBody>
      </p:sp>
      <p:sp>
        <p:nvSpPr>
          <p:cNvPr id="4" name="Titel 2">
            <a:extLst>
              <a:ext uri="{FF2B5EF4-FFF2-40B4-BE49-F238E27FC236}">
                <a16:creationId xmlns:a16="http://schemas.microsoft.com/office/drawing/2014/main" id="{81B8A612-C598-4961-A64C-4706152AD297}"/>
              </a:ext>
            </a:extLst>
          </p:cNvPr>
          <p:cNvSpPr txBox="1">
            <a:spLocks/>
          </p:cNvSpPr>
          <p:nvPr/>
        </p:nvSpPr>
        <p:spPr>
          <a:xfrm>
            <a:off x="685800" y="5805264"/>
            <a:ext cx="7772400" cy="153888"/>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r"/>
            <a:r>
              <a:rPr lang="de-DE" sz="1000" b="0" kern="0" dirty="0">
                <a:solidFill>
                  <a:schemeClr val="bg1">
                    <a:lumMod val="65000"/>
                  </a:schemeClr>
                </a:solidFill>
              </a:rPr>
              <a:t>Stand: </a:t>
            </a:r>
            <a:fld id="{0CD88FA8-B6F2-4CDA-A82E-6F1CFF9B03A5}" type="datetime4">
              <a:rPr lang="de-DE" sz="1000" b="0" kern="0" smtClean="0">
                <a:solidFill>
                  <a:schemeClr val="bg1">
                    <a:lumMod val="65000"/>
                  </a:schemeClr>
                </a:solidFill>
              </a:rPr>
              <a:t>11. März 2025</a:t>
            </a:fld>
            <a:endParaRPr lang="de-DE" sz="1000" b="0" kern="0" dirty="0">
              <a:solidFill>
                <a:schemeClr val="bg1">
                  <a:lumMod val="65000"/>
                </a:schemeClr>
              </a:solidFill>
            </a:endParaRPr>
          </a:p>
        </p:txBody>
      </p:sp>
      <p:sp>
        <p:nvSpPr>
          <p:cNvPr id="2" name="Foliennummernplatzhalter 1">
            <a:extLst>
              <a:ext uri="{FF2B5EF4-FFF2-40B4-BE49-F238E27FC236}">
                <a16:creationId xmlns:a16="http://schemas.microsoft.com/office/drawing/2014/main" id="{B1D4E6EA-F55E-428A-99A0-22545FCB4A68}"/>
              </a:ext>
            </a:extLst>
          </p:cNvPr>
          <p:cNvSpPr>
            <a:spLocks noGrp="1"/>
          </p:cNvSpPr>
          <p:nvPr>
            <p:ph type="sldNum" sz="quarter" idx="7"/>
          </p:nvPr>
        </p:nvSpPr>
        <p:spPr/>
        <p:txBody>
          <a:bodyPr/>
          <a:lstStyle/>
          <a:p>
            <a:fld id="{B6F15528-21DE-4FAA-801E-634DDDAF4B2B}" type="slidenum">
              <a:rPr lang="de-AT" smtClean="0"/>
              <a:t>1</a:t>
            </a:fld>
            <a:endParaRPr lang="de-AT"/>
          </a:p>
        </p:txBody>
      </p:sp>
    </p:spTree>
    <p:extLst>
      <p:ext uri="{BB962C8B-B14F-4D97-AF65-F5344CB8AC3E}">
        <p14:creationId xmlns:p14="http://schemas.microsoft.com/office/powerpoint/2010/main" val="17007160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 7">
            <a:extLst>
              <a:ext uri="{FF2B5EF4-FFF2-40B4-BE49-F238E27FC236}">
                <a16:creationId xmlns:a16="http://schemas.microsoft.com/office/drawing/2014/main" id="{527F78CC-AAC4-9AF4-4640-467ABD38DA0A}"/>
              </a:ext>
            </a:extLst>
          </p:cNvPr>
          <p:cNvGraphicFramePr/>
          <p:nvPr>
            <p:extLst>
              <p:ext uri="{D42A27DB-BD31-4B8C-83A1-F6EECF244321}">
                <p14:modId xmlns:p14="http://schemas.microsoft.com/office/powerpoint/2010/main" val="1945782739"/>
              </p:ext>
            </p:extLst>
          </p:nvPr>
        </p:nvGraphicFramePr>
        <p:xfrm>
          <a:off x="467544" y="1412776"/>
          <a:ext cx="8208912"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2" name="Foliennummernplatzhalter 1">
            <a:extLst>
              <a:ext uri="{FF2B5EF4-FFF2-40B4-BE49-F238E27FC236}">
                <a16:creationId xmlns:a16="http://schemas.microsoft.com/office/drawing/2014/main" id="{721C6719-145E-4485-9D8B-36DD62421292}"/>
              </a:ext>
            </a:extLst>
          </p:cNvPr>
          <p:cNvSpPr>
            <a:spLocks noGrp="1"/>
          </p:cNvSpPr>
          <p:nvPr>
            <p:ph type="sldNum" sz="quarter" idx="7"/>
          </p:nvPr>
        </p:nvSpPr>
        <p:spPr/>
        <p:txBody>
          <a:bodyPr/>
          <a:lstStyle/>
          <a:p>
            <a:fld id="{B6F15528-21DE-4FAA-801E-634DDDAF4B2B}" type="slidenum">
              <a:rPr lang="de-AT" smtClean="0"/>
              <a:t>10</a:t>
            </a:fld>
            <a:endParaRPr lang="de-AT"/>
          </a:p>
        </p:txBody>
      </p:sp>
    </p:spTree>
    <p:extLst>
      <p:ext uri="{BB962C8B-B14F-4D97-AF65-F5344CB8AC3E}">
        <p14:creationId xmlns:p14="http://schemas.microsoft.com/office/powerpoint/2010/main" val="339949125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E9BA21-61D7-4645-AAAB-B16564DB12D0}"/>
              </a:ext>
            </a:extLst>
          </p:cNvPr>
          <p:cNvSpPr>
            <a:spLocks noGrp="1"/>
          </p:cNvSpPr>
          <p:nvPr>
            <p:ph type="title"/>
          </p:nvPr>
        </p:nvSpPr>
        <p:spPr/>
        <p:txBody>
          <a:bodyPr/>
          <a:lstStyle/>
          <a:p>
            <a:endParaRPr lang="de-AT"/>
          </a:p>
        </p:txBody>
      </p:sp>
      <p:sp>
        <p:nvSpPr>
          <p:cNvPr id="3" name="Textplatzhalter 2">
            <a:extLst>
              <a:ext uri="{FF2B5EF4-FFF2-40B4-BE49-F238E27FC236}">
                <a16:creationId xmlns:a16="http://schemas.microsoft.com/office/drawing/2014/main" id="{3261F833-FB90-45E1-9EED-5B0A0A831B89}"/>
              </a:ext>
            </a:extLst>
          </p:cNvPr>
          <p:cNvSpPr>
            <a:spLocks noGrp="1"/>
          </p:cNvSpPr>
          <p:nvPr>
            <p:ph type="body" idx="1"/>
          </p:nvPr>
        </p:nvSpPr>
        <p:spPr>
          <a:xfrm>
            <a:off x="535656" y="2258027"/>
            <a:ext cx="8072686" cy="3508653"/>
          </a:xfrm>
        </p:spPr>
        <p:txBody>
          <a:bodyPr/>
          <a:lstStyle/>
          <a:p>
            <a:r>
              <a:rPr lang="de-DE" sz="2000" dirty="0"/>
              <a:t>Schulärztlicher Dienst für das Pflichtschulwesen:</a:t>
            </a:r>
          </a:p>
          <a:p>
            <a:pPr lvl="1"/>
            <a:r>
              <a:rPr lang="de-DE" dirty="0"/>
              <a:t>• Schulärztlicher Dienst für die Stadt Graz </a:t>
            </a:r>
          </a:p>
          <a:p>
            <a:pPr marL="1200150" lvl="2" indent="-285750">
              <a:buFont typeface="Arial" panose="020B0604020202020204" pitchFamily="34" charset="0"/>
              <a:buChar char="•"/>
            </a:pPr>
            <a:r>
              <a:rPr lang="de-DE" dirty="0"/>
              <a:t>Öffentliche Grazer Pflichtschulen (VS, MS, PTS)</a:t>
            </a:r>
          </a:p>
          <a:p>
            <a:pPr lvl="1"/>
            <a:r>
              <a:rPr lang="de-DE" dirty="0"/>
              <a:t>Leitung:</a:t>
            </a:r>
          </a:p>
          <a:p>
            <a:pPr lvl="1"/>
            <a:r>
              <a:rPr lang="de-DE" dirty="0"/>
              <a:t>Dr.in Ines Pamperl </a:t>
            </a:r>
          </a:p>
          <a:p>
            <a:pPr lvl="1"/>
            <a:r>
              <a:rPr lang="de-DE" dirty="0"/>
              <a:t>Tel: +43 316 872-4620 </a:t>
            </a:r>
          </a:p>
          <a:p>
            <a:pPr lvl="1"/>
            <a:r>
              <a:rPr lang="de-DE" dirty="0"/>
              <a:t>E-Mail: </a:t>
            </a:r>
            <a:r>
              <a:rPr lang="de-DE" dirty="0">
                <a:hlinkClick r:id="rId2"/>
              </a:rPr>
              <a:t>ines.pamperl@stadt.graz.at</a:t>
            </a:r>
            <a:endParaRPr lang="de-DE" dirty="0"/>
          </a:p>
          <a:p>
            <a:pPr lvl="1"/>
            <a:r>
              <a:rPr lang="de-AT" sz="1600" dirty="0">
                <a:hlinkClick r:id="rId3"/>
              </a:rPr>
              <a:t>https://www.graz.at/cms/beitrag/10229493/7745642/Aerztlicher_Dienst_in_Kindergaerten_Schulen_und.html</a:t>
            </a:r>
            <a:endParaRPr lang="de-DE" sz="1600" dirty="0"/>
          </a:p>
          <a:p>
            <a:pPr lvl="1"/>
            <a:endParaRPr lang="de-DE" dirty="0"/>
          </a:p>
          <a:p>
            <a:endParaRPr lang="de-DE" dirty="0"/>
          </a:p>
          <a:p>
            <a:r>
              <a:rPr lang="de-DE" sz="1800" dirty="0"/>
              <a:t>• Private Pflichtschulen</a:t>
            </a:r>
          </a:p>
          <a:p>
            <a:endParaRPr lang="de-AT" dirty="0"/>
          </a:p>
        </p:txBody>
      </p:sp>
      <p:sp>
        <p:nvSpPr>
          <p:cNvPr id="4" name="Foliennummernplatzhalter 3">
            <a:extLst>
              <a:ext uri="{FF2B5EF4-FFF2-40B4-BE49-F238E27FC236}">
                <a16:creationId xmlns:a16="http://schemas.microsoft.com/office/drawing/2014/main" id="{5C5D963C-1CCF-4532-9888-AE6AAAB38E20}"/>
              </a:ext>
            </a:extLst>
          </p:cNvPr>
          <p:cNvSpPr>
            <a:spLocks noGrp="1"/>
          </p:cNvSpPr>
          <p:nvPr>
            <p:ph type="sldNum" sz="quarter" idx="7"/>
          </p:nvPr>
        </p:nvSpPr>
        <p:spPr/>
        <p:txBody>
          <a:bodyPr/>
          <a:lstStyle/>
          <a:p>
            <a:fld id="{B6F15528-21DE-4FAA-801E-634DDDAF4B2B}" type="slidenum">
              <a:rPr lang="de-AT" smtClean="0"/>
              <a:t>11</a:t>
            </a:fld>
            <a:endParaRPr lang="de-AT"/>
          </a:p>
        </p:txBody>
      </p:sp>
    </p:spTree>
    <p:extLst>
      <p:ext uri="{BB962C8B-B14F-4D97-AF65-F5344CB8AC3E}">
        <p14:creationId xmlns:p14="http://schemas.microsoft.com/office/powerpoint/2010/main" val="3012054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3140968"/>
            <a:ext cx="8072686" cy="2462213"/>
          </a:xfrm>
        </p:spPr>
        <p:txBody>
          <a:bodyPr/>
          <a:lstStyle/>
          <a:p>
            <a:pPr algn="just"/>
            <a:r>
              <a:rPr lang="de-DE" dirty="0"/>
              <a:t>Der Fachbereich Inklusion, Diversität und Sonderpädagogik ist im </a:t>
            </a:r>
            <a:r>
              <a:rPr lang="de-DE" dirty="0" err="1"/>
              <a:t>Fachstab</a:t>
            </a:r>
            <a:r>
              <a:rPr lang="de-DE" dirty="0"/>
              <a:t> des Pädagogischen Dienstes der Bildungsdirektion verankert. </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endParaRPr lang="de-DE" dirty="0"/>
          </a:p>
          <a:p>
            <a:pPr algn="ctr"/>
            <a:r>
              <a:rPr lang="de-DE" dirty="0"/>
              <a:t>Diversitätsmanager/innen: 14</a:t>
            </a:r>
          </a:p>
          <a:p>
            <a:pPr algn="ctr"/>
            <a:r>
              <a:rPr lang="de-DE" dirty="0"/>
              <a:t>VZÄ: 14</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endParaRPr lang="de-DE" dirty="0"/>
          </a:p>
          <a:p>
            <a:pPr algn="just"/>
            <a:r>
              <a:rPr lang="de-DE" dirty="0"/>
              <a:t>Das Diversitätsmanagement umfasst die Diversitätsbereiche Gender, Begabung, Sonderpädagogik/Inklusion, Migration und Sprache.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a) Diversitätsmanagement</a:t>
            </a:r>
          </a:p>
        </p:txBody>
      </p:sp>
      <p:sp>
        <p:nvSpPr>
          <p:cNvPr id="2" name="Foliennummernplatzhalter 1">
            <a:extLst>
              <a:ext uri="{FF2B5EF4-FFF2-40B4-BE49-F238E27FC236}">
                <a16:creationId xmlns:a16="http://schemas.microsoft.com/office/drawing/2014/main" id="{31C5EA57-0AB2-49B1-BAEB-74EA0FC6E16B}"/>
              </a:ext>
            </a:extLst>
          </p:cNvPr>
          <p:cNvSpPr>
            <a:spLocks noGrp="1"/>
          </p:cNvSpPr>
          <p:nvPr>
            <p:ph type="sldNum" sz="quarter" idx="7"/>
          </p:nvPr>
        </p:nvSpPr>
        <p:spPr/>
        <p:txBody>
          <a:bodyPr/>
          <a:lstStyle/>
          <a:p>
            <a:fld id="{B6F15528-21DE-4FAA-801E-634DDDAF4B2B}" type="slidenum">
              <a:rPr lang="de-AT" smtClean="0"/>
              <a:t>12</a:t>
            </a:fld>
            <a:endParaRPr lang="de-AT"/>
          </a:p>
        </p:txBody>
      </p:sp>
    </p:spTree>
    <p:extLst>
      <p:ext uri="{BB962C8B-B14F-4D97-AF65-F5344CB8AC3E}">
        <p14:creationId xmlns:p14="http://schemas.microsoft.com/office/powerpoint/2010/main" val="235826437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916832"/>
            <a:ext cx="8072686" cy="4185761"/>
          </a:xfrm>
        </p:spPr>
        <p:txBody>
          <a:bodyPr/>
          <a:lstStyle/>
          <a:p>
            <a:pPr marL="285750" indent="-285750" algn="just">
              <a:buFont typeface="Arial" panose="020B0604020202020204" pitchFamily="34" charset="0"/>
              <a:buChar char="•"/>
            </a:pPr>
            <a:r>
              <a:rPr lang="de-DE" b="1" dirty="0"/>
              <a:t>Feststellung von Förderbedarfen </a:t>
            </a:r>
          </a:p>
          <a:p>
            <a:pPr algn="just"/>
            <a:r>
              <a:rPr lang="de-DE" b="1" dirty="0"/>
              <a:t>	</a:t>
            </a:r>
            <a:r>
              <a:rPr lang="de-DE" dirty="0"/>
              <a:t>(Sonderpädagogisches Gutachten, Überprüfung von SPF-Bescheiden und Mitwirkung 	im Verfahren zur Aufhebung…)</a:t>
            </a:r>
          </a:p>
          <a:p>
            <a:pPr marL="285750" indent="-285750" algn="just">
              <a:buFont typeface="Arial" panose="020B0604020202020204" pitchFamily="34" charset="0"/>
              <a:buChar char="•"/>
            </a:pPr>
            <a:r>
              <a:rPr lang="de-DE" b="1" dirty="0"/>
              <a:t>Bereitstellung von Fachexpertise im Bereich der Fallführung für Inklusion, Diversität, und Sonderpädagogik </a:t>
            </a:r>
          </a:p>
          <a:p>
            <a:pPr algn="just"/>
            <a:r>
              <a:rPr lang="de-DE" dirty="0"/>
              <a:t>	Aufzeigen von Möglichkeiten der Nutzung vorhandener oder auch zusätzlicher 	Ressourcen. Recherche und Aufbereitung von Daten in der Bildungsregion. 	Mitwirkung an Qualitätssicherungs- und Entwicklungsmaßnahmen</a:t>
            </a:r>
          </a:p>
          <a:p>
            <a:pPr marL="285750" indent="-285750" algn="just">
              <a:buFont typeface="Arial" panose="020B0604020202020204" pitchFamily="34" charset="0"/>
              <a:buChar char="•"/>
            </a:pPr>
            <a:r>
              <a:rPr lang="de-DE" b="1" dirty="0"/>
              <a:t>Mitwirkung in der Erarbeitung von evidenzbasierten Entscheidungsgrundlagen für die Abteilungsleitung der Bildungsregion </a:t>
            </a:r>
          </a:p>
          <a:p>
            <a:pPr marL="285750" indent="-285750" algn="just">
              <a:buFont typeface="Arial" panose="020B0604020202020204" pitchFamily="34" charset="0"/>
              <a:buChar char="•"/>
            </a:pPr>
            <a:r>
              <a:rPr lang="de-DE" dirty="0"/>
              <a:t>Unterstützung der regionalen Schulaufsicht bei der Umsetzung bildungspolitischer Reformprojekte mit dem Schwerpunkt des Fachbereichs sowie einschlägiger Querschnittsmaterien im Bereich Inklusion/Diversität/ Sonderpädagogik</a:t>
            </a:r>
          </a:p>
          <a:p>
            <a:pPr marL="285750" indent="-285750" algn="just">
              <a:buFont typeface="Arial" panose="020B0604020202020204" pitchFamily="34" charset="0"/>
              <a:buChar char="•"/>
            </a:pPr>
            <a:r>
              <a:rPr lang="de-DE" dirty="0"/>
              <a:t>Ansprechparten/in für Cluster- und Schulleitungen in allen Fragen der Inklusion/Diversität/Sonderpädagogik. Regionale Koordination der interdisziplinären Zusammenarbeit mit schulischen und außerschulischen Einrichtungen (z.B. Frühförderstellen, Amt f. Jugend und Familie, Hilfs- und Pflegedienste, Nahtstelle Schule-Beruf, etc.)</a:t>
            </a:r>
          </a:p>
        </p:txBody>
      </p:sp>
      <p:sp>
        <p:nvSpPr>
          <p:cNvPr id="2" name="Foliennummernplatzhalter 1">
            <a:extLst>
              <a:ext uri="{FF2B5EF4-FFF2-40B4-BE49-F238E27FC236}">
                <a16:creationId xmlns:a16="http://schemas.microsoft.com/office/drawing/2014/main" id="{5ADB7B95-7F31-4CCF-8891-67CF1496F7F0}"/>
              </a:ext>
            </a:extLst>
          </p:cNvPr>
          <p:cNvSpPr>
            <a:spLocks noGrp="1"/>
          </p:cNvSpPr>
          <p:nvPr>
            <p:ph type="sldNum" sz="quarter" idx="7"/>
          </p:nvPr>
        </p:nvSpPr>
        <p:spPr/>
        <p:txBody>
          <a:bodyPr/>
          <a:lstStyle/>
          <a:p>
            <a:fld id="{B6F15528-21DE-4FAA-801E-634DDDAF4B2B}" type="slidenum">
              <a:rPr lang="de-AT" smtClean="0"/>
              <a:t>13</a:t>
            </a:fld>
            <a:endParaRPr lang="de-AT"/>
          </a:p>
        </p:txBody>
      </p:sp>
    </p:spTree>
    <p:extLst>
      <p:ext uri="{BB962C8B-B14F-4D97-AF65-F5344CB8AC3E}">
        <p14:creationId xmlns:p14="http://schemas.microsoft.com/office/powerpoint/2010/main" val="355060999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b) </a:t>
            </a:r>
            <a:r>
              <a:rPr lang="de-DE" sz="1800" u="sng"/>
              <a:t>Sonder-/ Inklusionspädagogische </a:t>
            </a:r>
            <a:r>
              <a:rPr lang="de-DE" sz="1800" u="sng" dirty="0"/>
              <a:t>mobile Dienste</a:t>
            </a:r>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894166"/>
            <a:ext cx="8072686" cy="3200876"/>
          </a:xfrm>
        </p:spPr>
        <p:txBody>
          <a:bodyPr/>
          <a:lstStyle/>
          <a:p>
            <a:pPr marL="342900" indent="-342900" algn="l">
              <a:buAutoNum type="arabicParenR"/>
            </a:pPr>
            <a:r>
              <a:rPr lang="de-DE" b="1" dirty="0"/>
              <a:t>Beratungslehrer/innen für Kinder mit sozialemotionalen Schwierigkeiten</a:t>
            </a:r>
          </a:p>
          <a:p>
            <a:pPr marL="342900" indent="-342900" algn="l">
              <a:buAutoNum type="arabicParenR"/>
            </a:pPr>
            <a:endParaRPr lang="de-DE" b="1" dirty="0"/>
          </a:p>
          <a:p>
            <a:pPr marL="342900" indent="-342900" algn="l">
              <a:buAutoNum type="arabicParenR"/>
            </a:pPr>
            <a:r>
              <a:rPr lang="de-DE" b="1" dirty="0"/>
              <a:t>Verhaltenspädagogische Stützlehrer/innen </a:t>
            </a:r>
          </a:p>
          <a:p>
            <a:pPr marL="342900" indent="-342900" algn="l">
              <a:buAutoNum type="arabicParenR"/>
            </a:pPr>
            <a:endParaRPr lang="de-DE" b="1" dirty="0"/>
          </a:p>
          <a:p>
            <a:pPr marL="342900" indent="-342900" algn="l">
              <a:buAutoNum type="arabicParenR"/>
            </a:pPr>
            <a:r>
              <a:rPr lang="de-DE" b="1" dirty="0"/>
              <a:t>Mobile Integrationslehrer/innen </a:t>
            </a:r>
          </a:p>
          <a:p>
            <a:pPr marL="342900" indent="-342900" algn="l">
              <a:buAutoNum type="arabicParenR"/>
            </a:pPr>
            <a:endParaRPr lang="de-DE" b="1" dirty="0"/>
          </a:p>
          <a:p>
            <a:pPr marL="342900" indent="-342900" algn="l">
              <a:buAutoNum type="arabicParenR"/>
            </a:pPr>
            <a:r>
              <a:rPr lang="de-DE" b="1" dirty="0" err="1"/>
              <a:t>DaZ</a:t>
            </a:r>
            <a:r>
              <a:rPr lang="de-DE" b="1" dirty="0"/>
              <a:t>-Lehrer/innen </a:t>
            </a:r>
          </a:p>
          <a:p>
            <a:pPr marL="342900" indent="-342900" algn="l">
              <a:buAutoNum type="arabicParenR"/>
            </a:pPr>
            <a:endParaRPr lang="de-DE" b="1" dirty="0"/>
          </a:p>
          <a:p>
            <a:pPr marL="342900" indent="-342900" algn="l">
              <a:buAutoNum type="arabicParenR"/>
            </a:pPr>
            <a:r>
              <a:rPr lang="de-DE" b="1" dirty="0"/>
              <a:t>Sprachheillehrer/innen </a:t>
            </a:r>
          </a:p>
          <a:p>
            <a:pPr marL="342900" indent="-342900" algn="l">
              <a:buAutoNum type="arabicParenR"/>
            </a:pPr>
            <a:endParaRPr lang="de-DE" b="1" dirty="0"/>
          </a:p>
          <a:p>
            <a:pPr marL="342900" indent="-342900" algn="l">
              <a:buAutoNum type="arabicParenR"/>
            </a:pPr>
            <a:r>
              <a:rPr lang="de-DE" b="1" dirty="0"/>
              <a:t>Integrationslehrer/innen für den Bereich Sehen und Hören </a:t>
            </a:r>
          </a:p>
          <a:p>
            <a:pPr marL="342900" indent="-342900" algn="l">
              <a:buAutoNum type="arabicParenR"/>
            </a:pPr>
            <a:endParaRPr lang="de-DE" b="1" dirty="0"/>
          </a:p>
          <a:p>
            <a:pPr marL="342900" indent="-342900" algn="l">
              <a:buAutoNum type="arabicParenR"/>
            </a:pPr>
            <a:r>
              <a:rPr lang="de-DE" b="1" dirty="0"/>
              <a:t>Integrationslehrer/innen für Leserechtschreib- und Rechenschwäche </a:t>
            </a:r>
          </a:p>
        </p:txBody>
      </p:sp>
      <p:sp>
        <p:nvSpPr>
          <p:cNvPr id="2" name="Foliennummernplatzhalter 1">
            <a:extLst>
              <a:ext uri="{FF2B5EF4-FFF2-40B4-BE49-F238E27FC236}">
                <a16:creationId xmlns:a16="http://schemas.microsoft.com/office/drawing/2014/main" id="{F54F6659-0500-4800-A725-671F03206E0D}"/>
              </a:ext>
            </a:extLst>
          </p:cNvPr>
          <p:cNvSpPr>
            <a:spLocks noGrp="1"/>
          </p:cNvSpPr>
          <p:nvPr>
            <p:ph type="sldNum" sz="quarter" idx="7"/>
          </p:nvPr>
        </p:nvSpPr>
        <p:spPr/>
        <p:txBody>
          <a:bodyPr/>
          <a:lstStyle/>
          <a:p>
            <a:fld id="{B6F15528-21DE-4FAA-801E-634DDDAF4B2B}" type="slidenum">
              <a:rPr lang="de-AT" smtClean="0"/>
              <a:t>14</a:t>
            </a:fld>
            <a:endParaRPr lang="de-AT"/>
          </a:p>
        </p:txBody>
      </p:sp>
    </p:spTree>
    <p:extLst>
      <p:ext uri="{BB962C8B-B14F-4D97-AF65-F5344CB8AC3E}">
        <p14:creationId xmlns:p14="http://schemas.microsoft.com/office/powerpoint/2010/main" val="220719887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l"/>
            <a:r>
              <a:rPr lang="de-DE" sz="2000" dirty="0"/>
              <a:t>1) Beratungslehrer/innen für Kinder mit sozialemotionalen Schwierigkeiten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431983"/>
          </a:xfrm>
        </p:spPr>
        <p:txBody>
          <a:bodyPr/>
          <a:lstStyle/>
          <a:p>
            <a:pPr algn="l"/>
            <a:r>
              <a:rPr lang="de-DE" b="1" dirty="0"/>
              <a:t>Zielgruppe:</a:t>
            </a:r>
          </a:p>
          <a:p>
            <a:pPr algn="just"/>
            <a:r>
              <a:rPr lang="de-DE" dirty="0"/>
              <a:t>Die Tätigkeit des Beratungslehrers/ der Beratungslehrerin bezieht sich in erster Linie auf Kinder mit Verhaltensauffälligkeiten im Sinne von Verhaltensstörungen. </a:t>
            </a:r>
          </a:p>
          <a:p>
            <a:pPr algn="just"/>
            <a:r>
              <a:rPr lang="de-DE" dirty="0"/>
              <a:t>Beratungslehrer/innen (BL) sind pädagogische Expert/</a:t>
            </a:r>
            <a:r>
              <a:rPr lang="de-DE" dirty="0" err="1"/>
              <a:t>inn</a:t>
            </a:r>
            <a:r>
              <a:rPr lang="de-DE" dirty="0"/>
              <a:t>/en mit spezieller Zusatzqualifikation.  </a:t>
            </a:r>
          </a:p>
          <a:p>
            <a:pPr algn="just"/>
            <a:r>
              <a:rPr lang="de-DE" dirty="0"/>
              <a:t>Die Koordination der Einsätze wird vom Diversitätsmanagement in den Bildungsregionen geleistet. </a:t>
            </a:r>
          </a:p>
          <a:p>
            <a:pPr algn="l"/>
            <a:endParaRPr lang="de-DE" b="1" dirty="0"/>
          </a:p>
          <a:p>
            <a:pPr algn="l"/>
            <a:r>
              <a:rPr lang="de-DE" b="1" dirty="0"/>
              <a:t>Aufgabe:</a:t>
            </a:r>
          </a:p>
          <a:p>
            <a:pPr marL="285750" indent="-285750" algn="just">
              <a:buFont typeface="Arial" panose="020B0604020202020204" pitchFamily="34" charset="0"/>
              <a:buChar char="•"/>
            </a:pPr>
            <a:r>
              <a:rPr lang="de-DE" dirty="0"/>
              <a:t>Einzelbetreuung (sowohl innerhalb, als auch außerhalb der Klasse), Gruppenbetreuungen, Arbeit mit der gesamten Klasse</a:t>
            </a:r>
          </a:p>
          <a:p>
            <a:pPr marL="285750" indent="-285750" algn="just">
              <a:buFont typeface="Arial" panose="020B0604020202020204" pitchFamily="34" charset="0"/>
              <a:buChar char="•"/>
            </a:pPr>
            <a:r>
              <a:rPr lang="de-DE" dirty="0"/>
              <a:t>Unterstützung der Klassenlehrer/innen, Kompetenztransfer, Beratung von Lehrer/inne/n und Erziehungsberechtigten</a:t>
            </a:r>
          </a:p>
          <a:p>
            <a:pPr marL="285750" indent="-285750" algn="just">
              <a:buFont typeface="Arial" panose="020B0604020202020204" pitchFamily="34" charset="0"/>
              <a:buChar char="•"/>
            </a:pPr>
            <a:r>
              <a:rPr lang="de-DE" dirty="0"/>
              <a:t>Zusammenarbeit und Vernetzung mit schulischen und außerschulischen Helfer/innen-Systemen (Kinder- und Jugendhilfe, Kinderschutzzentrum, Heilpädagogische Station, Therapeutische Einrichtungen, Schulsozialarbeit, Schulpsychologie…)</a:t>
            </a:r>
          </a:p>
          <a:p>
            <a:pPr marL="285750" indent="-285750" algn="just">
              <a:buFont typeface="Arial" panose="020B0604020202020204" pitchFamily="34" charset="0"/>
              <a:buChar char="•"/>
            </a:pPr>
            <a:r>
              <a:rPr lang="de-DE" dirty="0"/>
              <a:t>Moderation von Helferkonferenzen und Elternabenden</a:t>
            </a:r>
          </a:p>
          <a:p>
            <a:pPr marL="285750" indent="-285750" algn="just">
              <a:buFont typeface="Arial" panose="020B0604020202020204" pitchFamily="34" charset="0"/>
              <a:buChar char="•"/>
            </a:pPr>
            <a:r>
              <a:rPr lang="de-DE" dirty="0"/>
              <a:t>Akute Krisenintervention in Zusammenarbeit mit der Schulpsychologie</a:t>
            </a:r>
          </a:p>
          <a:p>
            <a:pPr algn="l"/>
            <a:endParaRPr lang="de-DE" dirty="0"/>
          </a:p>
        </p:txBody>
      </p:sp>
      <p:sp>
        <p:nvSpPr>
          <p:cNvPr id="2" name="Foliennummernplatzhalter 1">
            <a:extLst>
              <a:ext uri="{FF2B5EF4-FFF2-40B4-BE49-F238E27FC236}">
                <a16:creationId xmlns:a16="http://schemas.microsoft.com/office/drawing/2014/main" id="{8E4C8599-448C-403F-9D03-10A9ECEAABFF}"/>
              </a:ext>
            </a:extLst>
          </p:cNvPr>
          <p:cNvSpPr>
            <a:spLocks noGrp="1"/>
          </p:cNvSpPr>
          <p:nvPr>
            <p:ph type="sldNum" sz="quarter" idx="7"/>
          </p:nvPr>
        </p:nvSpPr>
        <p:spPr/>
        <p:txBody>
          <a:bodyPr/>
          <a:lstStyle/>
          <a:p>
            <a:fld id="{B6F15528-21DE-4FAA-801E-634DDDAF4B2B}" type="slidenum">
              <a:rPr lang="de-AT" smtClean="0"/>
              <a:t>15</a:t>
            </a:fld>
            <a:endParaRPr lang="de-AT"/>
          </a:p>
        </p:txBody>
      </p:sp>
    </p:spTree>
    <p:extLst>
      <p:ext uri="{BB962C8B-B14F-4D97-AF65-F5344CB8AC3E}">
        <p14:creationId xmlns:p14="http://schemas.microsoft.com/office/powerpoint/2010/main" val="2504014287"/>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2) Verhaltenspädagogische Stützlehrer/innen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a:t>Zielgruppe:</a:t>
            </a:r>
          </a:p>
          <a:p>
            <a:pPr algn="just"/>
            <a:r>
              <a:rPr lang="de-DE" dirty="0"/>
              <a:t>Verhaltenspädagogische Stützlehrer/innen begleiten Schüler/innen mit erheblichen sozial-emotionalen Defiziten integrativ über einen Zeitraum von max. 6-8 Wochen. Sie helfen den Unterrichtsalltag durch gezielte verhaltenspädagogische Maßnahmen in der Klasse zu verbessern. </a:t>
            </a:r>
          </a:p>
          <a:p>
            <a:pPr algn="just"/>
            <a:r>
              <a:rPr lang="de-DE" dirty="0"/>
              <a:t>Die Koordination des Einsatzes dieser </a:t>
            </a:r>
            <a:r>
              <a:rPr lang="de-DE" dirty="0" err="1"/>
              <a:t>Pädagog</a:t>
            </a:r>
            <a:r>
              <a:rPr lang="de-DE" dirty="0"/>
              <a:t>/</a:t>
            </a:r>
            <a:r>
              <a:rPr lang="de-DE" dirty="0" err="1"/>
              <a:t>inn</a:t>
            </a:r>
            <a:r>
              <a:rPr lang="de-DE" dirty="0"/>
              <a:t>/en erfolgt über das Diversitätsmanagement in den Bildungsregionen.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Aufbau einer persönlichen Beziehung zum Kind</a:t>
            </a:r>
          </a:p>
          <a:p>
            <a:pPr marL="285750" indent="-285750" algn="just">
              <a:buFont typeface="Arial" panose="020B0604020202020204" pitchFamily="34" charset="0"/>
              <a:buChar char="•"/>
            </a:pPr>
            <a:r>
              <a:rPr lang="de-DE" dirty="0"/>
              <a:t>Zusammenarbeit mit dem/der Klassenlehrer/in, Kompetenztransfer</a:t>
            </a:r>
          </a:p>
          <a:p>
            <a:pPr marL="285750" indent="-285750" algn="just">
              <a:buFont typeface="Arial" panose="020B0604020202020204" pitchFamily="34" charset="0"/>
              <a:buChar char="•"/>
            </a:pPr>
            <a:r>
              <a:rPr lang="de-DE" dirty="0"/>
              <a:t>Erstellen eines Förderplans</a:t>
            </a:r>
          </a:p>
          <a:p>
            <a:pPr marL="285750" indent="-285750" algn="just">
              <a:buFont typeface="Arial" panose="020B0604020202020204" pitchFamily="34" charset="0"/>
              <a:buChar char="•"/>
            </a:pPr>
            <a:r>
              <a:rPr lang="de-DE" dirty="0"/>
              <a:t>Einbringen der Fachexpertise in den Unterricht</a:t>
            </a:r>
          </a:p>
          <a:p>
            <a:pPr marL="285750" indent="-285750" algn="just">
              <a:buFont typeface="Arial" panose="020B0604020202020204" pitchFamily="34" charset="0"/>
              <a:buChar char="•"/>
            </a:pPr>
            <a:r>
              <a:rPr lang="de-DE" dirty="0"/>
              <a:t>Zusammenarbeit mit den Erziehungsberechtigten</a:t>
            </a:r>
          </a:p>
          <a:p>
            <a:pPr marL="285750" indent="-285750" algn="just">
              <a:buFont typeface="Arial" panose="020B0604020202020204" pitchFamily="34" charset="0"/>
              <a:buChar char="•"/>
            </a:pPr>
            <a:r>
              <a:rPr lang="de-DE" dirty="0"/>
              <a:t>Zusammenarbeit und Vernetzung mit schulischen und außerschulischen Helfer/innen-Systemen (Kinder- und Jugendhilfe, Kinderschutzzentrum, Heilpädagogische Station, Therapeutische Einrichtungen, Schulsozialarbeit, Schulpsychologie…)</a:t>
            </a:r>
          </a:p>
        </p:txBody>
      </p:sp>
      <p:sp>
        <p:nvSpPr>
          <p:cNvPr id="2" name="Foliennummernplatzhalter 1">
            <a:extLst>
              <a:ext uri="{FF2B5EF4-FFF2-40B4-BE49-F238E27FC236}">
                <a16:creationId xmlns:a16="http://schemas.microsoft.com/office/drawing/2014/main" id="{724B4C5D-4DBB-4FB6-B0A5-494D523262EB}"/>
              </a:ext>
            </a:extLst>
          </p:cNvPr>
          <p:cNvSpPr>
            <a:spLocks noGrp="1"/>
          </p:cNvSpPr>
          <p:nvPr>
            <p:ph type="sldNum" sz="quarter" idx="7"/>
          </p:nvPr>
        </p:nvSpPr>
        <p:spPr/>
        <p:txBody>
          <a:bodyPr/>
          <a:lstStyle/>
          <a:p>
            <a:fld id="{B6F15528-21DE-4FAA-801E-634DDDAF4B2B}" type="slidenum">
              <a:rPr lang="de-AT" smtClean="0"/>
              <a:t>16</a:t>
            </a:fld>
            <a:endParaRPr lang="de-AT"/>
          </a:p>
        </p:txBody>
      </p:sp>
    </p:spTree>
    <p:extLst>
      <p:ext uri="{BB962C8B-B14F-4D97-AF65-F5344CB8AC3E}">
        <p14:creationId xmlns:p14="http://schemas.microsoft.com/office/powerpoint/2010/main" val="2352187298"/>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3) Mobile Integrationslehrer/innen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l"/>
            <a:r>
              <a:rPr lang="de-DE" b="1" dirty="0"/>
              <a:t>Zielgruppe:</a:t>
            </a:r>
          </a:p>
          <a:p>
            <a:pPr algn="just"/>
            <a:r>
              <a:rPr lang="de-DE" dirty="0"/>
              <a:t>Lehrpersonen mit sonderpädagogischer Expertise unterstützen und begleiten Schüler/innen mit sonderpädagogischem Förderbedarf oder besonderen Förderbedürfnissen stundenweise in einer Klasse („Stützfunktion“). </a:t>
            </a:r>
          </a:p>
          <a:p>
            <a:pPr algn="just"/>
            <a:endParaRPr lang="de-DE" b="1" dirty="0"/>
          </a:p>
          <a:p>
            <a:pPr algn="l"/>
            <a:r>
              <a:rPr lang="de-DE" b="1" dirty="0"/>
              <a:t>Aufgabe:</a:t>
            </a:r>
          </a:p>
          <a:p>
            <a:pPr marL="285750" indent="-285750" algn="just">
              <a:buFont typeface="Arial" panose="020B0604020202020204" pitchFamily="34" charset="0"/>
              <a:buChar char="•"/>
            </a:pPr>
            <a:r>
              <a:rPr lang="de-DE" dirty="0"/>
              <a:t>Erarbeitung eines individuellen Förderplans in Zusammenarbeit mit dem/der Klassenlehrer/in</a:t>
            </a:r>
          </a:p>
          <a:p>
            <a:pPr marL="285750" indent="-285750" algn="just">
              <a:buFont typeface="Arial" panose="020B0604020202020204" pitchFamily="34" charset="0"/>
              <a:buChar char="•"/>
            </a:pPr>
            <a:r>
              <a:rPr lang="de-DE" dirty="0"/>
              <a:t>Einbringen der Fachexpertise in den Unterricht</a:t>
            </a:r>
          </a:p>
          <a:p>
            <a:pPr marL="285750" indent="-285750" algn="just">
              <a:buFont typeface="Arial" panose="020B0604020202020204" pitchFamily="34" charset="0"/>
              <a:buChar char="•"/>
            </a:pPr>
            <a:r>
              <a:rPr lang="de-DE" dirty="0"/>
              <a:t>Individuell an das Lernniveau des Kindes/der Kinder angepasste Unterrichtsvorbereitung in Absprache mit dem/der Klassenlehrer/in</a:t>
            </a:r>
          </a:p>
          <a:p>
            <a:pPr marL="285750" indent="-285750" algn="just">
              <a:buFont typeface="Arial" panose="020B0604020202020204" pitchFamily="34" charset="0"/>
              <a:buChar char="•"/>
            </a:pPr>
            <a:r>
              <a:rPr lang="de-DE" dirty="0"/>
              <a:t>Förderung in der Klasse (Team-Teaching) und/oder Einzelarbeit</a:t>
            </a:r>
          </a:p>
          <a:p>
            <a:pPr marL="285750" indent="-285750" algn="just">
              <a:buFont typeface="Arial" panose="020B0604020202020204" pitchFamily="34" charset="0"/>
              <a:buChar char="•"/>
            </a:pPr>
            <a:r>
              <a:rPr lang="de-DE" dirty="0"/>
              <a:t>Elternarbeit</a:t>
            </a:r>
          </a:p>
        </p:txBody>
      </p:sp>
      <p:sp>
        <p:nvSpPr>
          <p:cNvPr id="2" name="Foliennummernplatzhalter 1">
            <a:extLst>
              <a:ext uri="{FF2B5EF4-FFF2-40B4-BE49-F238E27FC236}">
                <a16:creationId xmlns:a16="http://schemas.microsoft.com/office/drawing/2014/main" id="{67507126-2874-4B4D-9197-701BB09DF8CE}"/>
              </a:ext>
            </a:extLst>
          </p:cNvPr>
          <p:cNvSpPr>
            <a:spLocks noGrp="1"/>
          </p:cNvSpPr>
          <p:nvPr>
            <p:ph type="sldNum" sz="quarter" idx="7"/>
          </p:nvPr>
        </p:nvSpPr>
        <p:spPr/>
        <p:txBody>
          <a:bodyPr/>
          <a:lstStyle/>
          <a:p>
            <a:fld id="{B6F15528-21DE-4FAA-801E-634DDDAF4B2B}" type="slidenum">
              <a:rPr lang="de-AT" smtClean="0"/>
              <a:t>17</a:t>
            </a:fld>
            <a:endParaRPr lang="de-AT"/>
          </a:p>
        </p:txBody>
      </p:sp>
    </p:spTree>
    <p:extLst>
      <p:ext uri="{BB962C8B-B14F-4D97-AF65-F5344CB8AC3E}">
        <p14:creationId xmlns:p14="http://schemas.microsoft.com/office/powerpoint/2010/main" val="2362404086"/>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4) DaZ-Lehrer/innen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447098"/>
          </a:xfrm>
        </p:spPr>
        <p:txBody>
          <a:bodyPr/>
          <a:lstStyle/>
          <a:p>
            <a:pPr algn="l"/>
            <a:r>
              <a:rPr lang="de-DE" b="1" dirty="0"/>
              <a:t>Zielgruppe:</a:t>
            </a:r>
          </a:p>
          <a:p>
            <a:pPr algn="just"/>
            <a:r>
              <a:rPr lang="de-DE" dirty="0"/>
              <a:t>Schülerinnen und Schüler, die dem Unterricht auf Grund unzureichender Sprachkenntnisse nicht folgen können, werden ab dem Schuljahr 2018/19 in eigenen Deutschförderklassen und Deutschförderkursen unterrichtet. Ziel ist das frühzeitige und intensive Erlernen der Unterrichtssprache Deutsch, damit diese Schülerinnen und Schüler möglichst rasch nach dem Lehrplan der betreffenden Schulart und Schulstufe unterrichtet werden können und bestmögliche Abschlüsse erreicht werden können.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Vermittlung der Unterrichtssprache Deutsch</a:t>
            </a:r>
          </a:p>
          <a:p>
            <a:pPr marL="285750" indent="-285750" algn="just">
              <a:buFont typeface="Arial" panose="020B0604020202020204" pitchFamily="34" charset="0"/>
              <a:buChar char="•"/>
            </a:pPr>
            <a:r>
              <a:rPr lang="de-DE" dirty="0"/>
              <a:t>Spezielle didaktische Aufbereitung der Lehrinhalte, Anwendung moderner, sprachdidaktischer Methoden</a:t>
            </a:r>
          </a:p>
          <a:p>
            <a:pPr marL="285750" indent="-285750" algn="just">
              <a:buFont typeface="Arial" panose="020B0604020202020204" pitchFamily="34" charset="0"/>
              <a:buChar char="•"/>
            </a:pPr>
            <a:r>
              <a:rPr lang="de-DE" dirty="0"/>
              <a:t>Zusammenarbeit mit dem/der Klassenlehrer/in</a:t>
            </a:r>
          </a:p>
          <a:p>
            <a:pPr marL="285750" indent="-285750" algn="just">
              <a:buFont typeface="Arial" panose="020B0604020202020204" pitchFamily="34" charset="0"/>
              <a:buChar char="•"/>
            </a:pPr>
            <a:r>
              <a:rPr lang="de-DE" dirty="0"/>
              <a:t>Intensive Elternarbeit mit Unterstützung von Dolmetscher/inne/n</a:t>
            </a:r>
          </a:p>
        </p:txBody>
      </p:sp>
      <p:sp>
        <p:nvSpPr>
          <p:cNvPr id="2" name="Foliennummernplatzhalter 1">
            <a:extLst>
              <a:ext uri="{FF2B5EF4-FFF2-40B4-BE49-F238E27FC236}">
                <a16:creationId xmlns:a16="http://schemas.microsoft.com/office/drawing/2014/main" id="{24342FCB-4807-4E1B-B12F-8D70025E816D}"/>
              </a:ext>
            </a:extLst>
          </p:cNvPr>
          <p:cNvSpPr>
            <a:spLocks noGrp="1"/>
          </p:cNvSpPr>
          <p:nvPr>
            <p:ph type="sldNum" sz="quarter" idx="7"/>
          </p:nvPr>
        </p:nvSpPr>
        <p:spPr/>
        <p:txBody>
          <a:bodyPr/>
          <a:lstStyle/>
          <a:p>
            <a:fld id="{B6F15528-21DE-4FAA-801E-634DDDAF4B2B}" type="slidenum">
              <a:rPr lang="de-AT" smtClean="0"/>
              <a:t>18</a:t>
            </a:fld>
            <a:endParaRPr lang="de-AT"/>
          </a:p>
        </p:txBody>
      </p:sp>
    </p:spTree>
    <p:extLst>
      <p:ext uri="{BB962C8B-B14F-4D97-AF65-F5344CB8AC3E}">
        <p14:creationId xmlns:p14="http://schemas.microsoft.com/office/powerpoint/2010/main" val="2866348787"/>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5) Sprachheillehrer/innen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708434"/>
          </a:xfrm>
        </p:spPr>
        <p:txBody>
          <a:bodyPr/>
          <a:lstStyle/>
          <a:p>
            <a:pPr algn="l"/>
            <a:r>
              <a:rPr lang="de-DE" b="1" dirty="0"/>
              <a:t>Zielgruppe:</a:t>
            </a:r>
          </a:p>
          <a:p>
            <a:pPr algn="just"/>
            <a:r>
              <a:rPr lang="de-DE" dirty="0"/>
              <a:t>Die Tätigkeit des Sprachheillehrers /der Sprachheillehrerin zielt in erster Linie auf den sprachlichen Kompetenzaufbau der Schüler/innen mit sprachlichen Förderbedürfnissen ab. </a:t>
            </a:r>
          </a:p>
          <a:p>
            <a:pPr algn="just"/>
            <a:endParaRPr lang="de-DE" b="1" dirty="0"/>
          </a:p>
          <a:p>
            <a:pPr algn="l"/>
            <a:r>
              <a:rPr lang="de-DE" b="1" dirty="0"/>
              <a:t>Aufgabe:</a:t>
            </a:r>
          </a:p>
          <a:p>
            <a:pPr marL="285750" indent="-285750" algn="just">
              <a:buFont typeface="Arial" panose="020B0604020202020204" pitchFamily="34" charset="0"/>
              <a:buChar char="•"/>
            </a:pPr>
            <a:r>
              <a:rPr lang="de-DE" dirty="0"/>
              <a:t>Inklusive Sprachförderung im Unterricht</a:t>
            </a:r>
          </a:p>
          <a:p>
            <a:pPr marL="285750" indent="-285750" algn="just">
              <a:buFont typeface="Arial" panose="020B0604020202020204" pitchFamily="34" charset="0"/>
              <a:buChar char="•"/>
            </a:pPr>
            <a:r>
              <a:rPr lang="de-DE" dirty="0"/>
              <a:t>Individuelle sprachtherapeutische Förderung für Schüler/innen mit sprachlichen Beeinträchtigungen und Behinderungen im Bereich Pragmatik, Semantik, Grammatik, Morphologie, Syntax und Phonologie/Phonetik</a:t>
            </a:r>
          </a:p>
          <a:p>
            <a:pPr marL="285750" indent="-285750" algn="just">
              <a:buFont typeface="Arial" panose="020B0604020202020204" pitchFamily="34" charset="0"/>
              <a:buChar char="•"/>
            </a:pPr>
            <a:r>
              <a:rPr lang="de-DE" dirty="0"/>
              <a:t>Zusammenarbeit und Kooperation mit Klassenlehrer/inne/n</a:t>
            </a:r>
          </a:p>
          <a:p>
            <a:pPr marL="285750" indent="-285750" algn="just">
              <a:buFont typeface="Arial" panose="020B0604020202020204" pitchFamily="34" charset="0"/>
              <a:buChar char="•"/>
            </a:pPr>
            <a:r>
              <a:rPr lang="de-DE" dirty="0"/>
              <a:t>Elternberatung</a:t>
            </a:r>
          </a:p>
        </p:txBody>
      </p:sp>
      <p:sp>
        <p:nvSpPr>
          <p:cNvPr id="2" name="Foliennummernplatzhalter 1">
            <a:extLst>
              <a:ext uri="{FF2B5EF4-FFF2-40B4-BE49-F238E27FC236}">
                <a16:creationId xmlns:a16="http://schemas.microsoft.com/office/drawing/2014/main" id="{4FF6966D-E9FB-41B9-9388-0A2EF26FC6A2}"/>
              </a:ext>
            </a:extLst>
          </p:cNvPr>
          <p:cNvSpPr>
            <a:spLocks noGrp="1"/>
          </p:cNvSpPr>
          <p:nvPr>
            <p:ph type="sldNum" sz="quarter" idx="7"/>
          </p:nvPr>
        </p:nvSpPr>
        <p:spPr/>
        <p:txBody>
          <a:bodyPr/>
          <a:lstStyle/>
          <a:p>
            <a:fld id="{B6F15528-21DE-4FAA-801E-634DDDAF4B2B}" type="slidenum">
              <a:rPr lang="de-AT" smtClean="0"/>
              <a:t>19</a:t>
            </a:fld>
            <a:endParaRPr lang="de-AT"/>
          </a:p>
        </p:txBody>
      </p:sp>
    </p:spTree>
    <p:extLst>
      <p:ext uri="{BB962C8B-B14F-4D97-AF65-F5344CB8AC3E}">
        <p14:creationId xmlns:p14="http://schemas.microsoft.com/office/powerpoint/2010/main" val="389998082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29D2B230-EC41-4B10-899F-5A454949E32E}"/>
              </a:ext>
            </a:extLst>
          </p:cNvPr>
          <p:cNvGraphicFramePr>
            <a:graphicFrameLocks noGrp="1"/>
          </p:cNvGraphicFramePr>
          <p:nvPr>
            <p:extLst>
              <p:ext uri="{D42A27DB-BD31-4B8C-83A1-F6EECF244321}">
                <p14:modId xmlns:p14="http://schemas.microsoft.com/office/powerpoint/2010/main" val="3116305565"/>
              </p:ext>
            </p:extLst>
          </p:nvPr>
        </p:nvGraphicFramePr>
        <p:xfrm>
          <a:off x="503548" y="1268760"/>
          <a:ext cx="8136904" cy="5007344"/>
        </p:xfrm>
        <a:graphic>
          <a:graphicData uri="http://schemas.openxmlformats.org/drawingml/2006/table">
            <a:tbl>
              <a:tblPr firstRow="1" bandRow="1">
                <a:tableStyleId>{5C22544A-7EE6-4342-B048-85BDC9FD1C3A}</a:tableStyleId>
              </a:tblPr>
              <a:tblGrid>
                <a:gridCol w="3528392">
                  <a:extLst>
                    <a:ext uri="{9D8B030D-6E8A-4147-A177-3AD203B41FA5}">
                      <a16:colId xmlns:a16="http://schemas.microsoft.com/office/drawing/2014/main" val="803198116"/>
                    </a:ext>
                  </a:extLst>
                </a:gridCol>
                <a:gridCol w="4608512">
                  <a:extLst>
                    <a:ext uri="{9D8B030D-6E8A-4147-A177-3AD203B41FA5}">
                      <a16:colId xmlns:a16="http://schemas.microsoft.com/office/drawing/2014/main" val="2418720888"/>
                    </a:ext>
                  </a:extLst>
                </a:gridCol>
              </a:tblGrid>
              <a:tr h="667225">
                <a:tc gridSpan="2">
                  <a:txBody>
                    <a:bodyPr/>
                    <a:lstStyle/>
                    <a:p>
                      <a:pPr algn="ctr"/>
                      <a:r>
                        <a:rPr lang="de-DE" dirty="0">
                          <a:solidFill>
                            <a:sysClr val="windowText" lastClr="000000"/>
                          </a:solidFill>
                        </a:rPr>
                        <a:t>Mitglieder des Fach- und Koordinationsgremiums der Bildungsdirektion Steiermark</a:t>
                      </a:r>
                      <a:endParaRPr lang="de-AT"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de-A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1800314"/>
                  </a:ext>
                </a:extLst>
              </a:tr>
              <a:tr h="268879">
                <a:tc>
                  <a:txBody>
                    <a:bodyPr/>
                    <a:lstStyle/>
                    <a:p>
                      <a:r>
                        <a:rPr lang="de-DE" sz="1400"/>
                        <a:t>HR Dr. Zollneritsch</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84924366"/>
                  </a:ext>
                </a:extLst>
              </a:tr>
              <a:tr h="540134">
                <a:tc>
                  <a:txBody>
                    <a:bodyPr/>
                    <a:lstStyle/>
                    <a:p>
                      <a:r>
                        <a:rPr lang="de-DE" sz="1400" dirty="0" err="1"/>
                        <a:t>HRin</a:t>
                      </a:r>
                      <a:r>
                        <a:rPr lang="de-DE" sz="1400" dirty="0"/>
                        <a:t> </a:t>
                      </a:r>
                      <a:r>
                        <a:rPr lang="de-DE" sz="1400" dirty="0" err="1"/>
                        <a:t>Mag.a</a:t>
                      </a:r>
                      <a:r>
                        <a:rPr lang="de-DE" sz="1400" dirty="0"/>
                        <a:t> Andrea Pichler</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Leiterin des Pädagogischen Dienstes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7050059"/>
                  </a:ext>
                </a:extLst>
              </a:tr>
              <a:tr h="275115">
                <a:tc>
                  <a:txBody>
                    <a:bodyPr/>
                    <a:lstStyle/>
                    <a:p>
                      <a:r>
                        <a:rPr lang="de-AT" sz="1400" dirty="0" err="1"/>
                        <a:t>Mag.a</a:t>
                      </a:r>
                      <a:r>
                        <a:rPr lang="de-AT" sz="1400" dirty="0"/>
                        <a:t> Barbara Recher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73700665"/>
                  </a:ext>
                </a:extLst>
              </a:tr>
              <a:tr h="317726">
                <a:tc>
                  <a:txBody>
                    <a:bodyPr/>
                    <a:lstStyle/>
                    <a:p>
                      <a:r>
                        <a:rPr lang="de-DE" sz="1400" dirty="0" err="1"/>
                        <a:t>MMag</a:t>
                      </a:r>
                      <a:r>
                        <a:rPr lang="de-DE" sz="1400" dirty="0"/>
                        <a:t>. Dr. Günter Polt, </a:t>
                      </a:r>
                      <a:r>
                        <a:rPr lang="de-DE" sz="1400" dirty="0" err="1"/>
                        <a:t>MSc</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7756512"/>
                  </a:ext>
                </a:extLst>
              </a:tr>
              <a:tr h="317726">
                <a:tc>
                  <a:txBody>
                    <a:bodyPr/>
                    <a:lstStyle/>
                    <a:p>
                      <a:r>
                        <a:rPr lang="de-DE" sz="1400" dirty="0"/>
                        <a:t>SQM Oliver </a:t>
                      </a:r>
                      <a:r>
                        <a:rPr lang="de-DE" sz="1400" dirty="0" err="1"/>
                        <a:t>Kölli</a:t>
                      </a:r>
                      <a:r>
                        <a:rPr lang="de-DE" sz="1400" dirty="0"/>
                        <a:t>, </a:t>
                      </a:r>
                      <a:r>
                        <a:rPr lang="de-DE" sz="1400" dirty="0" err="1"/>
                        <a:t>BEd</a:t>
                      </a:r>
                      <a:r>
                        <a:rPr lang="de-DE" sz="1400" dirty="0"/>
                        <a:t>, MA</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Päd</a:t>
                      </a:r>
                      <a:r>
                        <a:rPr lang="de-DE" sz="1400" dirty="0"/>
                        <a:t>/4</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4595214"/>
                  </a:ext>
                </a:extLst>
              </a:tr>
              <a:tr h="355901">
                <a:tc>
                  <a:txBody>
                    <a:bodyPr/>
                    <a:lstStyle/>
                    <a:p>
                      <a:r>
                        <a:rPr lang="de-AT" sz="1400" dirty="0"/>
                        <a:t>SQM Dipl.-Päd.in Elisabeth </a:t>
                      </a:r>
                      <a:r>
                        <a:rPr lang="de-AT" sz="1400" dirty="0" err="1"/>
                        <a:t>Traxler</a:t>
                      </a:r>
                      <a:r>
                        <a:rPr lang="de-AT" sz="1400" dirty="0"/>
                        <a:t>-Turner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Päd</a:t>
                      </a:r>
                      <a:r>
                        <a:rPr lang="de-AT" sz="1400"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7222368"/>
                  </a:ext>
                </a:extLst>
              </a:tr>
              <a:tr h="293288">
                <a:tc>
                  <a:txBody>
                    <a:bodyPr/>
                    <a:lstStyle/>
                    <a:p>
                      <a:r>
                        <a:rPr lang="de-AT" sz="1400" dirty="0"/>
                        <a:t>Dipl.-Päd.in Anneliese Lengger, </a:t>
                      </a:r>
                      <a:r>
                        <a:rPr lang="de-AT" sz="1400" dirty="0" err="1"/>
                        <a:t>BEd</a:t>
                      </a:r>
                      <a:r>
                        <a:rPr lang="de-AT" sz="1400" dirty="0"/>
                        <a:t> </a:t>
                      </a:r>
                      <a:r>
                        <a:rPr lang="de-AT" sz="1400" dirty="0" err="1"/>
                        <a:t>Bed</a:t>
                      </a:r>
                      <a:r>
                        <a:rPr lang="de-AT" sz="1400" dirty="0"/>
                        <a:t> </a:t>
                      </a:r>
                      <a:r>
                        <a:rPr lang="de-AT" sz="1400" dirty="0" err="1"/>
                        <a:t>MEd</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Päd</a:t>
                      </a:r>
                      <a:r>
                        <a:rPr lang="de-AT" sz="1400"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5291218"/>
                  </a:ext>
                </a:extLst>
              </a:tr>
              <a:tr h="276520">
                <a:tc>
                  <a:txBody>
                    <a:bodyPr/>
                    <a:lstStyle/>
                    <a:p>
                      <a:r>
                        <a:rPr lang="de-AT" sz="1400" dirty="0"/>
                        <a:t>Nicole Ofner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Präs</a:t>
                      </a:r>
                      <a:r>
                        <a:rPr lang="de-AT" sz="1400"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87069"/>
                  </a:ext>
                </a:extLst>
              </a:tr>
              <a:tr h="187744">
                <a:tc>
                  <a:txBody>
                    <a:bodyPr/>
                    <a:lstStyle/>
                    <a:p>
                      <a:r>
                        <a:rPr lang="de-AT" sz="1400" dirty="0" err="1"/>
                        <a:t>Mag.a</a:t>
                      </a:r>
                      <a:r>
                        <a:rPr lang="de-AT" sz="1400" dirty="0"/>
                        <a:t> Kerstin Dremel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A6 FAGS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0354299"/>
                  </a:ext>
                </a:extLst>
              </a:tr>
              <a:tr h="314992">
                <a:tc>
                  <a:txBody>
                    <a:bodyPr/>
                    <a:lstStyle/>
                    <a:p>
                      <a:r>
                        <a:rPr lang="en-US" sz="1400" dirty="0" err="1"/>
                        <a:t>Mag.a</a:t>
                      </a:r>
                      <a:r>
                        <a:rPr lang="en-US" sz="1400" dirty="0"/>
                        <a:t> Theresia </a:t>
                      </a:r>
                      <a:r>
                        <a:rPr lang="en-US" sz="1400" dirty="0" err="1"/>
                        <a:t>Metzenrath</a:t>
                      </a:r>
                      <a:r>
                        <a:rPr lang="en-US" sz="1400" dirty="0"/>
                        <a:t>, LL.M. </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A11 Land Stmk.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64443739"/>
                  </a:ext>
                </a:extLst>
              </a:tr>
              <a:tr h="360040">
                <a:tc>
                  <a:txBody>
                    <a:bodyPr/>
                    <a:lstStyle/>
                    <a:p>
                      <a:r>
                        <a:rPr lang="fr-FR" sz="1400" dirty="0" err="1"/>
                        <a:t>Mag.a</a:t>
                      </a:r>
                      <a:r>
                        <a:rPr lang="fr-FR" sz="1400" dirty="0"/>
                        <a:t> </a:t>
                      </a:r>
                      <a:r>
                        <a:rPr lang="fr-FR" sz="1400" dirty="0" err="1"/>
                        <a:t>iur</a:t>
                      </a:r>
                      <a:r>
                        <a:rPr lang="fr-FR" sz="1400" dirty="0"/>
                        <a:t>. Denise </a:t>
                      </a:r>
                      <a:r>
                        <a:rPr lang="fr-FR" sz="1400" dirty="0" err="1"/>
                        <a:t>Schiffrer-Barac</a:t>
                      </a:r>
                      <a:r>
                        <a:rPr lang="fr-FR" sz="1400" dirty="0"/>
                        <a:t> </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KIJA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3989179"/>
                  </a:ext>
                </a:extLst>
              </a:tr>
              <a:tr h="216024">
                <a:tc>
                  <a:txBody>
                    <a:bodyPr/>
                    <a:lstStyle/>
                    <a:p>
                      <a:r>
                        <a:rPr lang="de-AT" sz="1400" dirty="0"/>
                        <a:t>Sabine Fritz, MA </a:t>
                      </a:r>
                      <a:r>
                        <a:rPr lang="de-AT" sz="1400" dirty="0" err="1"/>
                        <a:t>BEd</a:t>
                      </a:r>
                      <a:r>
                        <a:rPr lang="de-AT" sz="14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PH Steiermark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1084868"/>
                  </a:ext>
                </a:extLst>
              </a:tr>
              <a:tr h="199939">
                <a:tc>
                  <a:txBody>
                    <a:bodyPr/>
                    <a:lstStyle/>
                    <a:p>
                      <a:r>
                        <a:rPr lang="de-AT" sz="1400" dirty="0" err="1"/>
                        <a:t>DSAin</a:t>
                      </a:r>
                      <a:r>
                        <a:rPr lang="de-AT" sz="1400" dirty="0"/>
                        <a:t> Elke </a:t>
                      </a:r>
                      <a:r>
                        <a:rPr lang="de-AT" sz="1400" dirty="0" err="1"/>
                        <a:t>Lambauer</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KOST Steiermark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51932091"/>
                  </a:ext>
                </a:extLst>
              </a:tr>
            </a:tbl>
          </a:graphicData>
        </a:graphic>
      </p:graphicFrame>
      <p:sp>
        <p:nvSpPr>
          <p:cNvPr id="2" name="Foliennummernplatzhalter 1">
            <a:extLst>
              <a:ext uri="{FF2B5EF4-FFF2-40B4-BE49-F238E27FC236}">
                <a16:creationId xmlns:a16="http://schemas.microsoft.com/office/drawing/2014/main" id="{FF8A87DA-C701-4D5C-BB18-C20EC97E7A06}"/>
              </a:ext>
            </a:extLst>
          </p:cNvPr>
          <p:cNvSpPr>
            <a:spLocks noGrp="1"/>
          </p:cNvSpPr>
          <p:nvPr>
            <p:ph type="sldNum" sz="quarter" idx="7"/>
          </p:nvPr>
        </p:nvSpPr>
        <p:spPr/>
        <p:txBody>
          <a:bodyPr/>
          <a:lstStyle/>
          <a:p>
            <a:fld id="{B6F15528-21DE-4FAA-801E-634DDDAF4B2B}" type="slidenum">
              <a:rPr lang="de-AT" smtClean="0"/>
              <a:t>2</a:t>
            </a:fld>
            <a:endParaRPr lang="de-AT"/>
          </a:p>
        </p:txBody>
      </p:sp>
    </p:spTree>
    <p:extLst>
      <p:ext uri="{BB962C8B-B14F-4D97-AF65-F5344CB8AC3E}">
        <p14:creationId xmlns:p14="http://schemas.microsoft.com/office/powerpoint/2010/main" val="421948439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6) Integrationslehrer/innen für den Bereich Sehen und Hören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682185"/>
            <a:ext cx="8072686" cy="5170646"/>
          </a:xfrm>
        </p:spPr>
        <p:txBody>
          <a:bodyPr/>
          <a:lstStyle/>
          <a:p>
            <a:pPr algn="l"/>
            <a:r>
              <a:rPr lang="de-DE" b="1" dirty="0"/>
              <a:t>Zielgruppe:</a:t>
            </a:r>
          </a:p>
          <a:p>
            <a:pPr algn="just"/>
            <a:r>
              <a:rPr lang="de-DE" dirty="0"/>
              <a:t>Kinder mit Sinnesbeeinträchtigungen (Sehschädigung/Blindheit und Hörbeeinträchtigungen/Taubheit) wird Beratung, Unterstützung und Begleitung von Lehrer/inne/n mit spezieller Expertise angeboten.</a:t>
            </a:r>
          </a:p>
          <a:p>
            <a:pPr algn="just"/>
            <a:r>
              <a:rPr lang="de-DE" dirty="0"/>
              <a:t>Die Koordination und der Einsatz der mobilen Lehrer/innen für Sinnesbehinderungen ist Aufgabe des Diversitätsmanagements. </a:t>
            </a:r>
          </a:p>
          <a:p>
            <a:pPr algn="just"/>
            <a:endParaRPr lang="de-DE" b="1" dirty="0"/>
          </a:p>
          <a:p>
            <a:pPr algn="l"/>
            <a:r>
              <a:rPr lang="de-DE" b="1" dirty="0"/>
              <a:t>Aufgabe:</a:t>
            </a:r>
          </a:p>
          <a:p>
            <a:pPr marL="285750" indent="-285750" algn="just">
              <a:buFont typeface="Arial" panose="020B0604020202020204" pitchFamily="34" charset="0"/>
              <a:buChar char="•"/>
            </a:pPr>
            <a:r>
              <a:rPr lang="de-DE" dirty="0"/>
              <a:t>Unterstützung im Unterricht</a:t>
            </a:r>
          </a:p>
          <a:p>
            <a:pPr marL="285750" indent="-285750" algn="just">
              <a:buFont typeface="Arial" panose="020B0604020202020204" pitchFamily="34" charset="0"/>
              <a:buChar char="•"/>
            </a:pPr>
            <a:r>
              <a:rPr lang="de-DE" dirty="0"/>
              <a:t>Erstellung von Förderkonzepten, Beratung und Unterstützung bei der Erstellung individueller Förderpläne bzw. eines Gesamtförderkonzeptes</a:t>
            </a:r>
          </a:p>
          <a:p>
            <a:pPr marL="285750" indent="-285750" algn="just">
              <a:buFont typeface="Arial" panose="020B0604020202020204" pitchFamily="34" charset="0"/>
              <a:buChar char="•"/>
            </a:pPr>
            <a:r>
              <a:rPr lang="de-DE" dirty="0"/>
              <a:t>Beratung und Unterstützung der Eltern und Lehrer/innen bei schulrelevanten Fragestellungen und bezüglich behindertenspezifischer Notwendigkeiten und individueller Bedürfnisse des jeweiligen Kindes (Adaptierungen, Auswahl und Anschaffung spezieller Hilfsmittel)</a:t>
            </a:r>
          </a:p>
          <a:p>
            <a:pPr marL="285750" indent="-285750" algn="just">
              <a:buFont typeface="Arial" panose="020B0604020202020204" pitchFamily="34" charset="0"/>
              <a:buChar char="•"/>
            </a:pPr>
            <a:r>
              <a:rPr lang="de-DE" dirty="0"/>
              <a:t>Behindertenspezifische Aufbereitung von Arbeitsmaterialien</a:t>
            </a:r>
          </a:p>
          <a:p>
            <a:pPr marL="285750" indent="-285750" algn="just">
              <a:buFont typeface="Arial" panose="020B0604020202020204" pitchFamily="34" charset="0"/>
              <a:buChar char="•"/>
            </a:pPr>
            <a:r>
              <a:rPr lang="de-DE" dirty="0"/>
              <a:t>Anleitung beim Umgang mit technischen Hilfen</a:t>
            </a:r>
          </a:p>
          <a:p>
            <a:pPr marL="285750" indent="-285750" algn="just">
              <a:buFont typeface="Arial" panose="020B0604020202020204" pitchFamily="34" charset="0"/>
              <a:buChar char="•"/>
            </a:pPr>
            <a:r>
              <a:rPr lang="de-DE" dirty="0"/>
              <a:t>Sensibilisierung der Mitschüler/innen, Lehrer/innen und Klasseneltern für die besonderen Bedürfnisse des Kindes mit Sinnesbehinderung</a:t>
            </a:r>
          </a:p>
          <a:p>
            <a:pPr marL="285750" indent="-285750" algn="just">
              <a:buFont typeface="Arial" panose="020B0604020202020204" pitchFamily="34" charset="0"/>
              <a:buChar char="•"/>
            </a:pPr>
            <a:r>
              <a:rPr lang="de-DE" dirty="0"/>
              <a:t>Begleitung und Unterstützung bei Maßnahmen zur beruflichen Orientierung</a:t>
            </a:r>
          </a:p>
          <a:p>
            <a:pPr marL="285750" indent="-285750" algn="just">
              <a:buFont typeface="Arial" panose="020B0604020202020204" pitchFamily="34" charset="0"/>
              <a:buChar char="•"/>
            </a:pPr>
            <a:r>
              <a:rPr lang="de-DE" dirty="0"/>
              <a:t>Zusammenarbeit mit Regelschullehrer/inne/n, Eltern, Ärztinnen/Ärzten, Therapeutinnen/Therapeuten und Vertreter/inne/n verschiedener Behörden</a:t>
            </a:r>
          </a:p>
        </p:txBody>
      </p:sp>
      <p:sp>
        <p:nvSpPr>
          <p:cNvPr id="2" name="Foliennummernplatzhalter 1">
            <a:extLst>
              <a:ext uri="{FF2B5EF4-FFF2-40B4-BE49-F238E27FC236}">
                <a16:creationId xmlns:a16="http://schemas.microsoft.com/office/drawing/2014/main" id="{79636D4F-CD25-4FDE-B0CF-50BEDC1A5D85}"/>
              </a:ext>
            </a:extLst>
          </p:cNvPr>
          <p:cNvSpPr>
            <a:spLocks noGrp="1"/>
          </p:cNvSpPr>
          <p:nvPr>
            <p:ph type="sldNum" sz="quarter" idx="7"/>
          </p:nvPr>
        </p:nvSpPr>
        <p:spPr/>
        <p:txBody>
          <a:bodyPr/>
          <a:lstStyle/>
          <a:p>
            <a:fld id="{B6F15528-21DE-4FAA-801E-634DDDAF4B2B}" type="slidenum">
              <a:rPr lang="de-AT" smtClean="0"/>
              <a:t>20</a:t>
            </a:fld>
            <a:endParaRPr lang="de-AT"/>
          </a:p>
        </p:txBody>
      </p:sp>
    </p:spTree>
    <p:extLst>
      <p:ext uri="{BB962C8B-B14F-4D97-AF65-F5344CB8AC3E}">
        <p14:creationId xmlns:p14="http://schemas.microsoft.com/office/powerpoint/2010/main" val="217455286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7) Integrationslehrer/innen für Leserechtschreib- und Rechenschwäche</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a:t>Zielgruppe:</a:t>
            </a:r>
          </a:p>
          <a:p>
            <a:pPr algn="just"/>
            <a:r>
              <a:rPr lang="de-DE" dirty="0" err="1"/>
              <a:t>Pädagog</a:t>
            </a:r>
            <a:r>
              <a:rPr lang="de-DE" dirty="0"/>
              <a:t>/</a:t>
            </a:r>
            <a:r>
              <a:rPr lang="de-DE" dirty="0" err="1"/>
              <a:t>inn</a:t>
            </a:r>
            <a:r>
              <a:rPr lang="de-DE" dirty="0"/>
              <a:t>/en mit spezieller Expertise im Bereich Lese-/Rechtschreib-Schwierigkeiten und Dyskalkulie unterstützen und fördern Schüler/innen mit Schwierigkeiten in diesen Bereichen. Sie haben Multiplikator/innen-Funktion. </a:t>
            </a:r>
          </a:p>
          <a:p>
            <a:pPr algn="just"/>
            <a:r>
              <a:rPr lang="de-DE" dirty="0"/>
              <a:t>Die Koordination erfolgt vom Diversitätsmanagement in den Bildungsregionen.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Förderdiagnostische Abklärung und Erstellung von Lernstandanalysen und Erstellung eines individuellen Förderkonzeptes</a:t>
            </a:r>
          </a:p>
          <a:p>
            <a:pPr marL="285750" indent="-285750" algn="just">
              <a:buFont typeface="Arial" panose="020B0604020202020204" pitchFamily="34" charset="0"/>
              <a:buChar char="•"/>
            </a:pPr>
            <a:r>
              <a:rPr lang="de-DE" dirty="0"/>
              <a:t>Beratung von Klassenlehrer/inne/n bei didaktischen und methodischen Fragestellungen</a:t>
            </a:r>
          </a:p>
          <a:p>
            <a:pPr marL="285750" indent="-285750" algn="just">
              <a:buFont typeface="Arial" panose="020B0604020202020204" pitchFamily="34" charset="0"/>
              <a:buChar char="•"/>
            </a:pPr>
            <a:r>
              <a:rPr lang="de-DE" dirty="0"/>
              <a:t>Sensibilisierung im Umgang mit Kindern mit Leserechtschreibschwäche und/oder Rechenschwäche und Bewusstmachung der zentralen Bedeutung einer frühzeitigen Identifikation (pädagogischen Diagnostik) durch Klassenlehrer/innen</a:t>
            </a:r>
          </a:p>
          <a:p>
            <a:pPr marL="285750" indent="-285750" algn="just">
              <a:buFont typeface="Arial" panose="020B0604020202020204" pitchFamily="34" charset="0"/>
              <a:buChar char="•"/>
            </a:pPr>
            <a:r>
              <a:rPr lang="de-DE" dirty="0"/>
              <a:t>Aufzeigen von präventiven Maßnahmen zur Vermeidung von Leserechtschreibschwäche und Rechenschwäche</a:t>
            </a:r>
          </a:p>
          <a:p>
            <a:pPr marL="285750" indent="-285750" algn="just">
              <a:buFont typeface="Arial" panose="020B0604020202020204" pitchFamily="34" charset="0"/>
              <a:buChar char="•"/>
            </a:pPr>
            <a:r>
              <a:rPr lang="de-DE" dirty="0"/>
              <a:t>Beratung der Erziehungsberechtigten</a:t>
            </a:r>
          </a:p>
        </p:txBody>
      </p:sp>
      <p:sp>
        <p:nvSpPr>
          <p:cNvPr id="2" name="Foliennummernplatzhalter 1">
            <a:extLst>
              <a:ext uri="{FF2B5EF4-FFF2-40B4-BE49-F238E27FC236}">
                <a16:creationId xmlns:a16="http://schemas.microsoft.com/office/drawing/2014/main" id="{3DFFF043-9B0A-4A79-A5D0-AC369E2D2F47}"/>
              </a:ext>
            </a:extLst>
          </p:cNvPr>
          <p:cNvSpPr>
            <a:spLocks noGrp="1"/>
          </p:cNvSpPr>
          <p:nvPr>
            <p:ph type="sldNum" sz="quarter" idx="7"/>
          </p:nvPr>
        </p:nvSpPr>
        <p:spPr/>
        <p:txBody>
          <a:bodyPr/>
          <a:lstStyle/>
          <a:p>
            <a:fld id="{B6F15528-21DE-4FAA-801E-634DDDAF4B2B}" type="slidenum">
              <a:rPr lang="de-AT" smtClean="0"/>
              <a:t>21</a:t>
            </a:fld>
            <a:endParaRPr lang="de-AT"/>
          </a:p>
        </p:txBody>
      </p:sp>
    </p:spTree>
    <p:extLst>
      <p:ext uri="{BB962C8B-B14F-4D97-AF65-F5344CB8AC3E}">
        <p14:creationId xmlns:p14="http://schemas.microsoft.com/office/powerpoint/2010/main" val="291385828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Koordination: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984885"/>
          </a:xfrm>
        </p:spPr>
        <p:txBody>
          <a:bodyPr/>
          <a:lstStyle/>
          <a:p>
            <a:pPr algn="l"/>
            <a:r>
              <a:rPr lang="de-DE" dirty="0"/>
              <a:t>Schulqualitätsmanagerin </a:t>
            </a:r>
          </a:p>
          <a:p>
            <a:pPr algn="l"/>
            <a:r>
              <a:rPr lang="de-DE" dirty="0"/>
              <a:t>Dipl. Päd.in Elisabeth Traxler-Turner</a:t>
            </a:r>
          </a:p>
          <a:p>
            <a:pPr algn="l"/>
            <a:r>
              <a:rPr lang="de-DE" dirty="0"/>
              <a:t>Tel.: 05/0248 345 512 </a:t>
            </a:r>
          </a:p>
          <a:p>
            <a:pPr algn="l"/>
            <a:r>
              <a:rPr lang="de-DE" dirty="0"/>
              <a:t>E-Mail: elisabeth.traxler-turner@bildung-stmk.gv.at</a:t>
            </a:r>
          </a:p>
        </p:txBody>
      </p:sp>
      <p:sp>
        <p:nvSpPr>
          <p:cNvPr id="2" name="Foliennummernplatzhalter 1">
            <a:extLst>
              <a:ext uri="{FF2B5EF4-FFF2-40B4-BE49-F238E27FC236}">
                <a16:creationId xmlns:a16="http://schemas.microsoft.com/office/drawing/2014/main" id="{3F9CD48E-DCC7-4A5A-B8AA-FE26B33AF287}"/>
              </a:ext>
            </a:extLst>
          </p:cNvPr>
          <p:cNvSpPr>
            <a:spLocks noGrp="1"/>
          </p:cNvSpPr>
          <p:nvPr>
            <p:ph type="sldNum" sz="quarter" idx="7"/>
          </p:nvPr>
        </p:nvSpPr>
        <p:spPr/>
        <p:txBody>
          <a:bodyPr/>
          <a:lstStyle/>
          <a:p>
            <a:fld id="{B6F15528-21DE-4FAA-801E-634DDDAF4B2B}" type="slidenum">
              <a:rPr lang="de-AT" smtClean="0"/>
              <a:t>22</a:t>
            </a:fld>
            <a:endParaRPr lang="de-AT"/>
          </a:p>
        </p:txBody>
      </p:sp>
    </p:spTree>
    <p:extLst>
      <p:ext uri="{BB962C8B-B14F-4D97-AF65-F5344CB8AC3E}">
        <p14:creationId xmlns:p14="http://schemas.microsoft.com/office/powerpoint/2010/main" val="3653403996"/>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CustomShape 1"/>
          <p:cNvSpPr/>
          <p:nvPr/>
        </p:nvSpPr>
        <p:spPr>
          <a:xfrm>
            <a:off x="442440" y="1340640"/>
            <a:ext cx="8258400" cy="6145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de-AT" sz="2000" b="1" strike="noStrike" spc="-1" dirty="0">
                <a:solidFill>
                  <a:srgbClr val="E6320F"/>
                </a:solidFill>
                <a:latin typeface="Corbel"/>
                <a:ea typeface="DejaVu Sans"/>
              </a:rPr>
              <a:t>1.5. Psychosoziales Unterstützungsteam der Schulpsychologie Steiermark (P.U.T.)</a:t>
            </a:r>
            <a:endParaRPr lang="de-AT" sz="2000" b="0" strike="noStrike" spc="-1" dirty="0">
              <a:latin typeface="Arial"/>
            </a:endParaRPr>
          </a:p>
        </p:txBody>
      </p:sp>
      <p:sp>
        <p:nvSpPr>
          <p:cNvPr id="250" name="CustomShape 2"/>
          <p:cNvSpPr/>
          <p:nvPr/>
        </p:nvSpPr>
        <p:spPr>
          <a:xfrm>
            <a:off x="539552" y="1955160"/>
            <a:ext cx="8067688" cy="3778096"/>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endParaRPr lang="de-AT" sz="1800" b="0" strike="noStrike" spc="-1" dirty="0">
              <a:latin typeface="Arial"/>
            </a:endParaRPr>
          </a:p>
          <a:p>
            <a:pPr algn="ctr">
              <a:lnSpc>
                <a:spcPct val="100000"/>
              </a:lnSpc>
            </a:pPr>
            <a:r>
              <a:rPr lang="de-AT" sz="1600" b="0" strike="noStrike" spc="-1" dirty="0">
                <a:solidFill>
                  <a:srgbClr val="000000"/>
                </a:solidFill>
                <a:latin typeface="Calibri"/>
                <a:ea typeface="DejaVu Sans"/>
              </a:rPr>
              <a:t>MitarbeiterInnen: 20</a:t>
            </a:r>
            <a:endParaRPr lang="de-AT" sz="1600" b="0" strike="noStrike" spc="-1" dirty="0">
              <a:latin typeface="Arial"/>
            </a:endParaRPr>
          </a:p>
          <a:p>
            <a:pPr algn="ctr">
              <a:lnSpc>
                <a:spcPct val="100000"/>
              </a:lnSpc>
            </a:pPr>
            <a:r>
              <a:rPr lang="de-AT" sz="1600" b="0" strike="noStrike" spc="-1" dirty="0">
                <a:solidFill>
                  <a:srgbClr val="000000"/>
                </a:solidFill>
                <a:latin typeface="Calibri"/>
                <a:ea typeface="DejaVu Sans"/>
              </a:rPr>
              <a:t>VZÄ: 16</a:t>
            </a:r>
            <a:endParaRPr lang="de-AT" sz="1600" b="0" strike="noStrike" spc="-1" dirty="0">
              <a:latin typeface="Arial"/>
            </a:endParaRPr>
          </a:p>
          <a:p>
            <a:pPr algn="ct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Psychosoziale Unterstützungsteam der Schulpsychologie Steiermark bietet psychosoziale Beratung und Unterstützung bei sozialer Benachteiligung und Diversität für Schüler*innen, Eltern/Erziehungsberechtigte, Schulleitungen, Lehrer*innen und Schulpartner*innen.</a:t>
            </a:r>
            <a:endParaRPr lang="de-AT" sz="1600" b="0" strike="noStrike" spc="-1" dirty="0">
              <a:latin typeface="Arial"/>
            </a:endParaRPr>
          </a:p>
          <a:p>
            <a:pP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P.U.T. übernimmt durch seine Interdisziplinarität, </a:t>
            </a:r>
            <a:r>
              <a:rPr lang="de-AT" sz="1600" b="0" strike="noStrike" spc="-1" dirty="0" err="1">
                <a:solidFill>
                  <a:srgbClr val="000000"/>
                </a:solidFill>
                <a:latin typeface="Calibri"/>
                <a:ea typeface="DejaVu Sans"/>
              </a:rPr>
              <a:t>Interreligiösität</a:t>
            </a:r>
            <a:r>
              <a:rPr lang="de-AT" sz="1600" b="0" strike="noStrike" spc="-1" dirty="0">
                <a:solidFill>
                  <a:srgbClr val="000000"/>
                </a:solidFill>
                <a:latin typeface="Calibri"/>
                <a:ea typeface="DejaVu Sans"/>
              </a:rPr>
              <a:t>, Flexibilität und Mehrsprachigkeit eine wesentliche Brückenfunktion zwischen Schule, Elternhaus und anderen Unterstützungssystemen.</a:t>
            </a:r>
            <a:endParaRPr lang="de-AT" sz="1600" b="0" strike="noStrike" spc="-1" dirty="0">
              <a:latin typeface="Arial"/>
            </a:endParaRPr>
          </a:p>
          <a:p>
            <a:pP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P.U.T. umfasst 20 Personen, es ist </a:t>
            </a:r>
            <a:r>
              <a:rPr lang="de-AT" sz="1600" b="1" strike="noStrike" spc="-1" dirty="0">
                <a:solidFill>
                  <a:srgbClr val="000000"/>
                </a:solidFill>
                <a:latin typeface="Calibri"/>
                <a:ea typeface="DejaVu Sans"/>
              </a:rPr>
              <a:t>multiprofessionell</a:t>
            </a:r>
            <a:r>
              <a:rPr lang="de-AT" sz="1600" b="0" strike="noStrike" spc="-1" dirty="0">
                <a:solidFill>
                  <a:srgbClr val="000000"/>
                </a:solidFill>
                <a:latin typeface="Calibri"/>
                <a:ea typeface="DejaVu Sans"/>
              </a:rPr>
              <a:t> und </a:t>
            </a:r>
            <a:r>
              <a:rPr lang="de-AT" sz="1600" b="1" strike="noStrike" spc="-1" dirty="0">
                <a:solidFill>
                  <a:srgbClr val="000000"/>
                </a:solidFill>
                <a:latin typeface="Calibri"/>
                <a:ea typeface="DejaVu Sans"/>
              </a:rPr>
              <a:t>mehrsprachig</a:t>
            </a:r>
            <a:r>
              <a:rPr lang="de-AT" sz="1600" b="0" strike="noStrike" spc="-1" dirty="0">
                <a:solidFill>
                  <a:srgbClr val="000000"/>
                </a:solidFill>
                <a:latin typeface="Calibri"/>
                <a:ea typeface="DejaVu Sans"/>
              </a:rPr>
              <a:t> aufgestellt und besteht aus 2 </a:t>
            </a:r>
            <a:r>
              <a:rPr lang="de-AT" sz="1600" b="1" strike="noStrike" spc="-1" dirty="0">
                <a:solidFill>
                  <a:srgbClr val="000000"/>
                </a:solidFill>
                <a:latin typeface="Calibri"/>
                <a:ea typeface="DejaVu Sans"/>
              </a:rPr>
              <a:t>Psycholog*innen,</a:t>
            </a:r>
            <a:r>
              <a:rPr lang="de-AT" sz="1600" b="0" strike="noStrike" spc="-1" dirty="0">
                <a:solidFill>
                  <a:srgbClr val="000000"/>
                </a:solidFill>
                <a:latin typeface="Calibri"/>
                <a:ea typeface="DejaVu Sans"/>
              </a:rPr>
              <a:t> 3 </a:t>
            </a:r>
            <a:r>
              <a:rPr lang="de-AT" sz="1600" b="1" strike="noStrike" spc="-1" dirty="0">
                <a:solidFill>
                  <a:srgbClr val="000000"/>
                </a:solidFill>
                <a:latin typeface="Calibri"/>
                <a:ea typeface="DejaVu Sans"/>
              </a:rPr>
              <a:t>Sozialarbeiter*innen</a:t>
            </a:r>
            <a:r>
              <a:rPr lang="de-AT" sz="1600" b="0" strike="noStrike" spc="-1" dirty="0">
                <a:solidFill>
                  <a:srgbClr val="000000"/>
                </a:solidFill>
                <a:latin typeface="Calibri"/>
                <a:ea typeface="DejaVu Sans"/>
              </a:rPr>
              <a:t>, 7 </a:t>
            </a:r>
            <a:r>
              <a:rPr lang="de-AT" sz="1600" b="1" strike="noStrike" spc="-1" dirty="0" err="1">
                <a:solidFill>
                  <a:srgbClr val="000000"/>
                </a:solidFill>
                <a:latin typeface="Calibri"/>
                <a:ea typeface="DejaVu Sans"/>
              </a:rPr>
              <a:t>Sozialpädagog</a:t>
            </a:r>
            <a:r>
              <a:rPr lang="de-AT" sz="1600" b="1" strike="noStrike" spc="-1" dirty="0">
                <a:solidFill>
                  <a:srgbClr val="000000"/>
                </a:solidFill>
                <a:latin typeface="Calibri"/>
                <a:ea typeface="DejaVu Sans"/>
              </a:rPr>
              <a:t>*innen </a:t>
            </a:r>
            <a:r>
              <a:rPr lang="de-AT" sz="1600" b="0" strike="noStrike" spc="-1" dirty="0">
                <a:solidFill>
                  <a:srgbClr val="000000"/>
                </a:solidFill>
                <a:latin typeface="Calibri"/>
                <a:ea typeface="DejaVu Sans"/>
              </a:rPr>
              <a:t>und 8</a:t>
            </a:r>
            <a:r>
              <a:rPr lang="de-AT" sz="1600" b="1" strike="noStrike" spc="-1" dirty="0">
                <a:solidFill>
                  <a:srgbClr val="000000"/>
                </a:solidFill>
                <a:latin typeface="Calibri"/>
                <a:ea typeface="DejaVu Sans"/>
              </a:rPr>
              <a:t> </a:t>
            </a:r>
            <a:r>
              <a:rPr lang="de-AT" sz="1600" b="1" strike="noStrike" spc="-1" dirty="0" err="1">
                <a:solidFill>
                  <a:srgbClr val="000000"/>
                </a:solidFill>
                <a:latin typeface="Calibri"/>
                <a:ea typeface="DejaVu Sans"/>
              </a:rPr>
              <a:t>Pädagog</a:t>
            </a:r>
            <a:r>
              <a:rPr lang="de-AT" sz="1600" b="1" strike="noStrike" spc="-1" dirty="0">
                <a:solidFill>
                  <a:srgbClr val="000000"/>
                </a:solidFill>
                <a:latin typeface="Calibri"/>
                <a:ea typeface="DejaVu Sans"/>
              </a:rPr>
              <a:t>*innen.</a:t>
            </a:r>
          </a:p>
          <a:p>
            <a:r>
              <a:rPr lang="de-AT" sz="1600" spc="-1" dirty="0">
                <a:solidFill>
                  <a:srgbClr val="000000"/>
                </a:solidFill>
                <a:ea typeface="DejaVu Sans"/>
              </a:rPr>
              <a:t>Das Team verfügt über </a:t>
            </a:r>
            <a:r>
              <a:rPr lang="de-AT" sz="1600" spc="-1" dirty="0" err="1">
                <a:solidFill>
                  <a:srgbClr val="000000"/>
                </a:solidFill>
                <a:ea typeface="DejaVu Sans"/>
              </a:rPr>
              <a:t>nativespeaker</a:t>
            </a:r>
            <a:r>
              <a:rPr lang="de-AT" sz="1600" spc="-1" dirty="0">
                <a:solidFill>
                  <a:srgbClr val="000000"/>
                </a:solidFill>
                <a:ea typeface="DejaVu Sans"/>
              </a:rPr>
              <a:t> in </a:t>
            </a:r>
            <a:r>
              <a:rPr lang="de-AT" sz="1600" b="1" spc="-1" dirty="0">
                <a:solidFill>
                  <a:srgbClr val="000000"/>
                </a:solidFill>
                <a:ea typeface="DejaVu Sans"/>
              </a:rPr>
              <a:t>7 Sprachen</a:t>
            </a:r>
            <a:r>
              <a:rPr lang="de-AT" sz="1600" spc="-1" dirty="0">
                <a:solidFill>
                  <a:srgbClr val="000000"/>
                </a:solidFill>
                <a:ea typeface="DejaVu Sans"/>
              </a:rPr>
              <a:t> (</a:t>
            </a:r>
            <a:r>
              <a:rPr lang="de-AT" sz="1600" spc="-1" dirty="0" err="1">
                <a:solidFill>
                  <a:srgbClr val="000000"/>
                </a:solidFill>
                <a:ea typeface="DejaVu Sans"/>
              </a:rPr>
              <a:t>Arbabisch</a:t>
            </a:r>
            <a:r>
              <a:rPr lang="de-AT" sz="1600" spc="-1" dirty="0">
                <a:solidFill>
                  <a:srgbClr val="000000"/>
                </a:solidFill>
                <a:ea typeface="DejaVu Sans"/>
              </a:rPr>
              <a:t>, BKS, Dari, Farsi, Russisch, Slowenisch und Ukrainisch). </a:t>
            </a:r>
            <a:endParaRPr lang="de-AT" sz="1600" spc="-1" dirty="0">
              <a:latin typeface="Arial"/>
            </a:endParaRPr>
          </a:p>
        </p:txBody>
      </p:sp>
      <p:sp>
        <p:nvSpPr>
          <p:cNvPr id="2" name="Foliennummernplatzhalter 1">
            <a:extLst>
              <a:ext uri="{FF2B5EF4-FFF2-40B4-BE49-F238E27FC236}">
                <a16:creationId xmlns:a16="http://schemas.microsoft.com/office/drawing/2014/main" id="{C886E07D-C504-4CAA-82AC-BFC36D82A9B5}"/>
              </a:ext>
            </a:extLst>
          </p:cNvPr>
          <p:cNvSpPr>
            <a:spLocks noGrp="1"/>
          </p:cNvSpPr>
          <p:nvPr>
            <p:ph type="sldNum" sz="quarter" idx="12"/>
          </p:nvPr>
        </p:nvSpPr>
        <p:spPr/>
        <p:txBody>
          <a:bodyPr/>
          <a:lstStyle/>
          <a:p>
            <a:fld id="{B6F15528-21DE-4FAA-801E-634DDDAF4B2B}" type="slidenum">
              <a:rPr lang="de-AT" smtClean="0"/>
              <a:t>23</a:t>
            </a:fld>
            <a:endParaRPr lang="de-AT" dirty="0"/>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ustomShape 1"/>
          <p:cNvSpPr/>
          <p:nvPr/>
        </p:nvSpPr>
        <p:spPr>
          <a:xfrm>
            <a:off x="379562" y="1152000"/>
            <a:ext cx="1852438" cy="49536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AT" sz="2000" b="1" strike="noStrike" spc="-1" dirty="0">
                <a:solidFill>
                  <a:srgbClr val="E6320F"/>
                </a:solidFill>
                <a:latin typeface="Corbel"/>
                <a:ea typeface="DejaVu Sans"/>
              </a:rPr>
              <a:t>Schwerpunkte:</a:t>
            </a:r>
            <a:endParaRPr lang="de-AT" sz="2000" b="0" strike="noStrike" spc="-1" dirty="0">
              <a:latin typeface="Arial"/>
            </a:endParaRPr>
          </a:p>
        </p:txBody>
      </p:sp>
      <p:sp>
        <p:nvSpPr>
          <p:cNvPr id="252" name="CustomShape 2"/>
          <p:cNvSpPr/>
          <p:nvPr/>
        </p:nvSpPr>
        <p:spPr>
          <a:xfrm>
            <a:off x="288000" y="1496160"/>
            <a:ext cx="8319240" cy="4191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Gewaltprävention</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Kinderschutz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Interkulturelle Kompetenz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Demokratiebildung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Medienkompetenz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Identitätsentwicklung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Lernförderung / Sprachförderung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Psychische Gesundheit / Kindeswohl</a:t>
            </a:r>
            <a:endParaRPr lang="de-AT" sz="1600" b="0" strike="noStrike" spc="-1" dirty="0">
              <a:latin typeface="Arial"/>
            </a:endParaRPr>
          </a:p>
          <a:p>
            <a:pPr marL="285840" indent="-284760" algn="just">
              <a:lnSpc>
                <a:spcPct val="100000"/>
              </a:lnSpc>
              <a:buClr>
                <a:srgbClr val="000000"/>
              </a:buClr>
              <a:buSzPct val="45000"/>
              <a:buFont typeface="Wingdings" charset="2"/>
              <a:buChar char=""/>
            </a:pPr>
            <a:endParaRPr lang="de-AT" sz="1600" b="0" strike="noStrike" spc="-1" dirty="0">
              <a:latin typeface="Arial"/>
            </a:endParaRPr>
          </a:p>
          <a:p>
            <a:pPr marL="1080" algn="just">
              <a:lnSpc>
                <a:spcPct val="100000"/>
              </a:lnSpc>
              <a:buClr>
                <a:srgbClr val="000000"/>
              </a:buClr>
              <a:buSzPct val="45000"/>
            </a:pPr>
            <a:r>
              <a:rPr lang="de-AT" sz="2000" b="1" strike="noStrike" spc="-1" dirty="0">
                <a:solidFill>
                  <a:srgbClr val="E6320F"/>
                </a:solidFill>
                <a:latin typeface="Corbel"/>
                <a:ea typeface="DejaVu Sans"/>
              </a:rPr>
              <a:t>Arbeitsmethoden:</a:t>
            </a:r>
            <a:endParaRPr lang="de-AT" sz="20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Einzelfallarbeit / Gruppenarbeit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Präventionsarbeit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Beratung/Unterstützung von Lehrer*innen</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Unterstützung Schulleitung und Schulaufsicht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Elternarbeit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Vernetzung und Kooperation mit schulischen und außerschulischen Unterstützungssystemen</a:t>
            </a:r>
            <a:endParaRPr lang="de-AT" sz="1600" b="0" strike="noStrike" spc="-1" dirty="0">
              <a:latin typeface="Arial"/>
            </a:endParaRPr>
          </a:p>
          <a:p>
            <a:pPr marL="285840" indent="-284760" algn="just">
              <a:lnSpc>
                <a:spcPct val="100000"/>
              </a:lnSpc>
              <a:buClr>
                <a:srgbClr val="000000"/>
              </a:buClr>
              <a:buSzPct val="45000"/>
              <a:buFont typeface="Wingdings" charset="2"/>
              <a:buChar char=""/>
            </a:pP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400" b="0" i="1" strike="noStrike" spc="-1" dirty="0">
                <a:solidFill>
                  <a:srgbClr val="000000"/>
                </a:solidFill>
                <a:latin typeface="Calibri"/>
                <a:ea typeface="DejaVu Sans"/>
              </a:rPr>
              <a:t>Koordination: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Mag. Angelika Truppe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Tel.: 0664/8034555 573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E-Mail:  </a:t>
            </a:r>
            <a:r>
              <a:rPr lang="de-AT" sz="1400" b="0" strike="noStrike" spc="-1" dirty="0" err="1">
                <a:solidFill>
                  <a:srgbClr val="000000"/>
                </a:solidFill>
                <a:latin typeface="Calibri"/>
                <a:ea typeface="DejaVu Sans"/>
              </a:rPr>
              <a:t>angelika.truppe@bildung-stmk.gv.atI</a:t>
            </a:r>
            <a:endParaRPr lang="de-AT" sz="1400" b="0" strike="noStrike" spc="-1" dirty="0">
              <a:latin typeface="Arial"/>
            </a:endParaRPr>
          </a:p>
        </p:txBody>
      </p:sp>
      <p:sp>
        <p:nvSpPr>
          <p:cNvPr id="2" name="Foliennummernplatzhalter 1">
            <a:extLst>
              <a:ext uri="{FF2B5EF4-FFF2-40B4-BE49-F238E27FC236}">
                <a16:creationId xmlns:a16="http://schemas.microsoft.com/office/drawing/2014/main" id="{C67A1CB1-AA69-4B40-98BD-0299CE961FAA}"/>
              </a:ext>
            </a:extLst>
          </p:cNvPr>
          <p:cNvSpPr>
            <a:spLocks noGrp="1"/>
          </p:cNvSpPr>
          <p:nvPr>
            <p:ph type="sldNum" sz="quarter" idx="12"/>
          </p:nvPr>
        </p:nvSpPr>
        <p:spPr/>
        <p:txBody>
          <a:bodyPr/>
          <a:lstStyle/>
          <a:p>
            <a:fld id="{B6F15528-21DE-4FAA-801E-634DDDAF4B2B}" type="slidenum">
              <a:rPr lang="de-AT" smtClean="0"/>
              <a:t>24</a:t>
            </a:fld>
            <a:endParaRPr lang="de-AT" dirty="0"/>
          </a:p>
        </p:txBody>
      </p:sp>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96760E3-668E-434E-8A31-33873DA9A8B4}"/>
              </a:ext>
            </a:extLst>
          </p:cNvPr>
          <p:cNvSpPr txBox="1"/>
          <p:nvPr/>
        </p:nvSpPr>
        <p:spPr>
          <a:xfrm>
            <a:off x="827584" y="1700808"/>
            <a:ext cx="6552728" cy="400110"/>
          </a:xfrm>
          <a:prstGeom prst="rect">
            <a:avLst/>
          </a:prstGeom>
          <a:noFill/>
        </p:spPr>
        <p:txBody>
          <a:bodyPr wrap="square" rtlCol="0">
            <a:spAutoFit/>
          </a:bodyPr>
          <a:lstStyle/>
          <a:p>
            <a:r>
              <a:rPr lang="de-DE" sz="2000" b="1" dirty="0">
                <a:solidFill>
                  <a:srgbClr val="FF0000"/>
                </a:solidFill>
                <a:latin typeface="Corbel" panose="020B0503020204020204" pitchFamily="34" charset="0"/>
              </a:rPr>
              <a:t>1.6. Projekt „Schulsozialarbeit des Bundes (ÖZPGS)“</a:t>
            </a:r>
            <a:endParaRPr lang="de-AT" sz="2000" b="1" dirty="0">
              <a:solidFill>
                <a:srgbClr val="FF0000"/>
              </a:solidFill>
              <a:latin typeface="Corbel" panose="020B0503020204020204" pitchFamily="34" charset="0"/>
            </a:endParaRPr>
          </a:p>
        </p:txBody>
      </p:sp>
      <p:sp>
        <p:nvSpPr>
          <p:cNvPr id="4" name="Textfeld 3">
            <a:extLst>
              <a:ext uri="{FF2B5EF4-FFF2-40B4-BE49-F238E27FC236}">
                <a16:creationId xmlns:a16="http://schemas.microsoft.com/office/drawing/2014/main" id="{1B6C1CD0-4C4B-4966-87D4-CC20FB28964A}"/>
              </a:ext>
            </a:extLst>
          </p:cNvPr>
          <p:cNvSpPr txBox="1"/>
          <p:nvPr/>
        </p:nvSpPr>
        <p:spPr>
          <a:xfrm>
            <a:off x="539552" y="2348880"/>
            <a:ext cx="7776864" cy="4061368"/>
          </a:xfrm>
          <a:prstGeom prst="rect">
            <a:avLst/>
          </a:prstGeom>
          <a:noFill/>
        </p:spPr>
        <p:txBody>
          <a:bodyPr wrap="square" rtlCol="0">
            <a:spAutoFit/>
          </a:bodyPr>
          <a:lstStyle/>
          <a:p>
            <a:pPr algn="ctr"/>
            <a:r>
              <a:rPr lang="de-DE" sz="1600" dirty="0"/>
              <a:t>MitarbeiterInnen: 28</a:t>
            </a:r>
          </a:p>
          <a:p>
            <a:pPr algn="ctr"/>
            <a:r>
              <a:rPr lang="de-DE" sz="1600" dirty="0"/>
              <a:t>VZÄ: 22,43</a:t>
            </a:r>
          </a:p>
          <a:p>
            <a:endParaRPr lang="de-DE" sz="1600" dirty="0">
              <a:latin typeface="Corbel" panose="020B0503020204020204" pitchFamily="34" charset="0"/>
            </a:endParaRPr>
          </a:p>
          <a:p>
            <a:pPr algn="just">
              <a:lnSpc>
                <a:spcPct val="120000"/>
              </a:lnSpc>
            </a:pPr>
            <a:r>
              <a:rPr lang="de-DE" sz="1600" dirty="0"/>
              <a:t>„Schulische psychosoziale Unterstützung“ (Schulsozialarbeit) bietet Unterstützung für Schülerinnen und Schüler, aber auch für Erziehungsberechtigte und Lehrkräfte. Die Hauptaufgabe dieser Fachkräfte ist es, präventiv Themen anzusprechen, die für die Kinder und Jugendlichen in ihrem Alltag wichtig sind. Ziel ist es, das Zusammenleben an der Schule zu fördern und den individuellen Bildungserfolg der Schüler/innen zu unterstützen. Schwerpunkte sind unter anderem Gewalt, Mobbing, Schulabsentismus, Schulverweigerung und das Klassenklima, die sowohl in Gruppenangeboten als auch in Einzelberatungen behandelt werden. </a:t>
            </a:r>
          </a:p>
          <a:p>
            <a:pPr algn="just">
              <a:lnSpc>
                <a:spcPct val="120000"/>
              </a:lnSpc>
            </a:pPr>
            <a:r>
              <a:rPr lang="de-DE" sz="1600" dirty="0"/>
              <a:t>Die Mitarbeiter/innen dieses Projekts sind beim ÖZPGS angestellt, der Abteilung für Schulpsychologie dienstzugewiesen und werden von dieser an die einzelnen Volksschulen vermittelt.</a:t>
            </a:r>
            <a:endParaRPr lang="de-AT" sz="1600" dirty="0"/>
          </a:p>
        </p:txBody>
      </p:sp>
      <p:sp>
        <p:nvSpPr>
          <p:cNvPr id="2" name="Foliennummernplatzhalter 1">
            <a:extLst>
              <a:ext uri="{FF2B5EF4-FFF2-40B4-BE49-F238E27FC236}">
                <a16:creationId xmlns:a16="http://schemas.microsoft.com/office/drawing/2014/main" id="{035D3C85-FE9E-4E1A-AAA8-4082851469D1}"/>
              </a:ext>
            </a:extLst>
          </p:cNvPr>
          <p:cNvSpPr>
            <a:spLocks noGrp="1"/>
          </p:cNvSpPr>
          <p:nvPr>
            <p:ph type="sldNum" sz="quarter" idx="12"/>
          </p:nvPr>
        </p:nvSpPr>
        <p:spPr/>
        <p:txBody>
          <a:bodyPr/>
          <a:lstStyle/>
          <a:p>
            <a:fld id="{B6F15528-21DE-4FAA-801E-634DDDAF4B2B}" type="slidenum">
              <a:rPr lang="de-AT" smtClean="0"/>
              <a:t>25</a:t>
            </a:fld>
            <a:endParaRPr lang="de-AT" dirty="0"/>
          </a:p>
        </p:txBody>
      </p:sp>
    </p:spTree>
    <p:extLst>
      <p:ext uri="{BB962C8B-B14F-4D97-AF65-F5344CB8AC3E}">
        <p14:creationId xmlns:p14="http://schemas.microsoft.com/office/powerpoint/2010/main" val="691220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83608B9C-9812-4DB6-9763-A099526AD3D1}"/>
              </a:ext>
            </a:extLst>
          </p:cNvPr>
          <p:cNvSpPr txBox="1"/>
          <p:nvPr/>
        </p:nvSpPr>
        <p:spPr>
          <a:xfrm>
            <a:off x="393476" y="1196752"/>
            <a:ext cx="6408712" cy="400110"/>
          </a:xfrm>
          <a:prstGeom prst="rect">
            <a:avLst/>
          </a:prstGeom>
          <a:noFill/>
        </p:spPr>
        <p:txBody>
          <a:bodyPr wrap="square" rtlCol="0">
            <a:spAutoFit/>
          </a:bodyPr>
          <a:lstStyle/>
          <a:p>
            <a:r>
              <a:rPr lang="de-DE" sz="2000" b="1" dirty="0">
                <a:solidFill>
                  <a:srgbClr val="FF0000"/>
                </a:solidFill>
                <a:latin typeface="Corbel" panose="020B0503020204020204" pitchFamily="34" charset="0"/>
              </a:rPr>
              <a:t>Aufgabenfelder</a:t>
            </a:r>
            <a:endParaRPr lang="de-AT" sz="2000" b="1" dirty="0">
              <a:solidFill>
                <a:srgbClr val="FF0000"/>
              </a:solidFill>
              <a:latin typeface="Corbel" panose="020B0503020204020204" pitchFamily="34" charset="0"/>
            </a:endParaRPr>
          </a:p>
        </p:txBody>
      </p:sp>
      <p:sp>
        <p:nvSpPr>
          <p:cNvPr id="3" name="Textfeld 2">
            <a:extLst>
              <a:ext uri="{FF2B5EF4-FFF2-40B4-BE49-F238E27FC236}">
                <a16:creationId xmlns:a16="http://schemas.microsoft.com/office/drawing/2014/main" id="{E2080053-CF0E-415B-9323-8AB607553597}"/>
              </a:ext>
            </a:extLst>
          </p:cNvPr>
          <p:cNvSpPr txBox="1"/>
          <p:nvPr/>
        </p:nvSpPr>
        <p:spPr>
          <a:xfrm>
            <a:off x="393476" y="1700808"/>
            <a:ext cx="8499004" cy="5016758"/>
          </a:xfrm>
          <a:prstGeom prst="rect">
            <a:avLst/>
          </a:prstGeom>
          <a:noFill/>
        </p:spPr>
        <p:txBody>
          <a:bodyPr wrap="square" numCol="2" rtlCol="0">
            <a:spAutoFit/>
          </a:bodyPr>
          <a:lstStyle/>
          <a:p>
            <a:r>
              <a:rPr lang="de-DE" sz="1600" b="1" dirty="0">
                <a:latin typeface="Corbel" panose="020B0503020204020204" pitchFamily="34" charset="0"/>
              </a:rPr>
              <a:t>I. Einzelfallarbeit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Soziale Einzelfallhilfe</a:t>
            </a:r>
          </a:p>
          <a:p>
            <a:pPr marL="285750" indent="-285750">
              <a:buFont typeface="Arial" panose="020B0604020202020204" pitchFamily="34" charset="0"/>
              <a:buChar char="•"/>
            </a:pPr>
            <a:r>
              <a:rPr lang="de-DE" sz="1600" dirty="0">
                <a:latin typeface="Corbel" panose="020B0503020204020204" pitchFamily="34" charset="0"/>
              </a:rPr>
              <a:t>Beratung und Begleitung bei Ausgrenzungsgefahr, Mobbing, und Gruppendruck</a:t>
            </a:r>
          </a:p>
          <a:p>
            <a:r>
              <a:rPr lang="de-DE" sz="1600" b="1" dirty="0">
                <a:latin typeface="Corbel" panose="020B0503020204020204" pitchFamily="34" charset="0"/>
              </a:rPr>
              <a:t>II. Präventionsarbeit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Soziales Lernen (Klassenverband, Nachmittagsbetreuung)</a:t>
            </a:r>
          </a:p>
          <a:p>
            <a:pPr marL="285750" indent="-285750">
              <a:buFont typeface="Arial" panose="020B0604020202020204" pitchFamily="34" charset="0"/>
              <a:buChar char="•"/>
            </a:pPr>
            <a:r>
              <a:rPr lang="de-DE" sz="1600" dirty="0">
                <a:latin typeface="Corbel" panose="020B0503020204020204" pitchFamily="34" charset="0"/>
              </a:rPr>
              <a:t>Beratung der Schulleitung</a:t>
            </a:r>
          </a:p>
          <a:p>
            <a:pPr marL="285750" indent="-285750">
              <a:buFont typeface="Arial" panose="020B0604020202020204" pitchFamily="34" charset="0"/>
              <a:buChar char="•"/>
            </a:pPr>
            <a:r>
              <a:rPr lang="de-DE" sz="1600" dirty="0">
                <a:latin typeface="Corbel" panose="020B0503020204020204" pitchFamily="34" charset="0"/>
              </a:rPr>
              <a:t>Soziale Projektarbeit</a:t>
            </a:r>
          </a:p>
          <a:p>
            <a:pPr marL="285750" indent="-285750">
              <a:buFont typeface="Arial" panose="020B0604020202020204" pitchFamily="34" charset="0"/>
              <a:buChar char="•"/>
            </a:pPr>
            <a:r>
              <a:rPr lang="de-DE" sz="1600" dirty="0">
                <a:latin typeface="Corbel" panose="020B0503020204020204" pitchFamily="34" charset="0"/>
              </a:rPr>
              <a:t>Erstellung einer Sozialraumanalyse</a:t>
            </a:r>
          </a:p>
          <a:p>
            <a:r>
              <a:rPr lang="de-DE" sz="1600" b="1" dirty="0">
                <a:latin typeface="Corbel" panose="020B0503020204020204" pitchFamily="34" charset="0"/>
              </a:rPr>
              <a:t>III. Elternarbeit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Kommunikation mit Familien nach Unterrichtsschluss und außerhalb der Schule</a:t>
            </a:r>
          </a:p>
          <a:p>
            <a:pPr marL="285750" indent="-285750">
              <a:buFont typeface="Arial" panose="020B0604020202020204" pitchFamily="34" charset="0"/>
              <a:buChar char="•"/>
            </a:pPr>
            <a:r>
              <a:rPr lang="de-DE" sz="1600" dirty="0">
                <a:latin typeface="Corbel" panose="020B0503020204020204" pitchFamily="34" charset="0"/>
              </a:rPr>
              <a:t>Mitwirkung bei Elterninformationen und Elternabenden</a:t>
            </a:r>
          </a:p>
          <a:p>
            <a:pPr marL="285750" indent="-285750">
              <a:buFont typeface="Arial" panose="020B0604020202020204" pitchFamily="34" charset="0"/>
              <a:buChar char="•"/>
            </a:pPr>
            <a:r>
              <a:rPr lang="de-DE" sz="1600" dirty="0">
                <a:latin typeface="Corbel" panose="020B0503020204020204" pitchFamily="34" charset="0"/>
              </a:rPr>
              <a:t>Information zu außerschulischen Unterstützungsangeboten (z.B. Lernhilfen)</a:t>
            </a:r>
          </a:p>
          <a:p>
            <a:pPr marL="285750" indent="-285750">
              <a:buFont typeface="Arial" panose="020B0604020202020204" pitchFamily="34" charset="0"/>
              <a:buChar char="•"/>
            </a:pPr>
            <a:endParaRPr lang="de-DE" sz="1600" dirty="0">
              <a:latin typeface="Corbel" panose="020B0503020204020204" pitchFamily="34" charset="0"/>
            </a:endParaRPr>
          </a:p>
          <a:p>
            <a:endParaRPr lang="de-DE" sz="1600" dirty="0">
              <a:latin typeface="Corbel" panose="020B0503020204020204" pitchFamily="34" charset="0"/>
            </a:endParaRPr>
          </a:p>
          <a:p>
            <a:r>
              <a:rPr lang="de-DE" sz="1600" b="1" dirty="0">
                <a:latin typeface="Corbel" panose="020B0503020204020204" pitchFamily="34" charset="0"/>
              </a:rPr>
              <a:t>IV. Vernetzungsarbeit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Regionale Vernetzung und Abstimmung mit dem Unterstützungssystem am Schulstandort</a:t>
            </a:r>
          </a:p>
          <a:p>
            <a:pPr marL="285750" indent="-285750">
              <a:buFont typeface="Arial" panose="020B0604020202020204" pitchFamily="34" charset="0"/>
              <a:buChar char="•"/>
            </a:pPr>
            <a:r>
              <a:rPr lang="de-DE" sz="1600" dirty="0">
                <a:latin typeface="Corbel" panose="020B0503020204020204" pitchFamily="34" charset="0"/>
              </a:rPr>
              <a:t>Kooperation mit außerschulischen Hilfsorganisationen (z.B. Lernunterstützung, Sprachförderung)</a:t>
            </a:r>
          </a:p>
          <a:p>
            <a:pPr marL="285750" indent="-285750">
              <a:buFont typeface="Arial" panose="020B0604020202020204" pitchFamily="34" charset="0"/>
              <a:buChar char="•"/>
            </a:pPr>
            <a:r>
              <a:rPr lang="de-DE" sz="1600" dirty="0">
                <a:latin typeface="Corbel" panose="020B0503020204020204" pitchFamily="34" charset="0"/>
              </a:rPr>
              <a:t>Zusammenarbeit mit Behörden der Kinder- und Jugendhilfe</a:t>
            </a:r>
          </a:p>
          <a:p>
            <a:pPr marL="285750" indent="-285750">
              <a:buFont typeface="Arial" panose="020B0604020202020204" pitchFamily="34" charset="0"/>
              <a:buChar char="•"/>
            </a:pPr>
            <a:r>
              <a:rPr lang="de-DE" sz="1600" dirty="0">
                <a:latin typeface="Corbel" panose="020B0503020204020204" pitchFamily="34" charset="0"/>
              </a:rPr>
              <a:t>Einbindung in die offene Kinder- und Jugendarbeit</a:t>
            </a:r>
          </a:p>
          <a:p>
            <a:pPr marL="285750" indent="-285750">
              <a:buFont typeface="Arial" panose="020B0604020202020204" pitchFamily="34" charset="0"/>
              <a:buChar char="•"/>
            </a:pPr>
            <a:r>
              <a:rPr lang="de-DE" sz="1600" dirty="0">
                <a:latin typeface="Corbel" panose="020B0503020204020204" pitchFamily="34" charset="0"/>
              </a:rPr>
              <a:t>Soziale </a:t>
            </a:r>
            <a:r>
              <a:rPr lang="de-DE" sz="1600" dirty="0" err="1">
                <a:latin typeface="Corbel" panose="020B0503020204020204" pitchFamily="34" charset="0"/>
              </a:rPr>
              <a:t>Umfeldarbeit</a:t>
            </a:r>
            <a:endParaRPr lang="de-DE" sz="1600" dirty="0">
              <a:latin typeface="Corbel" panose="020B0503020204020204" pitchFamily="34" charset="0"/>
            </a:endParaRPr>
          </a:p>
          <a:p>
            <a:endParaRPr lang="de-DE" sz="1600" dirty="0"/>
          </a:p>
          <a:p>
            <a:pPr lvl="2"/>
            <a:endParaRPr lang="de-DE" sz="1400" dirty="0"/>
          </a:p>
          <a:p>
            <a:pPr lvl="2"/>
            <a:endParaRPr lang="de-DE" sz="1400" dirty="0"/>
          </a:p>
          <a:p>
            <a:pPr lvl="2"/>
            <a:endParaRPr lang="de-DE" sz="1400" dirty="0"/>
          </a:p>
          <a:p>
            <a:pPr lvl="2"/>
            <a:r>
              <a:rPr lang="de-DE" sz="1400" i="1" dirty="0"/>
              <a:t>K</a:t>
            </a:r>
            <a:r>
              <a:rPr lang="de-AT" sz="1400" i="1" dirty="0" err="1"/>
              <a:t>oordination</a:t>
            </a:r>
            <a:r>
              <a:rPr lang="de-AT" sz="1400" i="1" dirty="0"/>
              <a:t>: </a:t>
            </a:r>
          </a:p>
          <a:p>
            <a:pPr lvl="2"/>
            <a:r>
              <a:rPr lang="de-AT" sz="1400" i="1" dirty="0"/>
              <a:t>Laura Staber, BA MA</a:t>
            </a:r>
          </a:p>
          <a:p>
            <a:pPr lvl="2"/>
            <a:r>
              <a:rPr lang="de-DE" sz="1400" i="1" dirty="0"/>
              <a:t>T</a:t>
            </a:r>
            <a:r>
              <a:rPr lang="de-AT" sz="1400" i="1" dirty="0" err="1"/>
              <a:t>elefon</a:t>
            </a:r>
            <a:r>
              <a:rPr lang="de-AT" sz="1400" i="1" dirty="0"/>
              <a:t>: 0664/9604066</a:t>
            </a:r>
          </a:p>
          <a:p>
            <a:pPr lvl="2"/>
            <a:r>
              <a:rPr lang="de-DE" sz="1400" i="1" dirty="0"/>
              <a:t>E</a:t>
            </a:r>
            <a:r>
              <a:rPr lang="de-AT" sz="1400" i="1" dirty="0"/>
              <a:t>-Mail: laura.staber@bildung-stmk.gv.at</a:t>
            </a:r>
          </a:p>
          <a:p>
            <a:pPr lvl="3"/>
            <a:endParaRPr lang="de-DE" sz="1600" dirty="0"/>
          </a:p>
        </p:txBody>
      </p:sp>
      <p:sp>
        <p:nvSpPr>
          <p:cNvPr id="4" name="Foliennummernplatzhalter 3">
            <a:extLst>
              <a:ext uri="{FF2B5EF4-FFF2-40B4-BE49-F238E27FC236}">
                <a16:creationId xmlns:a16="http://schemas.microsoft.com/office/drawing/2014/main" id="{E8565783-B005-402B-ADE3-FA94B369DC14}"/>
              </a:ext>
            </a:extLst>
          </p:cNvPr>
          <p:cNvSpPr>
            <a:spLocks noGrp="1"/>
          </p:cNvSpPr>
          <p:nvPr>
            <p:ph type="sldNum" sz="quarter" idx="12"/>
          </p:nvPr>
        </p:nvSpPr>
        <p:spPr/>
        <p:txBody>
          <a:bodyPr/>
          <a:lstStyle/>
          <a:p>
            <a:fld id="{B6F15528-21DE-4FAA-801E-634DDDAF4B2B}" type="slidenum">
              <a:rPr lang="de-AT" smtClean="0"/>
              <a:t>26</a:t>
            </a:fld>
            <a:endParaRPr lang="de-AT" dirty="0"/>
          </a:p>
        </p:txBody>
      </p:sp>
    </p:spTree>
    <p:extLst>
      <p:ext uri="{BB962C8B-B14F-4D97-AF65-F5344CB8AC3E}">
        <p14:creationId xmlns:p14="http://schemas.microsoft.com/office/powerpoint/2010/main" val="344528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a:t>2.1. </a:t>
            </a:r>
            <a:r>
              <a:rPr lang="de-DE" sz="2000" dirty="0" err="1"/>
              <a:t>Jugendcoaches</a:t>
            </a: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99432" y="2575357"/>
            <a:ext cx="8072686" cy="4431983"/>
          </a:xfrm>
        </p:spPr>
        <p:txBody>
          <a:bodyPr/>
          <a:lstStyle/>
          <a:p>
            <a:pPr algn="just"/>
            <a:r>
              <a:rPr lang="de-DE" dirty="0"/>
              <a:t>Das Jugendcoaching bietet Jugendlichen Beratung und Begleitung bei der Entscheidung über ihren weiteren Bildungs- und Berufsweg, bei der Erfüllung der Ausbildungspflicht und begleitet individuell vom Ende der Pflichtschulzeit bis zu einer nachhaltigen Integration in ein weiterführendes Ausbildungssystem. Großes Ziel im Jugendcoaching ist es Abbrüche zu vermeiden! </a:t>
            </a:r>
          </a:p>
          <a:p>
            <a:pPr algn="just"/>
            <a:endParaRPr lang="de-DE" dirty="0"/>
          </a:p>
          <a:p>
            <a:pPr marL="285750" indent="-285750" algn="just">
              <a:buFont typeface="Arial" panose="020B0604020202020204" pitchFamily="34" charset="0"/>
              <a:buChar char="•"/>
            </a:pPr>
            <a:r>
              <a:rPr lang="de-DE" dirty="0"/>
              <a:t>Jugendcoaching Graz – Graz Umgebung</a:t>
            </a:r>
          </a:p>
          <a:p>
            <a:pPr marL="285750" indent="-285750" algn="just">
              <a:buFont typeface="Arial" panose="020B0604020202020204" pitchFamily="34" charset="0"/>
              <a:buChar char="•"/>
            </a:pPr>
            <a:r>
              <a:rPr lang="de-DE" dirty="0"/>
              <a:t>Jugendcoaching Deutschlandsberg – Leibnitz – </a:t>
            </a:r>
            <a:r>
              <a:rPr lang="de-DE" dirty="0" err="1"/>
              <a:t>Voitsberg</a:t>
            </a:r>
            <a:r>
              <a:rPr lang="de-DE" dirty="0"/>
              <a:t> </a:t>
            </a:r>
          </a:p>
          <a:p>
            <a:pPr marL="285750" indent="-285750" algn="just">
              <a:buFont typeface="Arial" panose="020B0604020202020204" pitchFamily="34" charset="0"/>
              <a:buChar char="•"/>
            </a:pPr>
            <a:r>
              <a:rPr lang="de-DE" dirty="0"/>
              <a:t>Jugendcoaching </a:t>
            </a:r>
            <a:r>
              <a:rPr lang="de-DE" dirty="0" err="1"/>
              <a:t>Hartberg</a:t>
            </a:r>
            <a:r>
              <a:rPr lang="de-DE" dirty="0"/>
              <a:t> – </a:t>
            </a:r>
            <a:r>
              <a:rPr lang="de-DE" dirty="0" err="1"/>
              <a:t>Weiz</a:t>
            </a:r>
            <a:r>
              <a:rPr lang="de-DE" dirty="0"/>
              <a:t> – Südoststeiermark</a:t>
            </a:r>
          </a:p>
          <a:p>
            <a:pPr marL="285750" indent="-285750" algn="just">
              <a:buFont typeface="Arial" panose="020B0604020202020204" pitchFamily="34" charset="0"/>
              <a:buChar char="•"/>
            </a:pPr>
            <a:r>
              <a:rPr lang="de-DE" dirty="0"/>
              <a:t>Jugendcoaching Leoben – Bruck – Mürzzuschlag</a:t>
            </a:r>
          </a:p>
          <a:p>
            <a:pPr marL="285750" indent="-285750" algn="just">
              <a:buFont typeface="Arial" panose="020B0604020202020204" pitchFamily="34" charset="0"/>
              <a:buChar char="•"/>
            </a:pPr>
            <a:r>
              <a:rPr lang="de-DE" dirty="0"/>
              <a:t>Jugendcoaching </a:t>
            </a:r>
            <a:r>
              <a:rPr lang="de-DE" dirty="0" err="1"/>
              <a:t>Murau</a:t>
            </a:r>
            <a:r>
              <a:rPr lang="de-DE" dirty="0"/>
              <a:t> – </a:t>
            </a:r>
            <a:r>
              <a:rPr lang="de-DE" dirty="0" err="1"/>
              <a:t>Murtal</a:t>
            </a:r>
            <a:endParaRPr lang="de-DE" dirty="0"/>
          </a:p>
          <a:p>
            <a:pPr marL="285750" indent="-285750" algn="just">
              <a:buFont typeface="Arial" panose="020B0604020202020204" pitchFamily="34" charset="0"/>
              <a:buChar char="•"/>
            </a:pPr>
            <a:r>
              <a:rPr lang="de-DE" dirty="0"/>
              <a:t>Jugendcoaching Liezen</a:t>
            </a:r>
          </a:p>
          <a:p>
            <a:pPr marL="285750" indent="-285750" algn="just">
              <a:buFont typeface="Arial" panose="020B0604020202020204" pitchFamily="34" charset="0"/>
              <a:buChar char="•"/>
            </a:pPr>
            <a:endParaRPr lang="de-DE" dirty="0"/>
          </a:p>
          <a:p>
            <a:pPr algn="just"/>
            <a:r>
              <a:rPr lang="de-DE" i="1" dirty="0"/>
              <a:t>Koordination: </a:t>
            </a:r>
          </a:p>
          <a:p>
            <a:pPr algn="just"/>
            <a:r>
              <a:rPr lang="de-DE" dirty="0"/>
              <a:t>DSA Elke M. </a:t>
            </a:r>
            <a:r>
              <a:rPr lang="de-DE" dirty="0" err="1"/>
              <a:t>Lambauer</a:t>
            </a:r>
            <a:r>
              <a:rPr lang="de-DE" dirty="0"/>
              <a:t>, MA</a:t>
            </a:r>
          </a:p>
          <a:p>
            <a:pPr algn="just"/>
            <a:r>
              <a:rPr lang="de-DE" dirty="0"/>
              <a:t>Tel: +43 664 18 47 557 </a:t>
            </a:r>
          </a:p>
          <a:p>
            <a:pPr algn="just"/>
            <a:r>
              <a:rPr lang="de-DE" dirty="0"/>
              <a:t>E-Mail: elke.lambauer@kost-steiermark.at </a:t>
            </a:r>
          </a:p>
          <a:p>
            <a:pPr marL="285750" indent="-285750" algn="just">
              <a:buFont typeface="Arial" panose="020B0604020202020204" pitchFamily="34" charset="0"/>
              <a:buChar char="•"/>
            </a:pPr>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a:t>2. </a:t>
            </a:r>
            <a:r>
              <a:rPr lang="de-DE" dirty="0"/>
              <a:t>Schulexterne Unterstützungssysteme</a:t>
            </a:r>
            <a:endParaRPr lang="de-DE" kern="0" dirty="0"/>
          </a:p>
        </p:txBody>
      </p:sp>
      <p:sp>
        <p:nvSpPr>
          <p:cNvPr id="2" name="Foliennummernplatzhalter 1">
            <a:extLst>
              <a:ext uri="{FF2B5EF4-FFF2-40B4-BE49-F238E27FC236}">
                <a16:creationId xmlns:a16="http://schemas.microsoft.com/office/drawing/2014/main" id="{1D0F05FC-3943-4522-B06E-DC5FEAFDA0EC}"/>
              </a:ext>
            </a:extLst>
          </p:cNvPr>
          <p:cNvSpPr>
            <a:spLocks noGrp="1"/>
          </p:cNvSpPr>
          <p:nvPr>
            <p:ph type="sldNum" sz="quarter" idx="7"/>
          </p:nvPr>
        </p:nvSpPr>
        <p:spPr/>
        <p:txBody>
          <a:bodyPr/>
          <a:lstStyle/>
          <a:p>
            <a:fld id="{B6F15528-21DE-4FAA-801E-634DDDAF4B2B}" type="slidenum">
              <a:rPr lang="de-AT" smtClean="0"/>
              <a:t>27</a:t>
            </a:fld>
            <a:endParaRPr lang="de-AT"/>
          </a:p>
        </p:txBody>
      </p:sp>
    </p:spTree>
    <p:extLst>
      <p:ext uri="{BB962C8B-B14F-4D97-AF65-F5344CB8AC3E}">
        <p14:creationId xmlns:p14="http://schemas.microsoft.com/office/powerpoint/2010/main" val="80542188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 „SCHULSOZIALARBEIT DES LANDES STEIERMARK“ </a:t>
            </a:r>
            <a:br>
              <a:rPr lang="de-DE" sz="2000" dirty="0"/>
            </a:br>
            <a:r>
              <a:rPr lang="de-DE" sz="2000" dirty="0"/>
              <a:t>A6 Fachabteilung Gesellschaft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678204"/>
          </a:xfrm>
        </p:spPr>
        <p:txBody>
          <a:bodyPr/>
          <a:lstStyle/>
          <a:p>
            <a:pPr algn="just"/>
            <a:r>
              <a:rPr lang="de-DE" dirty="0"/>
              <a:t>Schulsozialarbeit des Landes Steiermark ist als Präventivhilfe gemäß §19 Kinder- und Jugendhilfegesetz, ein kontinuierliches, niederschwelliges und beratendes Angebot direkt am Schulstandort mit Hauptaugenmerk auf Prävention und Ressourcenorientierung.  Ziel ist es, durch entwicklungsfördernde Angebote im Einzel- und im Gruppensetting, im Bereich der Prävention und fallspezifischen Intervention zur Verbesserung der Lebens-, Entfaltungs- und Bildungschancen von Kindern und Jugendlichen sowie zur Verbesserung des Klassen- und Schulklimas beizutragen. </a:t>
            </a:r>
          </a:p>
          <a:p>
            <a:pPr algn="just"/>
            <a:endParaRPr lang="de-DE" b="1" dirty="0"/>
          </a:p>
          <a:p>
            <a:pPr algn="just"/>
            <a:r>
              <a:rPr lang="de-DE" dirty="0"/>
              <a:t>Die Kinder- und Jugendlichen werden im lebensweltlich orientierten Gesamtprozess des Erwachsenwerdens von der Schulsozialarbeit begleitet, gestärkt und gefördert.   Neben allen Schüler/innen eines Schulstandortes zählen auch deren Erziehungsverantwortlichen und die schulischen Akteur/innen zur Zielgruppe der Schulsozialarbeit. Schulsozialarbeiter/innen sind bei privaten Kinder- und Jugendhilfeeinrichtungen angestellt und sind zu festen Präsenzzeiten, ohne Anmeldung oder Terminvergabe zugänglich. Organisatorisch gesehen sind Schulsozialarbeiter/innen vom Schulsystem unabhängig und somit neutrale und wertfreie agierende Ansprechpersonen. Da die Schulsozialarbeit als Präventivhilfe der Kinder- und Jugendhilfe unterliegt, gilt für sie die im </a:t>
            </a:r>
            <a:r>
              <a:rPr lang="de-DE" dirty="0" err="1"/>
              <a:t>StKJHG</a:t>
            </a:r>
            <a:r>
              <a:rPr lang="de-DE" dirty="0"/>
              <a:t> festgelegt Verschwiegenheitspflicht. Auf eine gute Kooperation und enge Abstimmung mit den Schulleitungen wird dennoch großen Wert gelegt. </a:t>
            </a:r>
          </a:p>
        </p:txBody>
      </p:sp>
      <p:sp>
        <p:nvSpPr>
          <p:cNvPr id="2" name="Foliennummernplatzhalter 1">
            <a:extLst>
              <a:ext uri="{FF2B5EF4-FFF2-40B4-BE49-F238E27FC236}">
                <a16:creationId xmlns:a16="http://schemas.microsoft.com/office/drawing/2014/main" id="{7453A2BA-C963-4F69-954D-9D372228842F}"/>
              </a:ext>
            </a:extLst>
          </p:cNvPr>
          <p:cNvSpPr>
            <a:spLocks noGrp="1"/>
          </p:cNvSpPr>
          <p:nvPr>
            <p:ph type="sldNum" sz="quarter" idx="7"/>
          </p:nvPr>
        </p:nvSpPr>
        <p:spPr/>
        <p:txBody>
          <a:bodyPr/>
          <a:lstStyle/>
          <a:p>
            <a:fld id="{B6F15528-21DE-4FAA-801E-634DDDAF4B2B}" type="slidenum">
              <a:rPr lang="de-AT" smtClean="0"/>
              <a:t>28</a:t>
            </a:fld>
            <a:endParaRPr lang="de-AT"/>
          </a:p>
        </p:txBody>
      </p:sp>
    </p:spTree>
    <p:extLst>
      <p:ext uri="{BB962C8B-B14F-4D97-AF65-F5344CB8AC3E}">
        <p14:creationId xmlns:p14="http://schemas.microsoft.com/office/powerpoint/2010/main" val="3446753986"/>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 „SCHULSOZIALARBEIT DES LANDES STEIERMARK“ </a:t>
            </a:r>
            <a:br>
              <a:rPr lang="de-DE" sz="2000" dirty="0"/>
            </a:br>
            <a:r>
              <a:rPr lang="de-DE" sz="2000" dirty="0"/>
              <a:t>A6 Fachabteilung Gesellschaft</a:t>
            </a:r>
            <a:endParaRPr lang="de-DE" sz="2000" u="sng" dirty="0"/>
          </a:p>
        </p:txBody>
      </p:sp>
      <p:sp>
        <p:nvSpPr>
          <p:cNvPr id="5" name="Inhaltsplatzhalter 4"/>
          <p:cNvSpPr>
            <a:spLocks noGrp="1"/>
          </p:cNvSpPr>
          <p:nvPr>
            <p:ph sz="half" idx="2"/>
          </p:nvPr>
        </p:nvSpPr>
        <p:spPr>
          <a:xfrm>
            <a:off x="457200" y="2276872"/>
            <a:ext cx="3106688" cy="3447098"/>
          </a:xfrm>
        </p:spPr>
        <p:txBody>
          <a:bodyPr/>
          <a:lstStyle/>
          <a:p>
            <a:pPr algn="ctr"/>
            <a:r>
              <a:rPr lang="de-DE" b="1" dirty="0"/>
              <a:t>Grundsätze der Schulsozialarbeit:  </a:t>
            </a:r>
          </a:p>
          <a:p>
            <a:pPr algn="ctr"/>
            <a:endParaRPr lang="de-DE" b="1" dirty="0"/>
          </a:p>
          <a:p>
            <a:pPr algn="l"/>
            <a:r>
              <a:rPr lang="de-DE" dirty="0"/>
              <a:t>Schulsozialarbeit ist… </a:t>
            </a:r>
          </a:p>
          <a:p>
            <a:pPr algn="ctr"/>
            <a:endParaRPr lang="de-DE" dirty="0"/>
          </a:p>
          <a:p>
            <a:pPr algn="ctr"/>
            <a:r>
              <a:rPr lang="de-DE" dirty="0"/>
              <a:t>freiwillig </a:t>
            </a:r>
          </a:p>
          <a:p>
            <a:pPr algn="ctr"/>
            <a:r>
              <a:rPr lang="de-DE" dirty="0"/>
              <a:t>kostenlos </a:t>
            </a:r>
          </a:p>
          <a:p>
            <a:pPr algn="ctr"/>
            <a:r>
              <a:rPr lang="de-DE" dirty="0"/>
              <a:t>vertraulich </a:t>
            </a:r>
          </a:p>
          <a:p>
            <a:pPr algn="ctr"/>
            <a:r>
              <a:rPr lang="de-DE" dirty="0"/>
              <a:t>leicht erreichbar </a:t>
            </a:r>
          </a:p>
          <a:p>
            <a:pPr algn="ctr"/>
            <a:r>
              <a:rPr lang="de-DE" dirty="0"/>
              <a:t>beziehungsorientiert </a:t>
            </a:r>
          </a:p>
          <a:p>
            <a:pPr algn="ctr"/>
            <a:r>
              <a:rPr lang="de-DE" dirty="0"/>
              <a:t>systemorientiert</a:t>
            </a:r>
          </a:p>
          <a:p>
            <a:pPr algn="ctr"/>
            <a:r>
              <a:rPr lang="de-DE" dirty="0"/>
              <a:t>ressourcenorientiert </a:t>
            </a:r>
          </a:p>
          <a:p>
            <a:pPr algn="ctr"/>
            <a:r>
              <a:rPr lang="de-DE" dirty="0"/>
              <a:t>präventiv </a:t>
            </a:r>
          </a:p>
          <a:p>
            <a:pPr algn="ctr"/>
            <a:r>
              <a:rPr lang="de-DE" dirty="0"/>
              <a:t>neutral </a:t>
            </a:r>
          </a:p>
          <a:p>
            <a:pPr algn="ctr"/>
            <a:r>
              <a:rPr lang="de-DE" dirty="0"/>
              <a:t>wertfrei </a:t>
            </a:r>
          </a:p>
        </p:txBody>
      </p:sp>
      <p:sp>
        <p:nvSpPr>
          <p:cNvPr id="7" name="Inhaltsplatzhalter 6"/>
          <p:cNvSpPr>
            <a:spLocks noGrp="1"/>
          </p:cNvSpPr>
          <p:nvPr>
            <p:ph sz="half" idx="3"/>
          </p:nvPr>
        </p:nvSpPr>
        <p:spPr>
          <a:xfrm>
            <a:off x="3923928" y="2276872"/>
            <a:ext cx="4762871" cy="3939540"/>
          </a:xfrm>
        </p:spPr>
        <p:txBody>
          <a:bodyPr/>
          <a:lstStyle/>
          <a:p>
            <a:r>
              <a:rPr lang="de-DE" b="1" dirty="0"/>
              <a:t>Kernleistungen der Schulsozialarbeit: </a:t>
            </a:r>
          </a:p>
          <a:p>
            <a:endParaRPr lang="de-DE" dirty="0"/>
          </a:p>
          <a:p>
            <a:pPr marL="285750" indent="-285750" algn="l">
              <a:buFont typeface="Arial" panose="020B0604020202020204" pitchFamily="34" charset="0"/>
              <a:buChar char="•"/>
            </a:pPr>
            <a:r>
              <a:rPr lang="de-DE" dirty="0"/>
              <a:t>Lebensweltorientierte Individualhilfe</a:t>
            </a:r>
          </a:p>
          <a:p>
            <a:pPr marL="285750" indent="-285750" algn="l">
              <a:buFont typeface="Arial" panose="020B0604020202020204" pitchFamily="34" charset="0"/>
              <a:buChar char="•"/>
            </a:pPr>
            <a:r>
              <a:rPr lang="de-DE" dirty="0"/>
              <a:t>Offene Gesprächsangebote für alle Zielgruppen</a:t>
            </a:r>
          </a:p>
          <a:p>
            <a:pPr marL="285750" indent="-285750" algn="l">
              <a:buFont typeface="Arial" panose="020B0604020202020204" pitchFamily="34" charset="0"/>
              <a:buChar char="•"/>
            </a:pPr>
            <a:r>
              <a:rPr lang="de-DE" dirty="0"/>
              <a:t>Beratung und längerfristige Begleitung einzelner Schüler/innen</a:t>
            </a:r>
          </a:p>
          <a:p>
            <a:pPr marL="285750" indent="-285750" algn="l">
              <a:buFont typeface="Arial" panose="020B0604020202020204" pitchFamily="34" charset="0"/>
              <a:buChar char="•"/>
            </a:pPr>
            <a:r>
              <a:rPr lang="de-DE" dirty="0"/>
              <a:t>Sozialpädagogische/</a:t>
            </a:r>
            <a:r>
              <a:rPr lang="de-DE" dirty="0" err="1"/>
              <a:t>sozialarbeiterische</a:t>
            </a:r>
            <a:r>
              <a:rPr lang="de-DE" dirty="0"/>
              <a:t> Gruppenarbeit, Workshops und soziales Lernen</a:t>
            </a:r>
          </a:p>
          <a:p>
            <a:pPr marL="285750" indent="-285750" algn="l">
              <a:buFont typeface="Arial" panose="020B0604020202020204" pitchFamily="34" charset="0"/>
              <a:buChar char="•"/>
            </a:pPr>
            <a:r>
              <a:rPr lang="de-DE" dirty="0"/>
              <a:t>Zusammenarbeit mit und Beratung von Lehrer/inne/n und Erziehungsverantwortlichen</a:t>
            </a:r>
          </a:p>
          <a:p>
            <a:pPr marL="285750" indent="-285750" algn="l">
              <a:buFont typeface="Arial" panose="020B0604020202020204" pitchFamily="34" charset="0"/>
              <a:buChar char="•"/>
            </a:pPr>
            <a:r>
              <a:rPr lang="de-DE" dirty="0"/>
              <a:t>Angebote der Elternarbeit</a:t>
            </a:r>
          </a:p>
          <a:p>
            <a:pPr marL="285750" indent="-285750" algn="l">
              <a:buFont typeface="Arial" panose="020B0604020202020204" pitchFamily="34" charset="0"/>
              <a:buChar char="•"/>
            </a:pPr>
            <a:r>
              <a:rPr lang="de-DE" dirty="0"/>
              <a:t>Mitarbeit bei Schul- und Unterrichtsprojekten</a:t>
            </a:r>
          </a:p>
          <a:p>
            <a:pPr marL="285750" indent="-285750" algn="l">
              <a:buFont typeface="Arial" panose="020B0604020202020204" pitchFamily="34" charset="0"/>
              <a:buChar char="•"/>
            </a:pPr>
            <a:r>
              <a:rPr lang="de-DE" dirty="0"/>
              <a:t>Mediation, Konfliktmanagement bzw. Intervision</a:t>
            </a:r>
          </a:p>
          <a:p>
            <a:pPr marL="285750" indent="-285750" algn="l">
              <a:buFont typeface="Arial" panose="020B0604020202020204" pitchFamily="34" charset="0"/>
              <a:buChar char="•"/>
            </a:pPr>
            <a:r>
              <a:rPr lang="de-DE" dirty="0"/>
              <a:t>Aktive Kooperation mit Vernetzungspartner/inne/n aus den sozialen und privaten Lebenswelten der Schüler/innen</a:t>
            </a:r>
          </a:p>
        </p:txBody>
      </p:sp>
      <p:sp>
        <p:nvSpPr>
          <p:cNvPr id="2" name="Foliennummernplatzhalter 1">
            <a:extLst>
              <a:ext uri="{FF2B5EF4-FFF2-40B4-BE49-F238E27FC236}">
                <a16:creationId xmlns:a16="http://schemas.microsoft.com/office/drawing/2014/main" id="{0100E654-F19D-434E-B18B-0C024736C96F}"/>
              </a:ext>
            </a:extLst>
          </p:cNvPr>
          <p:cNvSpPr>
            <a:spLocks noGrp="1"/>
          </p:cNvSpPr>
          <p:nvPr>
            <p:ph type="sldNum" sz="quarter" idx="7"/>
          </p:nvPr>
        </p:nvSpPr>
        <p:spPr/>
        <p:txBody>
          <a:bodyPr/>
          <a:lstStyle/>
          <a:p>
            <a:fld id="{B6F15528-21DE-4FAA-801E-634DDDAF4B2B}" type="slidenum">
              <a:rPr lang="de-AT" smtClean="0"/>
              <a:t>29</a:t>
            </a:fld>
            <a:endParaRPr lang="de-AT"/>
          </a:p>
        </p:txBody>
      </p:sp>
    </p:spTree>
    <p:extLst>
      <p:ext uri="{BB962C8B-B14F-4D97-AF65-F5344CB8AC3E}">
        <p14:creationId xmlns:p14="http://schemas.microsoft.com/office/powerpoint/2010/main" val="105965010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651F74E-584C-4EB9-A996-3A6C9FAE2F87}"/>
              </a:ext>
            </a:extLst>
          </p:cNvPr>
          <p:cNvSpPr>
            <a:spLocks noGrp="1"/>
          </p:cNvSpPr>
          <p:nvPr>
            <p:ph type="ctrTitle"/>
          </p:nvPr>
        </p:nvSpPr>
        <p:spPr>
          <a:xfrm>
            <a:off x="685800" y="2197893"/>
            <a:ext cx="7772400" cy="2462213"/>
          </a:xfrm>
        </p:spPr>
        <p:txBody>
          <a:bodyPr/>
          <a:lstStyle/>
          <a:p>
            <a:pPr algn="ctr"/>
            <a:r>
              <a:rPr lang="de-DE" sz="3200" dirty="0"/>
              <a:t>1. Schulinterne Unterstützungssysteme</a:t>
            </a:r>
            <a:br>
              <a:rPr lang="de-DE" sz="3200" dirty="0"/>
            </a:br>
            <a:br>
              <a:rPr lang="de-DE" sz="3200" dirty="0"/>
            </a:br>
            <a:r>
              <a:rPr lang="de-DE" sz="3200" dirty="0"/>
              <a:t>2. Schulexterne Unterstützungssysteme</a:t>
            </a:r>
            <a:br>
              <a:rPr lang="de-DE" sz="3200" dirty="0"/>
            </a:br>
            <a:br>
              <a:rPr lang="de-DE" sz="3200" dirty="0"/>
            </a:br>
            <a:r>
              <a:rPr lang="de-DE" sz="3200" dirty="0"/>
              <a:t>3. Externe Kooperationspartner/innen</a:t>
            </a:r>
            <a:endParaRPr lang="de-DE" dirty="0"/>
          </a:p>
        </p:txBody>
      </p:sp>
      <p:sp>
        <p:nvSpPr>
          <p:cNvPr id="2" name="Foliennummernplatzhalter 1">
            <a:extLst>
              <a:ext uri="{FF2B5EF4-FFF2-40B4-BE49-F238E27FC236}">
                <a16:creationId xmlns:a16="http://schemas.microsoft.com/office/drawing/2014/main" id="{2782C0E6-EB97-4E69-9933-803F3FED5031}"/>
              </a:ext>
            </a:extLst>
          </p:cNvPr>
          <p:cNvSpPr>
            <a:spLocks noGrp="1"/>
          </p:cNvSpPr>
          <p:nvPr>
            <p:ph type="sldNum" sz="quarter" idx="7"/>
          </p:nvPr>
        </p:nvSpPr>
        <p:spPr/>
        <p:txBody>
          <a:bodyPr/>
          <a:lstStyle/>
          <a:p>
            <a:fld id="{B6F15528-21DE-4FAA-801E-634DDDAF4B2B}" type="slidenum">
              <a:rPr lang="de-AT" smtClean="0"/>
              <a:t>3</a:t>
            </a:fld>
            <a:endParaRPr lang="de-AT"/>
          </a:p>
        </p:txBody>
      </p:sp>
    </p:spTree>
    <p:extLst>
      <p:ext uri="{BB962C8B-B14F-4D97-AF65-F5344CB8AC3E}">
        <p14:creationId xmlns:p14="http://schemas.microsoft.com/office/powerpoint/2010/main" val="3448799623"/>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00808"/>
            <a:ext cx="8072686" cy="3939540"/>
          </a:xfrm>
        </p:spPr>
        <p:txBody>
          <a:bodyPr/>
          <a:lstStyle/>
          <a:p>
            <a:pPr algn="just"/>
            <a:r>
              <a:rPr lang="de-DE" b="1" dirty="0"/>
              <a:t>Nicht</a:t>
            </a:r>
            <a:r>
              <a:rPr lang="de-DE" dirty="0"/>
              <a:t> zu den Aufgaben von Schulsozialarbeit zählen </a:t>
            </a:r>
            <a:r>
              <a:rPr lang="de-DE" dirty="0" err="1"/>
              <a:t>Supplierungen</a:t>
            </a:r>
            <a:r>
              <a:rPr lang="de-DE" dirty="0"/>
              <a:t>, Pausen- oder Gangaufsicht, Begleitung von Unterrichtsstunden, aufsuchende und nachgehende Kinder- und Jugendarbeit wie Hausbesuche und dergleichen. </a:t>
            </a:r>
          </a:p>
          <a:p>
            <a:pPr algn="just"/>
            <a:endParaRPr lang="de-DE" dirty="0"/>
          </a:p>
          <a:p>
            <a:pPr algn="just"/>
            <a:r>
              <a:rPr lang="de-DE" dirty="0"/>
              <a:t>Die Schulsozialarbeit des Landes Steiermark unterliegt der Fachaufsicht, Steuerung und Projektleitung des Landes Steiermark, A6 Fachabteilung Gesellschaft als Auftraggeberin. </a:t>
            </a:r>
          </a:p>
          <a:p>
            <a:pPr algn="just"/>
            <a:r>
              <a:rPr lang="de-DE" dirty="0"/>
              <a:t>Die Dienstaufsicht über deren Schulsozialarbeiter*innen und über die konkrete Umsetzung der Schulsozialarbeit vor Ort an den Schulstandorten obliegt den beauftragten privaten Kinder- und Jugendhilfeeinrichtungen.     </a:t>
            </a:r>
          </a:p>
          <a:p>
            <a:pPr algn="just"/>
            <a:endParaRPr lang="de-DE" dirty="0"/>
          </a:p>
          <a:p>
            <a:pPr algn="just"/>
            <a:endParaRPr lang="de-DE" dirty="0"/>
          </a:p>
          <a:p>
            <a:pPr algn="just"/>
            <a:endParaRPr lang="de-DE" dirty="0"/>
          </a:p>
          <a:p>
            <a:pPr algn="just"/>
            <a:r>
              <a:rPr lang="de-DE" i="1" dirty="0"/>
              <a:t>Koordination: </a:t>
            </a:r>
          </a:p>
          <a:p>
            <a:pPr algn="just"/>
            <a:r>
              <a:rPr lang="de-DE" dirty="0" err="1"/>
              <a:t>Mag.</a:t>
            </a:r>
            <a:r>
              <a:rPr lang="de-DE" baseline="30000" dirty="0" err="1"/>
              <a:t>a</a:t>
            </a:r>
            <a:r>
              <a:rPr lang="de-DE" dirty="0"/>
              <a:t> Kerstin Dremel</a:t>
            </a:r>
          </a:p>
          <a:p>
            <a:pPr algn="just"/>
            <a:r>
              <a:rPr lang="de-DE" dirty="0"/>
              <a:t>Tel: 0316/877-5451 </a:t>
            </a:r>
          </a:p>
          <a:p>
            <a:pPr algn="just"/>
            <a:r>
              <a:rPr lang="de-DE" dirty="0"/>
              <a:t>E-Mail: kerstin.dremel@stmk.gv.at</a:t>
            </a:r>
          </a:p>
        </p:txBody>
      </p:sp>
      <p:sp>
        <p:nvSpPr>
          <p:cNvPr id="2" name="Foliennummernplatzhalter 1">
            <a:extLst>
              <a:ext uri="{FF2B5EF4-FFF2-40B4-BE49-F238E27FC236}">
                <a16:creationId xmlns:a16="http://schemas.microsoft.com/office/drawing/2014/main" id="{E14F7719-2BBA-4C67-9735-2ED86C53C40F}"/>
              </a:ext>
            </a:extLst>
          </p:cNvPr>
          <p:cNvSpPr>
            <a:spLocks noGrp="1"/>
          </p:cNvSpPr>
          <p:nvPr>
            <p:ph type="sldNum" sz="quarter" idx="7"/>
          </p:nvPr>
        </p:nvSpPr>
        <p:spPr/>
        <p:txBody>
          <a:bodyPr/>
          <a:lstStyle/>
          <a:p>
            <a:fld id="{B6F15528-21DE-4FAA-801E-634DDDAF4B2B}" type="slidenum">
              <a:rPr lang="de-AT" smtClean="0"/>
              <a:t>30</a:t>
            </a:fld>
            <a:endParaRPr lang="de-AT"/>
          </a:p>
        </p:txBody>
      </p:sp>
    </p:spTree>
    <p:extLst>
      <p:ext uri="{BB962C8B-B14F-4D97-AF65-F5344CB8AC3E}">
        <p14:creationId xmlns:p14="http://schemas.microsoft.com/office/powerpoint/2010/main" val="982398921"/>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a:t>3.1. Kinder- und Jugendhilfe in der Steiermark</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575357"/>
            <a:ext cx="8072686" cy="3447098"/>
          </a:xfrm>
        </p:spPr>
        <p:txBody>
          <a:bodyPr/>
          <a:lstStyle/>
          <a:p>
            <a:pPr algn="just"/>
            <a:r>
              <a:rPr lang="de-DE" b="1" dirty="0"/>
              <a:t>Ziel ist es:</a:t>
            </a:r>
          </a:p>
          <a:p>
            <a:pPr algn="just"/>
            <a:r>
              <a:rPr lang="de-DE" dirty="0"/>
              <a:t>Im Mittelpunkt der Kinder- und Jugendhilfe stehen die Förderung der Entwicklung und der Erziehung von Kindern und Jugendlichen. So sollen sie sich in angemessener Form entwickeln und als eigenverantwortliche, gemeinschaftsfähige Persönlichkeiten am gesellschaftlichen Leben teilhaben und darin Aufgaben und Verantwortung übernehmen. Das bedingt auch die Mitverantwortung von Kinderbetreuung und Schule, die Armutsbekämpfung, die Wohn- und die Gesundheitsversorgung.  </a:t>
            </a:r>
          </a:p>
          <a:p>
            <a:pPr algn="just"/>
            <a:endParaRPr lang="de-DE" dirty="0"/>
          </a:p>
          <a:p>
            <a:pPr algn="just"/>
            <a:r>
              <a:rPr lang="de-DE" dirty="0"/>
              <a:t>Die Kinder- und Jugendhilfe soll aber auch die konkrete Erziehungskraft der einzelnen Familien stärken und die Eltern (oder sonst mit Pflege und Erziehung betraute Personen) bei ihrer Aufgabe unterstützen.  </a:t>
            </a:r>
          </a:p>
          <a:p>
            <a:pPr algn="just"/>
            <a:endParaRPr lang="de-DE" dirty="0"/>
          </a:p>
          <a:p>
            <a:pPr algn="just"/>
            <a:r>
              <a:rPr lang="de-DE" dirty="0"/>
              <a:t>Kinder und Jugendliche sollen ermutigt und unterstützt werden, die eigenen Anlagen und Fähigkeiten zu stärken, zu erweitern und einzusetzen.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dirty="0"/>
              <a:t>3. Externe Kooperationspartner/</a:t>
            </a:r>
            <a:r>
              <a:rPr lang="de-DE"/>
              <a:t>inn</a:t>
            </a:r>
            <a:r>
              <a:rPr lang="de-DE" dirty="0"/>
              <a:t>/en</a:t>
            </a:r>
            <a:endParaRPr lang="de-DE" kern="0" dirty="0"/>
          </a:p>
        </p:txBody>
      </p:sp>
      <p:sp>
        <p:nvSpPr>
          <p:cNvPr id="2" name="Foliennummernplatzhalter 1">
            <a:extLst>
              <a:ext uri="{FF2B5EF4-FFF2-40B4-BE49-F238E27FC236}">
                <a16:creationId xmlns:a16="http://schemas.microsoft.com/office/drawing/2014/main" id="{AEE847B9-A7A6-4B73-938A-5FD90811EF1E}"/>
              </a:ext>
            </a:extLst>
          </p:cNvPr>
          <p:cNvSpPr>
            <a:spLocks noGrp="1"/>
          </p:cNvSpPr>
          <p:nvPr>
            <p:ph type="sldNum" sz="quarter" idx="7"/>
          </p:nvPr>
        </p:nvSpPr>
        <p:spPr/>
        <p:txBody>
          <a:bodyPr/>
          <a:lstStyle/>
          <a:p>
            <a:fld id="{B6F15528-21DE-4FAA-801E-634DDDAF4B2B}" type="slidenum">
              <a:rPr lang="de-AT" smtClean="0"/>
              <a:t>31</a:t>
            </a:fld>
            <a:endParaRPr lang="de-AT"/>
          </a:p>
        </p:txBody>
      </p:sp>
    </p:spTree>
    <p:extLst>
      <p:ext uri="{BB962C8B-B14F-4D97-AF65-F5344CB8AC3E}">
        <p14:creationId xmlns:p14="http://schemas.microsoft.com/office/powerpoint/2010/main" val="3076401683"/>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Welche Hilfe kann man bekommen?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200876"/>
          </a:xfrm>
        </p:spPr>
        <p:txBody>
          <a:bodyPr/>
          <a:lstStyle/>
          <a:p>
            <a:pPr algn="just"/>
            <a:r>
              <a:rPr lang="de-DE" dirty="0"/>
              <a:t>Die Palette der Präventiv- und Erziehungshilfen ist durch das Gesetz sehr breit gestreut und umfasst mobile, ambulante und stationäre Angebote. Als Beispiele seien Informations- und Beratungsangebote für Kinder und ihre Eltern angeführt, Unterstützung oder Entlastung der Eltern, Krisenmanagement, vorübergehende Förderung, Therapie oder Betreuung von Kindern und Jugendlichen und letztlich unter Umständen auch die Unterbringung bei Pflegepersonen oder in stationären Einrichtungen. </a:t>
            </a:r>
          </a:p>
          <a:p>
            <a:pPr algn="just"/>
            <a:endParaRPr lang="de-DE" dirty="0"/>
          </a:p>
          <a:p>
            <a:pPr algn="just"/>
            <a:endParaRPr lang="de-DE" dirty="0"/>
          </a:p>
          <a:p>
            <a:r>
              <a:rPr lang="de-DE" i="1" dirty="0"/>
              <a:t>Leitung:</a:t>
            </a:r>
          </a:p>
          <a:p>
            <a:r>
              <a:rPr lang="de-DE" dirty="0" err="1"/>
              <a:t>Mag.</a:t>
            </a:r>
            <a:r>
              <a:rPr lang="de-DE" baseline="30000" dirty="0" err="1"/>
              <a:t>a</a:t>
            </a:r>
            <a:r>
              <a:rPr lang="de-DE" dirty="0"/>
              <a:t> Theresia </a:t>
            </a:r>
            <a:r>
              <a:rPr lang="de-DE" dirty="0" err="1"/>
              <a:t>Metzenrath</a:t>
            </a:r>
            <a:r>
              <a:rPr lang="de-DE" dirty="0"/>
              <a:t>, LLM</a:t>
            </a:r>
          </a:p>
          <a:p>
            <a:r>
              <a:rPr lang="de-DE" dirty="0"/>
              <a:t>8010 Graz, </a:t>
            </a:r>
            <a:r>
              <a:rPr lang="de-DE" dirty="0" err="1"/>
              <a:t>Hofgasse</a:t>
            </a:r>
            <a:r>
              <a:rPr lang="de-DE" dirty="0"/>
              <a:t> 12</a:t>
            </a:r>
          </a:p>
          <a:p>
            <a:r>
              <a:rPr lang="de-DE" dirty="0"/>
              <a:t>Tel: +43 316 877-6363</a:t>
            </a:r>
          </a:p>
          <a:p>
            <a:r>
              <a:rPr lang="de-DE" dirty="0"/>
              <a:t>E-Mail: kinderundjugendhilfe@stmk.gv.at</a:t>
            </a:r>
          </a:p>
        </p:txBody>
      </p:sp>
      <p:sp>
        <p:nvSpPr>
          <p:cNvPr id="2" name="Foliennummernplatzhalter 1">
            <a:extLst>
              <a:ext uri="{FF2B5EF4-FFF2-40B4-BE49-F238E27FC236}">
                <a16:creationId xmlns:a16="http://schemas.microsoft.com/office/drawing/2014/main" id="{3B0AFDF3-E2CD-4DDE-AB7F-68053C3DA12F}"/>
              </a:ext>
            </a:extLst>
          </p:cNvPr>
          <p:cNvSpPr>
            <a:spLocks noGrp="1"/>
          </p:cNvSpPr>
          <p:nvPr>
            <p:ph type="sldNum" sz="quarter" idx="7"/>
          </p:nvPr>
        </p:nvSpPr>
        <p:spPr/>
        <p:txBody>
          <a:bodyPr/>
          <a:lstStyle/>
          <a:p>
            <a:fld id="{B6F15528-21DE-4FAA-801E-634DDDAF4B2B}" type="slidenum">
              <a:rPr lang="de-AT" smtClean="0"/>
              <a:t>32</a:t>
            </a:fld>
            <a:endParaRPr lang="de-AT"/>
          </a:p>
        </p:txBody>
      </p:sp>
    </p:spTree>
    <p:extLst>
      <p:ext uri="{BB962C8B-B14F-4D97-AF65-F5344CB8AC3E}">
        <p14:creationId xmlns:p14="http://schemas.microsoft.com/office/powerpoint/2010/main" val="2519655196"/>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3.2. Kinder- und Jugendanwaltschaft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693319"/>
          </a:xfrm>
        </p:spPr>
        <p:txBody>
          <a:bodyPr/>
          <a:lstStyle/>
          <a:p>
            <a:pPr algn="just"/>
            <a:r>
              <a:rPr lang="de-DE" b="1" dirty="0"/>
              <a:t>Die Kinder- und Jugendanwaltschaft Steiermark (</a:t>
            </a:r>
            <a:r>
              <a:rPr lang="de-DE" b="1" dirty="0" err="1"/>
              <a:t>kija</a:t>
            </a:r>
            <a:r>
              <a:rPr lang="de-DE" b="1" dirty="0"/>
              <a:t>) </a:t>
            </a:r>
            <a:r>
              <a:rPr lang="de-DE" dirty="0"/>
              <a:t>ist, legitimiert durch §§ 39, 40 Steiermärkisches Kinder- und Jugendhilfegesetz sowie Art. 2 Abs. 2 Z. 2  der Artikel 15a-Vereinbarung über die Kinder- und Jugendhilfe (§ 35 B-KJHG 2013 </a:t>
            </a:r>
            <a:r>
              <a:rPr lang="de-DE" dirty="0" err="1"/>
              <a:t>aF</a:t>
            </a:r>
            <a:r>
              <a:rPr lang="de-DE" dirty="0"/>
              <a:t>),  die Interessensvertretung für sämtliche Kinder- und Jugendliche und junge Erwachsene bis 21 Jahre. Sie gewährleistet als </a:t>
            </a:r>
            <a:r>
              <a:rPr lang="de-DE" dirty="0" err="1"/>
              <a:t>Ombudsstelle</a:t>
            </a:r>
            <a:r>
              <a:rPr lang="de-DE" dirty="0"/>
              <a:t> und </a:t>
            </a:r>
            <a:r>
              <a:rPr lang="de-DE" dirty="0" err="1"/>
              <a:t>Monitoringstelle</a:t>
            </a:r>
            <a:r>
              <a:rPr lang="de-DE" dirty="0"/>
              <a:t> die Sicherstellung der Umsetzung der UN-Kinderrechtskonvention in der Steiermark. </a:t>
            </a:r>
          </a:p>
          <a:p>
            <a:pPr algn="just"/>
            <a:endParaRPr lang="de-DE" dirty="0"/>
          </a:p>
          <a:p>
            <a:pPr algn="just"/>
            <a:r>
              <a:rPr lang="de-DE" b="1" dirty="0"/>
              <a:t>Gesetzlicher Auftrag der </a:t>
            </a:r>
            <a:r>
              <a:rPr lang="de-DE" b="1" dirty="0" err="1"/>
              <a:t>kija</a:t>
            </a:r>
            <a:r>
              <a:rPr lang="de-DE" b="1" dirty="0"/>
              <a:t> </a:t>
            </a:r>
            <a:r>
              <a:rPr lang="de-DE" dirty="0"/>
              <a:t>ist es, das Kindeswohl in Umsetzung der UN-Kinderrechtskonvention auf allen Ebenen sicher zu stellen. Neben der vielfältigen Tätigkeit im Einzelfall gehören die Etablierung der Kinderrechte im Rahmen der Öffentlichkeitsarbeit, sowie die Abgabe von Anregungen und Stellungnahmen im Rechtssetzungsprozess zu den Kernaufgaben der </a:t>
            </a:r>
            <a:r>
              <a:rPr lang="de-DE" dirty="0" err="1"/>
              <a:t>kija</a:t>
            </a:r>
            <a:r>
              <a:rPr lang="de-DE" dirty="0"/>
              <a:t>. Durch die Zusammenarbeit in Netzwerken wird es möglich, Unterstützungssysteme bestmöglich zum Wohl des Kindes aufeinander abzustimmen, Anliegen organisations-übergreifend zu bearbeiten und schließlich die gesetzlichen Rahmenbedingungen auf der Metaebene zu thematisieren und förderliche Veränderungen zu bewirken. </a:t>
            </a:r>
          </a:p>
        </p:txBody>
      </p:sp>
      <p:sp>
        <p:nvSpPr>
          <p:cNvPr id="2" name="Foliennummernplatzhalter 1">
            <a:extLst>
              <a:ext uri="{FF2B5EF4-FFF2-40B4-BE49-F238E27FC236}">
                <a16:creationId xmlns:a16="http://schemas.microsoft.com/office/drawing/2014/main" id="{96C572A5-925D-42CF-BBCD-E7666D8C8930}"/>
              </a:ext>
            </a:extLst>
          </p:cNvPr>
          <p:cNvSpPr>
            <a:spLocks noGrp="1"/>
          </p:cNvSpPr>
          <p:nvPr>
            <p:ph type="sldNum" sz="quarter" idx="7"/>
          </p:nvPr>
        </p:nvSpPr>
        <p:spPr/>
        <p:txBody>
          <a:bodyPr/>
          <a:lstStyle/>
          <a:p>
            <a:fld id="{B6F15528-21DE-4FAA-801E-634DDDAF4B2B}" type="slidenum">
              <a:rPr lang="de-AT" smtClean="0"/>
              <a:t>33</a:t>
            </a:fld>
            <a:endParaRPr lang="de-AT"/>
          </a:p>
        </p:txBody>
      </p:sp>
    </p:spTree>
    <p:extLst>
      <p:ext uri="{BB962C8B-B14F-4D97-AF65-F5344CB8AC3E}">
        <p14:creationId xmlns:p14="http://schemas.microsoft.com/office/powerpoint/2010/main" val="2771208036"/>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Das Angebot</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4924425"/>
          </a:xfrm>
        </p:spPr>
        <p:txBody>
          <a:bodyPr/>
          <a:lstStyle/>
          <a:p>
            <a:pPr marL="285750" indent="-285750" algn="just">
              <a:buFont typeface="Arial" panose="020B0604020202020204" pitchFamily="34" charset="0"/>
              <a:buChar char="•"/>
            </a:pPr>
            <a:r>
              <a:rPr lang="de-DE" dirty="0"/>
              <a:t>Kostenfreie kinderrechtliche Workshops für Schulklassen</a:t>
            </a:r>
          </a:p>
          <a:p>
            <a:pPr marL="285750" indent="-285750" algn="just">
              <a:buFont typeface="Arial" panose="020B0604020202020204" pitchFamily="34" charset="0"/>
              <a:buChar char="•"/>
            </a:pPr>
            <a:r>
              <a:rPr lang="de-DE" dirty="0"/>
              <a:t>Beratung von Kindern, Jugendlichen und jungen Erwachsenen und deren Familiensystem</a:t>
            </a:r>
          </a:p>
          <a:p>
            <a:pPr marL="285750" indent="-285750" algn="just">
              <a:buFont typeface="Arial" panose="020B0604020202020204" pitchFamily="34" charset="0"/>
              <a:buChar char="•"/>
            </a:pPr>
            <a:r>
              <a:rPr lang="de-DE" dirty="0"/>
              <a:t>Vermittlung zwischen Familien und z. B. Lehrpersonen, Kinder- und Jugendhilfe, sonstigen </a:t>
            </a:r>
            <a:r>
              <a:rPr lang="de-DE" dirty="0" err="1"/>
              <a:t>Professionist</a:t>
            </a:r>
            <a:r>
              <a:rPr lang="de-DE" dirty="0"/>
              <a:t>/</a:t>
            </a:r>
            <a:r>
              <a:rPr lang="de-DE" dirty="0" err="1"/>
              <a:t>inn</a:t>
            </a:r>
            <a:r>
              <a:rPr lang="de-DE" dirty="0"/>
              <a:t>/en…</a:t>
            </a:r>
          </a:p>
          <a:p>
            <a:pPr marL="285750" indent="-285750" algn="just">
              <a:buFont typeface="Arial" panose="020B0604020202020204" pitchFamily="34" charset="0"/>
              <a:buChar char="•"/>
            </a:pPr>
            <a:r>
              <a:rPr lang="de-DE" dirty="0"/>
              <a:t>Anlauf- und Koordinierungsstelle bei Mobbing:  Beratungen im Einzelfall und auf Organisationsebene</a:t>
            </a:r>
          </a:p>
          <a:p>
            <a:pPr marL="285750" indent="-285750" algn="just">
              <a:buFont typeface="Arial" panose="020B0604020202020204" pitchFamily="34" charset="0"/>
              <a:buChar char="•"/>
            </a:pPr>
            <a:r>
              <a:rPr lang="de-DE" dirty="0"/>
              <a:t>Bedarfsgerechte Vernetzungstätigkeit</a:t>
            </a:r>
          </a:p>
          <a:p>
            <a:pPr marL="285750" indent="-285750" algn="just">
              <a:buFont typeface="Arial" panose="020B0604020202020204" pitchFamily="34" charset="0"/>
              <a:buChar char="•"/>
            </a:pPr>
            <a:r>
              <a:rPr lang="de-DE" dirty="0"/>
              <a:t>Weiterleitung struktureller Probleme an die zuständigen Entscheidungsträger/innen</a:t>
            </a:r>
          </a:p>
          <a:p>
            <a:pPr marL="285750" indent="-285750" algn="just">
              <a:buFont typeface="Arial" panose="020B0604020202020204" pitchFamily="34" charset="0"/>
              <a:buChar char="•"/>
            </a:pPr>
            <a:endParaRPr lang="de-DE" dirty="0"/>
          </a:p>
          <a:p>
            <a:pPr algn="just"/>
            <a:r>
              <a:rPr lang="de-DE" i="1" dirty="0"/>
              <a:t>Kontakt: </a:t>
            </a:r>
          </a:p>
          <a:p>
            <a:pPr algn="just"/>
            <a:r>
              <a:rPr lang="de-DE" dirty="0" err="1"/>
              <a:t>kija</a:t>
            </a:r>
            <a:r>
              <a:rPr lang="de-DE" dirty="0"/>
              <a:t> Steiermark </a:t>
            </a:r>
          </a:p>
          <a:p>
            <a:pPr algn="just"/>
            <a:r>
              <a:rPr lang="de-DE" dirty="0"/>
              <a:t>Paulustorgasse 4/3.Stock</a:t>
            </a:r>
          </a:p>
          <a:p>
            <a:pPr algn="just"/>
            <a:r>
              <a:rPr lang="de-DE" dirty="0"/>
              <a:t>8010 Graz </a:t>
            </a:r>
          </a:p>
          <a:p>
            <a:pPr algn="just"/>
            <a:r>
              <a:rPr lang="de-DE" dirty="0"/>
              <a:t>E-Mail: kija@stmk.gv.at</a:t>
            </a:r>
          </a:p>
          <a:p>
            <a:pPr algn="just"/>
            <a:r>
              <a:rPr lang="de-DE" dirty="0"/>
              <a:t>Sekretariat:  0316/877 4921 </a:t>
            </a:r>
          </a:p>
          <a:p>
            <a:pPr algn="just"/>
            <a:r>
              <a:rPr lang="de-DE" dirty="0"/>
              <a:t>Beratung:   0676/86660609 </a:t>
            </a:r>
          </a:p>
          <a:p>
            <a:pPr algn="just"/>
            <a:r>
              <a:rPr lang="de-DE" dirty="0"/>
              <a:t>facebook.com/</a:t>
            </a:r>
            <a:r>
              <a:rPr lang="de-DE" dirty="0" err="1"/>
              <a:t>kija.steiermark</a:t>
            </a:r>
            <a:r>
              <a:rPr lang="de-DE" dirty="0"/>
              <a:t> </a:t>
            </a:r>
          </a:p>
          <a:p>
            <a:pPr algn="just"/>
            <a:r>
              <a:rPr lang="de-DE" dirty="0"/>
              <a:t>www.kija.steiermark.at </a:t>
            </a:r>
          </a:p>
          <a:p>
            <a:pPr algn="just"/>
            <a:endParaRPr lang="de-DE" dirty="0"/>
          </a:p>
          <a:p>
            <a:pPr algn="just"/>
            <a:r>
              <a:rPr lang="de-DE" i="1" dirty="0"/>
              <a:t>Kinder- und Jugendanwältin: </a:t>
            </a:r>
            <a:r>
              <a:rPr lang="de-DE" dirty="0" err="1"/>
              <a:t>Mag.</a:t>
            </a:r>
            <a:r>
              <a:rPr lang="de-DE" baseline="30000" dirty="0" err="1"/>
              <a:t>a</a:t>
            </a:r>
            <a:r>
              <a:rPr lang="de-DE" dirty="0"/>
              <a:t> Denise </a:t>
            </a:r>
            <a:r>
              <a:rPr lang="de-DE" dirty="0" err="1"/>
              <a:t>Schiffrer</a:t>
            </a:r>
            <a:r>
              <a:rPr lang="de-DE" dirty="0"/>
              <a:t>-Barac </a:t>
            </a:r>
          </a:p>
        </p:txBody>
      </p:sp>
      <p:sp>
        <p:nvSpPr>
          <p:cNvPr id="2" name="Foliennummernplatzhalter 1">
            <a:extLst>
              <a:ext uri="{FF2B5EF4-FFF2-40B4-BE49-F238E27FC236}">
                <a16:creationId xmlns:a16="http://schemas.microsoft.com/office/drawing/2014/main" id="{73DCBE38-CDB3-4313-AF11-9789AC97D323}"/>
              </a:ext>
            </a:extLst>
          </p:cNvPr>
          <p:cNvSpPr>
            <a:spLocks noGrp="1"/>
          </p:cNvSpPr>
          <p:nvPr>
            <p:ph type="sldNum" sz="quarter" idx="7"/>
          </p:nvPr>
        </p:nvSpPr>
        <p:spPr/>
        <p:txBody>
          <a:bodyPr/>
          <a:lstStyle/>
          <a:p>
            <a:fld id="{B6F15528-21DE-4FAA-801E-634DDDAF4B2B}" type="slidenum">
              <a:rPr lang="de-AT" smtClean="0"/>
              <a:t>34</a:t>
            </a:fld>
            <a:endParaRPr lang="de-AT"/>
          </a:p>
        </p:txBody>
      </p:sp>
    </p:spTree>
    <p:extLst>
      <p:ext uri="{BB962C8B-B14F-4D97-AF65-F5344CB8AC3E}">
        <p14:creationId xmlns:p14="http://schemas.microsoft.com/office/powerpoint/2010/main" val="3420081590"/>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3.3. Landeskriminalamt Steiermark</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just"/>
            <a:r>
              <a:rPr lang="de-DE" b="1" dirty="0"/>
              <a:t>Gewalt, Betrug, Diebstahl. </a:t>
            </a:r>
            <a:r>
              <a:rPr lang="de-DE" dirty="0"/>
              <a:t>Kriminalität tritt in vielen verschiedenen Arten auf und sie wird in Österreich vehement durch die Polizei bekämpft. Aber auch richtig umgesetzte Präventionsmaßnahmen durch jede einzelne Bürgerin und jeden einzelnen Bürger können einen wesentlichen Beitrag zu mehr Sicherheit leisten.</a:t>
            </a:r>
            <a:endParaRPr lang="de-DE" b="1" dirty="0"/>
          </a:p>
          <a:p>
            <a:pPr algn="just"/>
            <a:endParaRPr lang="de-DE" b="1" dirty="0"/>
          </a:p>
          <a:p>
            <a:pPr algn="just"/>
            <a:r>
              <a:rPr lang="de-DE" b="1" dirty="0"/>
              <a:t>Die Kriminalprävention mit der Zielgruppe der Jugendlichen </a:t>
            </a:r>
            <a:r>
              <a:rPr lang="de-DE" dirty="0"/>
              <a:t>bietet die angeführten Programme kostenlos an. Die Kontaktaufnahme erfolgt über die örtlich zuständige Polizeiinspektion unter der Telefonnummer 059 133. Des Weiteren ist eine Kontaktaufnahme mit der Kriminalprävention des Landeskriminalamtes per Mail unter LPD-ST-LKA-Kriminalpraevention@polizei.gv.at möglich. Weitere Informationen zu diesen und anderen Themen der Kriminalprävention finden sie unter </a:t>
            </a:r>
            <a:r>
              <a:rPr lang="de-DE" dirty="0">
                <a:hlinkClick r:id="rId2"/>
              </a:rPr>
              <a:t>www.bundeskriminalamt.at</a:t>
            </a:r>
            <a:endParaRPr lang="de-DE" dirty="0"/>
          </a:p>
          <a:p>
            <a:pPr algn="just"/>
            <a:endParaRPr lang="de-DE" dirty="0"/>
          </a:p>
        </p:txBody>
      </p:sp>
      <p:sp>
        <p:nvSpPr>
          <p:cNvPr id="2" name="Foliennummernplatzhalter 1">
            <a:extLst>
              <a:ext uri="{FF2B5EF4-FFF2-40B4-BE49-F238E27FC236}">
                <a16:creationId xmlns:a16="http://schemas.microsoft.com/office/drawing/2014/main" id="{8F9685FE-4FA2-4BCE-ACF2-B7800E486635}"/>
              </a:ext>
            </a:extLst>
          </p:cNvPr>
          <p:cNvSpPr>
            <a:spLocks noGrp="1"/>
          </p:cNvSpPr>
          <p:nvPr>
            <p:ph type="sldNum" sz="quarter" idx="7"/>
          </p:nvPr>
        </p:nvSpPr>
        <p:spPr/>
        <p:txBody>
          <a:bodyPr/>
          <a:lstStyle/>
          <a:p>
            <a:fld id="{B6F15528-21DE-4FAA-801E-634DDDAF4B2B}" type="slidenum">
              <a:rPr lang="de-AT" smtClean="0"/>
              <a:t>35</a:t>
            </a:fld>
            <a:endParaRPr lang="de-AT"/>
          </a:p>
        </p:txBody>
      </p:sp>
    </p:spTree>
    <p:extLst>
      <p:ext uri="{BB962C8B-B14F-4D97-AF65-F5344CB8AC3E}">
        <p14:creationId xmlns:p14="http://schemas.microsoft.com/office/powerpoint/2010/main" val="2240590492"/>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Die Programme</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3816429"/>
          </a:xfrm>
        </p:spPr>
        <p:txBody>
          <a:bodyPr/>
          <a:lstStyle/>
          <a:p>
            <a:pPr marL="285750" indent="-285750" algn="just">
              <a:buFont typeface="Arial" panose="020B0604020202020204" pitchFamily="34" charset="0"/>
              <a:buChar char="•"/>
            </a:pPr>
            <a:r>
              <a:rPr lang="de-DE" b="1" dirty="0"/>
              <a:t>All </a:t>
            </a:r>
            <a:r>
              <a:rPr lang="de-DE" b="1" dirty="0" err="1"/>
              <a:t>Right</a:t>
            </a:r>
            <a:r>
              <a:rPr lang="de-DE" b="1" dirty="0"/>
              <a:t> - Alles was recht ist!</a:t>
            </a:r>
          </a:p>
          <a:p>
            <a:pPr marL="742950" lvl="1" indent="-285750" algn="just">
              <a:buFont typeface="Arial" panose="020B0604020202020204" pitchFamily="34" charset="0"/>
              <a:buChar char="•"/>
            </a:pPr>
            <a:r>
              <a:rPr lang="de-DE" dirty="0"/>
              <a:t>Präventive Rechtsinformationen zu Verwaltungs-, Straf- und Zivilrecht</a:t>
            </a:r>
          </a:p>
          <a:p>
            <a:pPr marL="285750" indent="-285750" algn="just">
              <a:buFont typeface="Arial" panose="020B0604020202020204" pitchFamily="34" charset="0"/>
              <a:buChar char="•"/>
            </a:pPr>
            <a:r>
              <a:rPr lang="de-DE" b="1" dirty="0"/>
              <a:t>Click &amp; Check</a:t>
            </a:r>
          </a:p>
          <a:p>
            <a:pPr marL="742950" lvl="1" indent="-285750" algn="just">
              <a:buFont typeface="Arial" panose="020B0604020202020204" pitchFamily="34" charset="0"/>
              <a:buChar char="•"/>
            </a:pPr>
            <a:r>
              <a:rPr lang="de-DE" dirty="0"/>
              <a:t>Förderung eines verantwortungsvollen Umganges mit digitalen Medien</a:t>
            </a:r>
            <a:endParaRPr lang="de-DE" b="1" dirty="0"/>
          </a:p>
          <a:p>
            <a:pPr marL="285750" indent="-285750" algn="just">
              <a:buFont typeface="Arial" panose="020B0604020202020204" pitchFamily="34" charset="0"/>
              <a:buChar char="•"/>
            </a:pPr>
            <a:r>
              <a:rPr lang="de-DE" b="1" dirty="0" err="1">
                <a:hlinkClick r:id="rId2"/>
              </a:rPr>
              <a:t>look@your.life</a:t>
            </a:r>
            <a:endParaRPr lang="de-DE" b="1" dirty="0"/>
          </a:p>
          <a:p>
            <a:pPr marL="742950" lvl="1" indent="-285750" algn="just">
              <a:buFont typeface="Arial" panose="020B0604020202020204" pitchFamily="34" charset="0"/>
              <a:buChar char="•"/>
            </a:pPr>
            <a:r>
              <a:rPr lang="de-DE" dirty="0"/>
              <a:t>Herausforderungen der Konsum- und Medienwelt, sowie des Miteinanders bewältigen</a:t>
            </a:r>
          </a:p>
          <a:p>
            <a:pPr algn="just"/>
            <a:endParaRPr lang="de-DE" b="1" dirty="0"/>
          </a:p>
          <a:p>
            <a:pPr algn="just"/>
            <a:r>
              <a:rPr lang="de-DE" i="1" dirty="0"/>
              <a:t>Kontakt: </a:t>
            </a:r>
          </a:p>
          <a:p>
            <a:pPr algn="just"/>
            <a:r>
              <a:rPr lang="de-DE" dirty="0"/>
              <a:t>Landeskriminalamt Steiermark</a:t>
            </a:r>
          </a:p>
          <a:p>
            <a:pPr algn="just"/>
            <a:r>
              <a:rPr lang="de-DE" dirty="0" err="1"/>
              <a:t>Strassgangerstraße</a:t>
            </a:r>
            <a:r>
              <a:rPr lang="de-DE" dirty="0"/>
              <a:t> 280</a:t>
            </a:r>
          </a:p>
          <a:p>
            <a:pPr algn="just"/>
            <a:r>
              <a:rPr lang="de-DE" dirty="0"/>
              <a:t>8052 Graz </a:t>
            </a:r>
          </a:p>
          <a:p>
            <a:pPr algn="just"/>
            <a:r>
              <a:rPr lang="de-DE" dirty="0"/>
              <a:t>E-Mail: LPD-ST-LKA-Kriminalpraevention@polizei.gv.at</a:t>
            </a:r>
          </a:p>
          <a:p>
            <a:pPr algn="just"/>
            <a:r>
              <a:rPr lang="de-DE" dirty="0"/>
              <a:t>Telefon:  059133/60/3750</a:t>
            </a:r>
          </a:p>
          <a:p>
            <a:pPr algn="just"/>
            <a:r>
              <a:rPr lang="de-DE" dirty="0"/>
              <a:t>www.bundeskriminalamt.at</a:t>
            </a:r>
          </a:p>
        </p:txBody>
      </p:sp>
      <p:sp>
        <p:nvSpPr>
          <p:cNvPr id="2" name="Foliennummernplatzhalter 1">
            <a:extLst>
              <a:ext uri="{FF2B5EF4-FFF2-40B4-BE49-F238E27FC236}">
                <a16:creationId xmlns:a16="http://schemas.microsoft.com/office/drawing/2014/main" id="{801BF791-1314-4F67-99AB-93C8824766CD}"/>
              </a:ext>
            </a:extLst>
          </p:cNvPr>
          <p:cNvSpPr>
            <a:spLocks noGrp="1"/>
          </p:cNvSpPr>
          <p:nvPr>
            <p:ph type="sldNum" sz="quarter" idx="7"/>
          </p:nvPr>
        </p:nvSpPr>
        <p:spPr/>
        <p:txBody>
          <a:bodyPr/>
          <a:lstStyle/>
          <a:p>
            <a:fld id="{B6F15528-21DE-4FAA-801E-634DDDAF4B2B}" type="slidenum">
              <a:rPr lang="de-AT" smtClean="0"/>
              <a:t>36</a:t>
            </a:fld>
            <a:endParaRPr lang="de-AT"/>
          </a:p>
        </p:txBody>
      </p:sp>
    </p:spTree>
    <p:extLst>
      <p:ext uri="{BB962C8B-B14F-4D97-AF65-F5344CB8AC3E}">
        <p14:creationId xmlns:p14="http://schemas.microsoft.com/office/powerpoint/2010/main" val="1584236947"/>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2277" y="945928"/>
            <a:ext cx="8259444" cy="369332"/>
          </a:xfrm>
        </p:spPr>
        <p:txBody>
          <a:bodyPr/>
          <a:lstStyle/>
          <a:p>
            <a:r>
              <a:rPr lang="de-DE" dirty="0"/>
              <a:t>Appendix</a:t>
            </a:r>
          </a:p>
        </p:txBody>
      </p:sp>
      <p:sp>
        <p:nvSpPr>
          <p:cNvPr id="3" name="Textplatzhalter 2"/>
          <p:cNvSpPr>
            <a:spLocks noGrp="1"/>
          </p:cNvSpPr>
          <p:nvPr>
            <p:ph type="body" idx="1"/>
          </p:nvPr>
        </p:nvSpPr>
        <p:spPr/>
        <p:txBody>
          <a:bodyPr/>
          <a:lstStyle/>
          <a:p>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062151395"/>
              </p:ext>
            </p:extLst>
          </p:nvPr>
        </p:nvGraphicFramePr>
        <p:xfrm>
          <a:off x="427356" y="1315259"/>
          <a:ext cx="8259444" cy="4722001"/>
        </p:xfrm>
        <a:graphic>
          <a:graphicData uri="http://schemas.openxmlformats.org/drawingml/2006/table">
            <a:tbl>
              <a:tblPr>
                <a:tableStyleId>{5C22544A-7EE6-4342-B048-85BDC9FD1C3A}</a:tableStyleId>
              </a:tblPr>
              <a:tblGrid>
                <a:gridCol w="1958417">
                  <a:extLst>
                    <a:ext uri="{9D8B030D-6E8A-4147-A177-3AD203B41FA5}">
                      <a16:colId xmlns:a16="http://schemas.microsoft.com/office/drawing/2014/main" val="596231187"/>
                    </a:ext>
                  </a:extLst>
                </a:gridCol>
                <a:gridCol w="1655246">
                  <a:extLst>
                    <a:ext uri="{9D8B030D-6E8A-4147-A177-3AD203B41FA5}">
                      <a16:colId xmlns:a16="http://schemas.microsoft.com/office/drawing/2014/main" val="1723676127"/>
                    </a:ext>
                  </a:extLst>
                </a:gridCol>
                <a:gridCol w="1791762">
                  <a:extLst>
                    <a:ext uri="{9D8B030D-6E8A-4147-A177-3AD203B41FA5}">
                      <a16:colId xmlns:a16="http://schemas.microsoft.com/office/drawing/2014/main" val="4081953662"/>
                    </a:ext>
                  </a:extLst>
                </a:gridCol>
                <a:gridCol w="2854019">
                  <a:extLst>
                    <a:ext uri="{9D8B030D-6E8A-4147-A177-3AD203B41FA5}">
                      <a16:colId xmlns:a16="http://schemas.microsoft.com/office/drawing/2014/main" val="506919147"/>
                    </a:ext>
                  </a:extLst>
                </a:gridCol>
              </a:tblGrid>
              <a:tr h="243641">
                <a:tc gridSpan="4">
                  <a:txBody>
                    <a:bodyPr/>
                    <a:lstStyle/>
                    <a:p>
                      <a:pPr algn="ctr" fontAlgn="ctr"/>
                      <a:r>
                        <a:rPr lang="de-DE" sz="1400" b="1" u="none" strike="noStrike" dirty="0">
                          <a:effectLst/>
                        </a:rPr>
                        <a:t>Kinderschutzzentren</a:t>
                      </a:r>
                      <a:endParaRPr lang="de-DE" sz="1400" b="1" i="0" u="none" strike="noStrike" dirty="0">
                        <a:solidFill>
                          <a:srgbClr val="000000"/>
                        </a:solidFill>
                        <a:effectLst/>
                        <a:latin typeface="Corbel" panose="020B0503020204020204" pitchFamily="34" charset="0"/>
                      </a:endParaRPr>
                    </a:p>
                  </a:txBody>
                  <a:tcPr marL="5159" marR="5159" marT="515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929704419"/>
                  </a:ext>
                </a:extLst>
              </a:tr>
              <a:tr h="433896">
                <a:tc>
                  <a:txBody>
                    <a:bodyPr/>
                    <a:lstStyle/>
                    <a:p>
                      <a:pPr algn="l" fontAlgn="ctr"/>
                      <a:r>
                        <a:rPr lang="de-DE" sz="1000" b="1" i="0" u="none" strike="noStrike" dirty="0">
                          <a:solidFill>
                            <a:srgbClr val="000000"/>
                          </a:solidFill>
                          <a:effectLst/>
                          <a:latin typeface="+mj-lt"/>
                        </a:rPr>
                        <a:t>Bundesverband Österreichischer Kinderschutzzentren</a:t>
                      </a:r>
                    </a:p>
                  </a:txBody>
                  <a:tcPr marL="9525" marR="9525" marT="9525" marB="0" anchor="ctr"/>
                </a:tc>
                <a:tc>
                  <a:txBody>
                    <a:bodyPr/>
                    <a:lstStyle/>
                    <a:p>
                      <a:pPr algn="l" fontAlgn="ctr"/>
                      <a:r>
                        <a:rPr lang="de-DE" sz="1000" b="0" i="0" u="none" strike="noStrike">
                          <a:solidFill>
                            <a:srgbClr val="000000"/>
                          </a:solidFill>
                          <a:effectLst/>
                          <a:latin typeface="+mj-lt"/>
                        </a:rPr>
                        <a:t>Marxergasse 24/2/6/1, 1030 Wien</a:t>
                      </a:r>
                    </a:p>
                  </a:txBody>
                  <a:tcPr marL="9525" marR="9525" marT="9525" marB="0" anchor="ctr"/>
                </a:tc>
                <a:tc>
                  <a:txBody>
                    <a:bodyPr/>
                    <a:lstStyle/>
                    <a:p>
                      <a:pPr algn="l" fontAlgn="ctr"/>
                      <a:r>
                        <a:rPr lang="de-DE" sz="1000" b="0" i="0" u="none" strike="noStrike">
                          <a:solidFill>
                            <a:srgbClr val="000000"/>
                          </a:solidFill>
                          <a:effectLst/>
                          <a:latin typeface="+mj-lt"/>
                        </a:rPr>
                        <a:t>+43 (0)664/887 36 462</a:t>
                      </a:r>
                    </a:p>
                  </a:txBody>
                  <a:tcPr marL="9525" marR="9525" marT="9525" marB="0" anchor="ctr"/>
                </a:tc>
                <a:tc>
                  <a:txBody>
                    <a:bodyPr/>
                    <a:lstStyle/>
                    <a:p>
                      <a:pPr algn="l" fontAlgn="ctr"/>
                      <a:r>
                        <a:rPr lang="de-DE" sz="1000" b="0" i="0" u="none" strike="noStrike">
                          <a:solidFill>
                            <a:srgbClr val="000000"/>
                          </a:solidFill>
                          <a:effectLst/>
                          <a:latin typeface="+mj-lt"/>
                        </a:rPr>
                        <a:t>info@oe-kinderschutzzentren.at</a:t>
                      </a:r>
                    </a:p>
                  </a:txBody>
                  <a:tcPr marL="9525" marR="9525" marT="9525" marB="0" anchor="ctr"/>
                </a:tc>
                <a:extLst>
                  <a:ext uri="{0D108BD9-81ED-4DB2-BD59-A6C34878D82A}">
                    <a16:rowId xmlns:a16="http://schemas.microsoft.com/office/drawing/2014/main" val="1758337396"/>
                  </a:ext>
                </a:extLst>
              </a:tr>
              <a:tr h="454096">
                <a:tc>
                  <a:txBody>
                    <a:bodyPr/>
                    <a:lstStyle/>
                    <a:p>
                      <a:pPr algn="l" fontAlgn="ctr"/>
                      <a:r>
                        <a:rPr lang="de-DE" sz="1000" b="0" i="0" u="none" strike="noStrike" dirty="0">
                          <a:solidFill>
                            <a:srgbClr val="000000"/>
                          </a:solidFill>
                          <a:effectLst/>
                          <a:latin typeface="+mj-lt"/>
                        </a:rPr>
                        <a:t>Gewaltschutzzentrum Steiermark</a:t>
                      </a:r>
                    </a:p>
                  </a:txBody>
                  <a:tcPr marL="9525" marR="9525" marT="9525" marB="0" anchor="ctr"/>
                </a:tc>
                <a:tc>
                  <a:txBody>
                    <a:bodyPr/>
                    <a:lstStyle/>
                    <a:p>
                      <a:pPr algn="l" fontAlgn="ctr"/>
                      <a:r>
                        <a:rPr lang="it-IT" sz="1000" b="0" i="0" u="none" strike="noStrike" dirty="0" err="1">
                          <a:solidFill>
                            <a:srgbClr val="000000"/>
                          </a:solidFill>
                          <a:effectLst/>
                          <a:latin typeface="+mj-lt"/>
                        </a:rPr>
                        <a:t>Granatengasse</a:t>
                      </a:r>
                      <a:r>
                        <a:rPr lang="it-IT" sz="1000" b="0" i="0" u="none" strike="noStrike" dirty="0">
                          <a:solidFill>
                            <a:srgbClr val="000000"/>
                          </a:solidFill>
                          <a:effectLst/>
                          <a:latin typeface="+mj-lt"/>
                        </a:rPr>
                        <a:t> 4/2. Stock (</a:t>
                      </a:r>
                      <a:r>
                        <a:rPr lang="it-IT" sz="1000" b="0" i="0" u="none" strike="noStrike" dirty="0" err="1">
                          <a:solidFill>
                            <a:srgbClr val="000000"/>
                          </a:solidFill>
                          <a:effectLst/>
                          <a:latin typeface="+mj-lt"/>
                        </a:rPr>
                        <a:t>barrierefrei</a:t>
                      </a:r>
                      <a:r>
                        <a:rPr lang="it-IT" sz="1000" b="0" i="0" u="none" strike="noStrike" dirty="0">
                          <a:solidFill>
                            <a:srgbClr val="000000"/>
                          </a:solidFill>
                          <a:effectLst/>
                          <a:latin typeface="+mj-lt"/>
                        </a:rPr>
                        <a:t>)</a:t>
                      </a:r>
                    </a:p>
                    <a:p>
                      <a:pPr algn="l" fontAlgn="ctr"/>
                      <a:r>
                        <a:rPr lang="it-IT" sz="1000" b="0" i="0" u="none" strike="noStrike" dirty="0">
                          <a:solidFill>
                            <a:srgbClr val="000000"/>
                          </a:solidFill>
                          <a:effectLst/>
                          <a:latin typeface="+mj-lt"/>
                        </a:rPr>
                        <a:t>8020 Graz</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+43 (0)0316/77 41 99</a:t>
                      </a:r>
                    </a:p>
                  </a:txBody>
                  <a:tcPr marL="9525" marR="9525" marT="9525" marB="0" anchor="ctr"/>
                </a:tc>
                <a:tc>
                  <a:txBody>
                    <a:bodyPr/>
                    <a:lstStyle/>
                    <a:p>
                      <a:pPr algn="l" fontAlgn="ctr"/>
                      <a:r>
                        <a:rPr lang="de-DE" sz="1000" b="0" i="0" u="none" strike="noStrike">
                          <a:solidFill>
                            <a:srgbClr val="000000"/>
                          </a:solidFill>
                          <a:effectLst/>
                          <a:latin typeface="+mj-lt"/>
                        </a:rPr>
                        <a:t>office@gewaltschutzzentrum.at</a:t>
                      </a:r>
                    </a:p>
                  </a:txBody>
                  <a:tcPr marL="9525" marR="9525" marT="9525" marB="0" anchor="ctr"/>
                </a:tc>
                <a:extLst>
                  <a:ext uri="{0D108BD9-81ED-4DB2-BD59-A6C34878D82A}">
                    <a16:rowId xmlns:a16="http://schemas.microsoft.com/office/drawing/2014/main" val="1250856193"/>
                  </a:ext>
                </a:extLst>
              </a:tr>
              <a:tr h="243641">
                <a:tc>
                  <a:txBody>
                    <a:bodyPr/>
                    <a:lstStyle/>
                    <a:p>
                      <a:pPr algn="l" fontAlgn="ctr"/>
                      <a:r>
                        <a:rPr lang="de-DE" sz="1000" b="0" i="0" u="none" strike="noStrike">
                          <a:solidFill>
                            <a:srgbClr val="000000"/>
                          </a:solidFill>
                          <a:effectLst/>
                          <a:latin typeface="+mj-lt"/>
                        </a:rPr>
                        <a:t>Kinderschutzzentrum Graz</a:t>
                      </a:r>
                    </a:p>
                  </a:txBody>
                  <a:tcPr marL="9525" marR="9525" marT="9525" marB="0" anchor="ctr"/>
                </a:tc>
                <a:tc>
                  <a:txBody>
                    <a:bodyPr/>
                    <a:lstStyle/>
                    <a:p>
                      <a:pPr algn="l" fontAlgn="ctr"/>
                      <a:r>
                        <a:rPr lang="de-DE" sz="1000" b="0" i="0" u="none" strike="noStrike" dirty="0" err="1">
                          <a:solidFill>
                            <a:srgbClr val="000000"/>
                          </a:solidFill>
                          <a:effectLst/>
                          <a:latin typeface="+mj-lt"/>
                        </a:rPr>
                        <a:t>Griesplatz</a:t>
                      </a:r>
                      <a:r>
                        <a:rPr lang="de-DE" sz="1000" b="0" i="0" u="none" strike="noStrike" dirty="0">
                          <a:solidFill>
                            <a:srgbClr val="000000"/>
                          </a:solidFill>
                          <a:effectLst/>
                          <a:latin typeface="+mj-lt"/>
                        </a:rPr>
                        <a:t> 32, 8020 Graz</a:t>
                      </a:r>
                    </a:p>
                  </a:txBody>
                  <a:tcPr marL="9525" marR="9525" marT="9525" marB="0" anchor="ctr"/>
                </a:tc>
                <a:tc>
                  <a:txBody>
                    <a:bodyPr/>
                    <a:lstStyle/>
                    <a:p>
                      <a:pPr algn="l" fontAlgn="ctr"/>
                      <a:r>
                        <a:rPr lang="de-DE" sz="1000" b="0" i="0" u="none" strike="noStrike">
                          <a:solidFill>
                            <a:srgbClr val="333333"/>
                          </a:solidFill>
                          <a:effectLst/>
                          <a:latin typeface="+mj-lt"/>
                        </a:rPr>
                        <a:t>+43 (0)316/83 19 41 - 0</a:t>
                      </a:r>
                    </a:p>
                  </a:txBody>
                  <a:tcPr marL="9525" marR="9525" marT="9525" marB="0" anchor="ctr"/>
                </a:tc>
                <a:tc>
                  <a:txBody>
                    <a:bodyPr/>
                    <a:lstStyle/>
                    <a:p>
                      <a:pPr algn="l" fontAlgn="ctr"/>
                      <a:r>
                        <a:rPr lang="de-DE" sz="1000" b="0" i="0" u="none" strike="noStrike">
                          <a:solidFill>
                            <a:srgbClr val="000000"/>
                          </a:solidFill>
                          <a:effectLst/>
                          <a:latin typeface="+mj-lt"/>
                        </a:rPr>
                        <a:t>graz@kinderschutz-zentrum.at</a:t>
                      </a:r>
                    </a:p>
                  </a:txBody>
                  <a:tcPr marL="9525" marR="9525" marT="9525" marB="0" anchor="ctr"/>
                </a:tc>
                <a:extLst>
                  <a:ext uri="{0D108BD9-81ED-4DB2-BD59-A6C34878D82A}">
                    <a16:rowId xmlns:a16="http://schemas.microsoft.com/office/drawing/2014/main" val="1510582751"/>
                  </a:ext>
                </a:extLst>
              </a:tr>
              <a:tr h="454096">
                <a:tc>
                  <a:txBody>
                    <a:bodyPr/>
                    <a:lstStyle/>
                    <a:p>
                      <a:pPr algn="l" fontAlgn="ctr"/>
                      <a:r>
                        <a:rPr lang="de-DE" sz="1000" b="0" i="0" u="none" strike="noStrike">
                          <a:solidFill>
                            <a:srgbClr val="000000"/>
                          </a:solidFill>
                          <a:effectLst/>
                          <a:latin typeface="+mj-lt"/>
                        </a:rPr>
                        <a:t>Kinderschutzzentrum KITZ Leibnitz</a:t>
                      </a:r>
                    </a:p>
                  </a:txBody>
                  <a:tcPr marL="9525" marR="9525" marT="9525" marB="0" anchor="ctr"/>
                </a:tc>
                <a:tc>
                  <a:txBody>
                    <a:bodyPr/>
                    <a:lstStyle/>
                    <a:p>
                      <a:pPr algn="l" fontAlgn="ctr"/>
                      <a:r>
                        <a:rPr lang="de-DE" sz="1000" b="0" i="0" u="none" strike="noStrike" dirty="0">
                          <a:solidFill>
                            <a:srgbClr val="000000"/>
                          </a:solidFill>
                          <a:effectLst/>
                          <a:latin typeface="+mj-lt"/>
                        </a:rPr>
                        <a:t>Dechant-Thaller-Straße 39/1, 8430 Leibnitz</a:t>
                      </a:r>
                      <a:br>
                        <a:rPr lang="de-DE" sz="1000" b="0" i="0" u="none" strike="noStrike" dirty="0">
                          <a:solidFill>
                            <a:srgbClr val="000000"/>
                          </a:solidFill>
                          <a:effectLst/>
                          <a:latin typeface="+mj-lt"/>
                        </a:rPr>
                      </a:b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dirty="0">
                          <a:solidFill>
                            <a:srgbClr val="000000"/>
                          </a:solidFill>
                          <a:effectLst/>
                          <a:latin typeface="+mj-lt"/>
                        </a:rPr>
                        <a:t>+43 (0)3452/85 7 00</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347325670"/>
                  </a:ext>
                </a:extLst>
              </a:tr>
              <a:tr h="291837">
                <a:tc>
                  <a:txBody>
                    <a:bodyPr/>
                    <a:lstStyle/>
                    <a:p>
                      <a:pPr algn="l" fontAlgn="ctr"/>
                      <a:r>
                        <a:rPr lang="de-DE" sz="1000" b="0" i="0" u="none" strike="noStrike">
                          <a:solidFill>
                            <a:srgbClr val="000000"/>
                          </a:solidFill>
                          <a:effectLst/>
                          <a:latin typeface="+mj-lt"/>
                        </a:rPr>
                        <a:t>Kinderschutzzentrum Liezen</a:t>
                      </a:r>
                    </a:p>
                  </a:txBody>
                  <a:tcPr marL="9525" marR="9525" marT="9525" marB="0" anchor="ctr"/>
                </a:tc>
                <a:tc>
                  <a:txBody>
                    <a:bodyPr/>
                    <a:lstStyle/>
                    <a:p>
                      <a:pPr algn="l" fontAlgn="ctr"/>
                      <a:r>
                        <a:rPr lang="de-DE" sz="1000" b="0" i="0" u="none" strike="noStrike">
                          <a:solidFill>
                            <a:srgbClr val="000000"/>
                          </a:solidFill>
                          <a:effectLst/>
                          <a:latin typeface="+mj-lt"/>
                        </a:rPr>
                        <a:t>Sonnenweg 2, 8940 Liezen</a:t>
                      </a:r>
                    </a:p>
                  </a:txBody>
                  <a:tcPr marL="9525" marR="9525" marT="9525" marB="0" anchor="ctr"/>
                </a:tc>
                <a:tc>
                  <a:txBody>
                    <a:bodyPr/>
                    <a:lstStyle/>
                    <a:p>
                      <a:pPr algn="l" fontAlgn="ctr"/>
                      <a:r>
                        <a:rPr lang="de-DE" sz="1000" b="0" i="0" u="none" strike="noStrike" dirty="0">
                          <a:solidFill>
                            <a:srgbClr val="000000"/>
                          </a:solidFill>
                          <a:effectLst/>
                          <a:latin typeface="+mj-lt"/>
                        </a:rPr>
                        <a:t>+43 (0)3612/21 002</a:t>
                      </a:r>
                    </a:p>
                  </a:txBody>
                  <a:tcPr marL="9525" marR="9525" marT="9525" marB="0" anchor="ctr"/>
                </a:tc>
                <a:tc>
                  <a:txBody>
                    <a:bodyPr/>
                    <a:lstStyle/>
                    <a:p>
                      <a:pPr algn="l" fontAlgn="ctr"/>
                      <a:r>
                        <a:rPr lang="de-DE" sz="1000" b="0" i="0" u="none" strike="noStrike">
                          <a:solidFill>
                            <a:srgbClr val="000000"/>
                          </a:solidFill>
                          <a:effectLst/>
                          <a:latin typeface="+mj-lt"/>
                        </a:rPr>
                        <a:t>office.kisz.liezen@stmk.volkshilfe.at</a:t>
                      </a:r>
                    </a:p>
                  </a:txBody>
                  <a:tcPr marL="9525" marR="9525" marT="9525" marB="0" anchor="ctr"/>
                </a:tc>
                <a:extLst>
                  <a:ext uri="{0D108BD9-81ED-4DB2-BD59-A6C34878D82A}">
                    <a16:rowId xmlns:a16="http://schemas.microsoft.com/office/drawing/2014/main" val="2804949085"/>
                  </a:ext>
                </a:extLst>
              </a:tr>
              <a:tr h="305820">
                <a:tc>
                  <a:txBody>
                    <a:bodyPr/>
                    <a:lstStyle/>
                    <a:p>
                      <a:pPr algn="l" fontAlgn="ctr"/>
                      <a:r>
                        <a:rPr lang="de-DE" sz="1000" b="0" i="0" u="none" strike="noStrike">
                          <a:solidFill>
                            <a:srgbClr val="000000"/>
                          </a:solidFill>
                          <a:effectLst/>
                          <a:latin typeface="+mj-lt"/>
                        </a:rPr>
                        <a:t>Kinderschutzzentrum Oberes Murtal</a:t>
                      </a:r>
                    </a:p>
                  </a:txBody>
                  <a:tcPr marL="9525" marR="9525" marT="9525" marB="0" anchor="ctr"/>
                </a:tc>
                <a:tc>
                  <a:txBody>
                    <a:bodyPr/>
                    <a:lstStyle/>
                    <a:p>
                      <a:pPr algn="l" fontAlgn="ctr"/>
                      <a:r>
                        <a:rPr lang="de-DE" sz="1000" b="0" i="0" u="none" strike="noStrike" dirty="0" err="1">
                          <a:solidFill>
                            <a:srgbClr val="000000"/>
                          </a:solidFill>
                          <a:effectLst/>
                          <a:latin typeface="+mj-lt"/>
                        </a:rPr>
                        <a:t>Gaaler</a:t>
                      </a:r>
                      <a:r>
                        <a:rPr lang="de-DE" sz="1000" b="0" i="0" u="none" strike="noStrike" dirty="0">
                          <a:solidFill>
                            <a:srgbClr val="000000"/>
                          </a:solidFill>
                          <a:effectLst/>
                          <a:latin typeface="+mj-lt"/>
                        </a:rPr>
                        <a:t> Straße 2, 8720 Knittelfeld</a:t>
                      </a:r>
                    </a:p>
                  </a:txBody>
                  <a:tcPr marL="9525" marR="9525" marT="9525" marB="0" anchor="ctr"/>
                </a:tc>
                <a:tc>
                  <a:txBody>
                    <a:bodyPr/>
                    <a:lstStyle/>
                    <a:p>
                      <a:pPr algn="l" fontAlgn="ctr"/>
                      <a:r>
                        <a:rPr lang="de-DE" sz="1000" b="0" i="0" u="none" strike="noStrike" dirty="0">
                          <a:solidFill>
                            <a:srgbClr val="333333"/>
                          </a:solidFill>
                          <a:effectLst/>
                          <a:latin typeface="+mj-lt"/>
                        </a:rPr>
                        <a:t>+43 (0)3512/75 741</a:t>
                      </a:r>
                    </a:p>
                    <a:p>
                      <a:pPr algn="l" fontAlgn="ctr"/>
                      <a:r>
                        <a:rPr lang="de-DE" sz="1000" b="0" i="0" u="none" strike="noStrike" dirty="0">
                          <a:solidFill>
                            <a:srgbClr val="333333"/>
                          </a:solidFill>
                          <a:effectLst/>
                          <a:latin typeface="+mj-lt"/>
                        </a:rPr>
                        <a:t>+43 (0)660/85 55 323</a:t>
                      </a:r>
                    </a:p>
                  </a:txBody>
                  <a:tcPr marL="9525" marR="9525" marT="9525" marB="0" anchor="ctr"/>
                </a:tc>
                <a:tc>
                  <a:txBody>
                    <a:bodyPr/>
                    <a:lstStyle/>
                    <a:p>
                      <a:pPr algn="l" fontAlgn="ctr"/>
                      <a:r>
                        <a:rPr lang="de-DE" sz="1000" b="0" i="0" u="none" strike="noStrike">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126038097"/>
                  </a:ext>
                </a:extLst>
              </a:tr>
              <a:tr h="433896">
                <a:tc>
                  <a:txBody>
                    <a:bodyPr/>
                    <a:lstStyle/>
                    <a:p>
                      <a:pPr algn="l" fontAlgn="ctr"/>
                      <a:r>
                        <a:rPr lang="de-DE" sz="1000" b="0" i="0" u="none" strike="noStrike">
                          <a:solidFill>
                            <a:srgbClr val="000000"/>
                          </a:solidFill>
                          <a:effectLst/>
                          <a:latin typeface="+mj-lt"/>
                        </a:rPr>
                        <a:t>Kinderschutzzentrum Oberes Murtal - Außenstelle Bruck/Mur</a:t>
                      </a:r>
                    </a:p>
                  </a:txBody>
                  <a:tcPr marL="9525" marR="9525" marT="9525" marB="0" anchor="ctr"/>
                </a:tc>
                <a:tc>
                  <a:txBody>
                    <a:bodyPr/>
                    <a:lstStyle/>
                    <a:p>
                      <a:pPr algn="l" fontAlgn="ctr"/>
                      <a:r>
                        <a:rPr lang="de-DE" sz="1000" b="0" i="0" u="none" strike="noStrike">
                          <a:solidFill>
                            <a:srgbClr val="000000"/>
                          </a:solidFill>
                          <a:effectLst/>
                          <a:latin typeface="+mj-lt"/>
                        </a:rPr>
                        <a:t>Roseggerstraße 24, 8600 Bruck/Mur</a:t>
                      </a:r>
                    </a:p>
                  </a:txBody>
                  <a:tcPr marL="9525" marR="9525" marT="9525" marB="0" anchor="ctr"/>
                </a:tc>
                <a:tc>
                  <a:txBody>
                    <a:bodyPr/>
                    <a:lstStyle/>
                    <a:p>
                      <a:pPr algn="l" fontAlgn="ctr"/>
                      <a:r>
                        <a:rPr lang="de-DE" sz="1000" b="0" i="0" u="none" strike="noStrike" dirty="0">
                          <a:solidFill>
                            <a:srgbClr val="333333"/>
                          </a:solidFill>
                          <a:effectLst/>
                          <a:latin typeface="+mj-lt"/>
                        </a:rPr>
                        <a:t>+43 (0)664/80 55 371</a:t>
                      </a:r>
                    </a:p>
                    <a:p>
                      <a:pPr marL="0" marR="0" lvl="0" indent="0" algn="l" defTabSz="914400" eaLnBrk="1" fontAlgn="ctr" latinLnBrk="0" hangingPunct="1">
                        <a:lnSpc>
                          <a:spcPct val="100000"/>
                        </a:lnSpc>
                        <a:spcBef>
                          <a:spcPts val="0"/>
                        </a:spcBef>
                        <a:spcAft>
                          <a:spcPts val="0"/>
                        </a:spcAft>
                        <a:buClrTx/>
                        <a:buSzTx/>
                        <a:buFontTx/>
                        <a:buNone/>
                        <a:tabLst/>
                        <a:defRPr/>
                      </a:pP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914744006"/>
                  </a:ext>
                </a:extLst>
              </a:tr>
              <a:tr h="365463">
                <a:tc>
                  <a:txBody>
                    <a:bodyPr/>
                    <a:lstStyle/>
                    <a:p>
                      <a:pPr algn="l" fontAlgn="ctr"/>
                      <a:r>
                        <a:rPr lang="de-DE" sz="1000" b="0" i="0" u="none" strike="noStrike" dirty="0">
                          <a:solidFill>
                            <a:srgbClr val="000000"/>
                          </a:solidFill>
                          <a:effectLst/>
                          <a:latin typeface="+mj-lt"/>
                        </a:rPr>
                        <a:t>Kinderschutzzentrum Oberes Murtal - Außenstelle Murau</a:t>
                      </a:r>
                    </a:p>
                  </a:txBody>
                  <a:tcPr marL="9525" marR="9525" marT="9525" marB="0" anchor="ctr"/>
                </a:tc>
                <a:tc>
                  <a:txBody>
                    <a:bodyPr/>
                    <a:lstStyle/>
                    <a:p>
                      <a:pPr algn="l" fontAlgn="ctr"/>
                      <a:r>
                        <a:rPr lang="de-DE" sz="1000" b="0" i="0" u="none" strike="noStrike" dirty="0">
                          <a:solidFill>
                            <a:srgbClr val="000000"/>
                          </a:solidFill>
                          <a:effectLst/>
                          <a:latin typeface="+mj-lt"/>
                        </a:rPr>
                        <a:t>Bundesstraße 9, 8850 Murau</a:t>
                      </a:r>
                    </a:p>
                  </a:txBody>
                  <a:tcPr marL="9525" marR="9525" marT="9525" marB="0" anchor="ctr"/>
                </a:tc>
                <a:tc>
                  <a:txBody>
                    <a:bodyPr/>
                    <a:lstStyle/>
                    <a:p>
                      <a:pPr algn="l" fontAlgn="ctr"/>
                      <a:r>
                        <a:rPr lang="de-DE" sz="1000" b="0" i="0" u="none" strike="noStrike" dirty="0">
                          <a:solidFill>
                            <a:srgbClr val="333333"/>
                          </a:solidFill>
                          <a:effectLst/>
                          <a:latin typeface="+mn-lt"/>
                          <a:ea typeface="+mn-ea"/>
                          <a:cs typeface="+mn-cs"/>
                        </a:rPr>
                        <a:t>+43 (0)660/85 55 318</a:t>
                      </a:r>
                    </a:p>
                    <a:p>
                      <a:pPr algn="l" fontAlgn="ct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2070474844"/>
                  </a:ext>
                </a:extLst>
              </a:tr>
              <a:tr h="365463">
                <a:tc>
                  <a:txBody>
                    <a:bodyPr/>
                    <a:lstStyle/>
                    <a:p>
                      <a:pPr algn="l" fontAlgn="ctr"/>
                      <a:r>
                        <a:rPr lang="de-DE" sz="1000" b="0" i="0" u="none" strike="noStrike" dirty="0">
                          <a:solidFill>
                            <a:srgbClr val="000000"/>
                          </a:solidFill>
                          <a:effectLst/>
                          <a:latin typeface="+mj-lt"/>
                        </a:rPr>
                        <a:t>Kinderschutzzentrum Oberes Murtal – Außenstelle Leoben</a:t>
                      </a:r>
                    </a:p>
                  </a:txBody>
                  <a:tcPr marL="9525" marR="9525" marT="9525" marB="0" anchor="ctr"/>
                </a:tc>
                <a:tc>
                  <a:txBody>
                    <a:bodyPr/>
                    <a:lstStyle/>
                    <a:p>
                      <a:pPr algn="l" fontAlgn="ctr"/>
                      <a:r>
                        <a:rPr lang="de-DE" sz="1000" b="0" i="0" u="none" strike="noStrike" dirty="0" err="1">
                          <a:solidFill>
                            <a:srgbClr val="000000"/>
                          </a:solidFill>
                          <a:effectLst/>
                          <a:latin typeface="+mj-lt"/>
                        </a:rPr>
                        <a:t>Timmesdorfergasse</a:t>
                      </a:r>
                      <a:r>
                        <a:rPr lang="de-DE" sz="1000" b="0" i="0" u="none" strike="noStrike" dirty="0">
                          <a:solidFill>
                            <a:srgbClr val="000000"/>
                          </a:solidFill>
                          <a:effectLst/>
                          <a:latin typeface="+mj-lt"/>
                        </a:rPr>
                        <a:t> 14, 8700 Leoben</a:t>
                      </a:r>
                    </a:p>
                  </a:txBody>
                  <a:tcPr marL="9525" marR="9525" marT="9525" marB="0" anchor="ctr"/>
                </a:tc>
                <a:tc>
                  <a:txBody>
                    <a:bodyPr/>
                    <a:lstStyle/>
                    <a:p>
                      <a:pPr algn="l" fontAlgn="ctr"/>
                      <a:r>
                        <a:rPr lang="de-DE" sz="1000" b="0" i="0" u="none" strike="noStrike" dirty="0">
                          <a:solidFill>
                            <a:srgbClr val="333333"/>
                          </a:solidFill>
                          <a:effectLst/>
                          <a:latin typeface="+mn-lt"/>
                          <a:ea typeface="+mn-ea"/>
                          <a:cs typeface="+mn-cs"/>
                        </a:rPr>
                        <a:t>+43 (0)660/8555 321 </a:t>
                      </a:r>
                    </a:p>
                    <a:p>
                      <a:pPr algn="l" fontAlgn="ct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830421292"/>
                  </a:ext>
                </a:extLst>
              </a:tr>
              <a:tr h="365463">
                <a:tc>
                  <a:txBody>
                    <a:bodyPr/>
                    <a:lstStyle/>
                    <a:p>
                      <a:pPr algn="l" fontAlgn="ctr"/>
                      <a:r>
                        <a:rPr lang="de-DE" sz="1000" b="0" i="0" u="none" strike="noStrike" dirty="0">
                          <a:solidFill>
                            <a:srgbClr val="000000"/>
                          </a:solidFill>
                          <a:effectLst/>
                          <a:latin typeface="+mj-lt"/>
                        </a:rPr>
                        <a:t>Kinderschutzzentrum Rettet das Kind Bruck/Kapfenberg</a:t>
                      </a:r>
                    </a:p>
                  </a:txBody>
                  <a:tcPr marL="9525" marR="9525" marT="9525" marB="0" anchor="ctr"/>
                </a:tc>
                <a:tc>
                  <a:txBody>
                    <a:bodyPr/>
                    <a:lstStyle/>
                    <a:p>
                      <a:pPr algn="l" fontAlgn="ctr"/>
                      <a:r>
                        <a:rPr lang="de-DE" sz="1000" b="0" i="0" u="none" strike="noStrike" dirty="0">
                          <a:solidFill>
                            <a:srgbClr val="000000"/>
                          </a:solidFill>
                          <a:effectLst/>
                          <a:latin typeface="+mj-lt"/>
                        </a:rPr>
                        <a:t>Wiener Straße 2,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(0)3862/22 430</a:t>
                      </a:r>
                    </a:p>
                  </a:txBody>
                  <a:tcPr marL="9525" marR="9525" marT="9525" marB="0" anchor="ctr"/>
                </a:tc>
                <a:tc>
                  <a:txBody>
                    <a:bodyPr/>
                    <a:lstStyle/>
                    <a:p>
                      <a:pPr algn="l" fontAlgn="ctr"/>
                      <a:r>
                        <a:rPr lang="de-DE" sz="1000" b="0" i="0" u="none" strike="noStrike" dirty="0">
                          <a:solidFill>
                            <a:srgbClr val="000000"/>
                          </a:solidFill>
                          <a:effectLst/>
                          <a:latin typeface="+mj-lt"/>
                        </a:rPr>
                        <a:t>office@kiszkapfenberg.at</a:t>
                      </a:r>
                    </a:p>
                  </a:txBody>
                  <a:tcPr marL="9525" marR="9525" marT="9525" marB="0" anchor="ctr"/>
                </a:tc>
                <a:extLst>
                  <a:ext uri="{0D108BD9-81ED-4DB2-BD59-A6C34878D82A}">
                    <a16:rowId xmlns:a16="http://schemas.microsoft.com/office/drawing/2014/main" val="345797397"/>
                  </a:ext>
                </a:extLst>
              </a:tr>
              <a:tr h="365463">
                <a:tc>
                  <a:txBody>
                    <a:bodyPr/>
                    <a:lstStyle/>
                    <a:p>
                      <a:pPr algn="l" fontAlgn="ctr"/>
                      <a:r>
                        <a:rPr lang="de-DE" sz="1000" b="0" i="0" u="none" strike="noStrike" dirty="0">
                          <a:solidFill>
                            <a:srgbClr val="000000"/>
                          </a:solidFill>
                          <a:effectLst/>
                          <a:latin typeface="+mj-lt"/>
                        </a:rPr>
                        <a:t>Kinderschutzzentrum Rettet das Kind Deutschlandsberg</a:t>
                      </a:r>
                    </a:p>
                  </a:txBody>
                  <a:tcPr marL="9525" marR="9525" marT="9525" marB="0" anchor="ctr"/>
                </a:tc>
                <a:tc>
                  <a:txBody>
                    <a:bodyPr/>
                    <a:lstStyle/>
                    <a:p>
                      <a:pPr algn="l" fontAlgn="ctr"/>
                      <a:r>
                        <a:rPr lang="de-DE" sz="1000" b="0" i="0" u="none" strike="noStrike" dirty="0">
                          <a:solidFill>
                            <a:srgbClr val="000000"/>
                          </a:solidFill>
                          <a:effectLst/>
                          <a:latin typeface="+mj-lt"/>
                        </a:rPr>
                        <a:t>Unterer Platz 7c,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(0)3462/67 47</a:t>
                      </a:r>
                    </a:p>
                  </a:txBody>
                  <a:tcPr marL="9525" marR="9525" marT="9525" marB="0" anchor="ctr"/>
                </a:tc>
                <a:tc>
                  <a:txBody>
                    <a:bodyPr/>
                    <a:lstStyle/>
                    <a:p>
                      <a:pPr algn="l" fontAlgn="ctr"/>
                      <a:r>
                        <a:rPr lang="de-DE" sz="1000" b="0" i="0" u="none" strike="noStrike" dirty="0">
                          <a:solidFill>
                            <a:srgbClr val="000000"/>
                          </a:solidFill>
                          <a:effectLst/>
                          <a:latin typeface="+mj-lt"/>
                        </a:rPr>
                        <a:t>office@kiszdeutschlandsberg.at</a:t>
                      </a:r>
                    </a:p>
                  </a:txBody>
                  <a:tcPr marL="9525" marR="9525" marT="9525" marB="0" anchor="ctr"/>
                </a:tc>
                <a:extLst>
                  <a:ext uri="{0D108BD9-81ED-4DB2-BD59-A6C34878D82A}">
                    <a16:rowId xmlns:a16="http://schemas.microsoft.com/office/drawing/2014/main" val="60491478"/>
                  </a:ext>
                </a:extLst>
              </a:tr>
              <a:tr h="365463">
                <a:tc>
                  <a:txBody>
                    <a:bodyPr/>
                    <a:lstStyle/>
                    <a:p>
                      <a:pPr algn="l" fontAlgn="ctr"/>
                      <a:r>
                        <a:rPr lang="de-DE" sz="1000" b="0" i="0" u="none" strike="noStrike" dirty="0">
                          <a:solidFill>
                            <a:srgbClr val="000000"/>
                          </a:solidFill>
                          <a:effectLst/>
                          <a:latin typeface="+mj-lt"/>
                        </a:rPr>
                        <a:t>Kinderschutzzentrum Rettet das Kind Weiz</a:t>
                      </a:r>
                    </a:p>
                  </a:txBody>
                  <a:tcPr marL="9525" marR="9525" marT="9525" marB="0" anchor="ctr"/>
                </a:tc>
                <a:tc>
                  <a:txBody>
                    <a:bodyPr/>
                    <a:lstStyle/>
                    <a:p>
                      <a:pPr algn="l" fontAlgn="ctr"/>
                      <a:r>
                        <a:rPr lang="de-DE" sz="1000" b="0" i="0" u="none" strike="noStrike">
                          <a:solidFill>
                            <a:srgbClr val="000000"/>
                          </a:solidFill>
                          <a:effectLst/>
                          <a:latin typeface="+mj-lt"/>
                        </a:rPr>
                        <a:t>Franz-Pichler-Straße 24, 8160 Weiz</a:t>
                      </a:r>
                    </a:p>
                  </a:txBody>
                  <a:tcPr marL="9525" marR="9525" marT="9525" marB="0" anchor="ctr"/>
                </a:tc>
                <a:tc>
                  <a:txBody>
                    <a:bodyPr/>
                    <a:lstStyle/>
                    <a:p>
                      <a:pPr algn="l" fontAlgn="ctr"/>
                      <a:r>
                        <a:rPr lang="de-DE" sz="1000" b="0" i="0" u="none" strike="noStrike">
                          <a:solidFill>
                            <a:srgbClr val="000000"/>
                          </a:solidFill>
                          <a:effectLst/>
                          <a:latin typeface="+mj-lt"/>
                        </a:rPr>
                        <a:t>+43 (0)3172/42 559</a:t>
                      </a:r>
                    </a:p>
                  </a:txBody>
                  <a:tcPr marL="9525" marR="9525" marT="9525" marB="0" anchor="ctr"/>
                </a:tc>
                <a:tc>
                  <a:txBody>
                    <a:bodyPr/>
                    <a:lstStyle/>
                    <a:p>
                      <a:pPr algn="l" fontAlgn="ctr"/>
                      <a:r>
                        <a:rPr lang="de-DE" sz="1000" b="0" i="0" u="none" strike="noStrike" dirty="0">
                          <a:solidFill>
                            <a:srgbClr val="000000"/>
                          </a:solidFill>
                          <a:effectLst/>
                          <a:latin typeface="+mj-lt"/>
                        </a:rPr>
                        <a:t>office@kiszweiz.at</a:t>
                      </a:r>
                    </a:p>
                  </a:txBody>
                  <a:tcPr marL="9525" marR="9525" marT="9525" marB="0" anchor="ctr"/>
                </a:tc>
                <a:extLst>
                  <a:ext uri="{0D108BD9-81ED-4DB2-BD59-A6C34878D82A}">
                    <a16:rowId xmlns:a16="http://schemas.microsoft.com/office/drawing/2014/main" val="2451111697"/>
                  </a:ext>
                </a:extLst>
              </a:tr>
            </a:tbl>
          </a:graphicData>
        </a:graphic>
      </p:graphicFrame>
      <p:sp>
        <p:nvSpPr>
          <p:cNvPr id="4" name="Foliennummernplatzhalter 3">
            <a:extLst>
              <a:ext uri="{FF2B5EF4-FFF2-40B4-BE49-F238E27FC236}">
                <a16:creationId xmlns:a16="http://schemas.microsoft.com/office/drawing/2014/main" id="{762D0786-D723-46F6-9FDA-07F1B4E02100}"/>
              </a:ext>
            </a:extLst>
          </p:cNvPr>
          <p:cNvSpPr>
            <a:spLocks noGrp="1"/>
          </p:cNvSpPr>
          <p:nvPr>
            <p:ph type="sldNum" sz="quarter" idx="7"/>
          </p:nvPr>
        </p:nvSpPr>
        <p:spPr/>
        <p:txBody>
          <a:bodyPr/>
          <a:lstStyle/>
          <a:p>
            <a:fld id="{B6F15528-21DE-4FAA-801E-634DDDAF4B2B}" type="slidenum">
              <a:rPr lang="de-AT" smtClean="0"/>
              <a:t>37</a:t>
            </a:fld>
            <a:endParaRPr lang="de-AT"/>
          </a:p>
        </p:txBody>
      </p:sp>
    </p:spTree>
    <p:extLst>
      <p:ext uri="{BB962C8B-B14F-4D97-AF65-F5344CB8AC3E}">
        <p14:creationId xmlns:p14="http://schemas.microsoft.com/office/powerpoint/2010/main" val="15392111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711450896"/>
              </p:ext>
            </p:extLst>
          </p:nvPr>
        </p:nvGraphicFramePr>
        <p:xfrm>
          <a:off x="535656" y="1124742"/>
          <a:ext cx="8072685" cy="5328594"/>
        </p:xfrm>
        <a:graphic>
          <a:graphicData uri="http://schemas.openxmlformats.org/drawingml/2006/table">
            <a:tbl>
              <a:tblPr>
                <a:tableStyleId>{5C22544A-7EE6-4342-B048-85BDC9FD1C3A}</a:tableStyleId>
              </a:tblPr>
              <a:tblGrid>
                <a:gridCol w="1917106">
                  <a:extLst>
                    <a:ext uri="{9D8B030D-6E8A-4147-A177-3AD203B41FA5}">
                      <a16:colId xmlns:a16="http://schemas.microsoft.com/office/drawing/2014/main" val="2398254830"/>
                    </a:ext>
                  </a:extLst>
                </a:gridCol>
                <a:gridCol w="1617037">
                  <a:extLst>
                    <a:ext uri="{9D8B030D-6E8A-4147-A177-3AD203B41FA5}">
                      <a16:colId xmlns:a16="http://schemas.microsoft.com/office/drawing/2014/main" val="2684227520"/>
                    </a:ext>
                  </a:extLst>
                </a:gridCol>
                <a:gridCol w="1750403">
                  <a:extLst>
                    <a:ext uri="{9D8B030D-6E8A-4147-A177-3AD203B41FA5}">
                      <a16:colId xmlns:a16="http://schemas.microsoft.com/office/drawing/2014/main" val="3190869564"/>
                    </a:ext>
                  </a:extLst>
                </a:gridCol>
                <a:gridCol w="2788139">
                  <a:extLst>
                    <a:ext uri="{9D8B030D-6E8A-4147-A177-3AD203B41FA5}">
                      <a16:colId xmlns:a16="http://schemas.microsoft.com/office/drawing/2014/main" val="3476807743"/>
                    </a:ext>
                  </a:extLst>
                </a:gridCol>
              </a:tblGrid>
              <a:tr h="231313">
                <a:tc gridSpan="4">
                  <a:txBody>
                    <a:bodyPr/>
                    <a:lstStyle/>
                    <a:p>
                      <a:pPr algn="ctr" fontAlgn="ctr"/>
                      <a:r>
                        <a:rPr lang="de-DE" sz="1400" b="1" u="none" strike="noStrike" dirty="0">
                          <a:effectLst/>
                        </a:rPr>
                        <a:t>Psychosoziale Beratungsstellen</a:t>
                      </a:r>
                      <a:endParaRPr lang="de-DE" sz="1400" b="1" i="0" u="none" strike="noStrike" dirty="0">
                        <a:solidFill>
                          <a:srgbClr val="000000"/>
                        </a:solidFill>
                        <a:effectLst/>
                        <a:latin typeface="Corbel" panose="020B0503020204020204" pitchFamily="34" charset="0"/>
                      </a:endParaRPr>
                    </a:p>
                  </a:txBody>
                  <a:tcPr marL="3789" marR="3789" marT="378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696093434"/>
                  </a:ext>
                </a:extLst>
              </a:tr>
              <a:tr h="462627">
                <a:tc>
                  <a:txBody>
                    <a:bodyPr/>
                    <a:lstStyle/>
                    <a:p>
                      <a:pPr algn="l" fontAlgn="ctr"/>
                      <a:r>
                        <a:rPr lang="de-DE" sz="1000" b="1" i="0" u="none" strike="noStrike">
                          <a:solidFill>
                            <a:srgbClr val="000000"/>
                          </a:solidFill>
                          <a:effectLst/>
                          <a:latin typeface="+mj-lt"/>
                        </a:rPr>
                        <a:t>GFSG (Gesellschaft zur Förderung seelischer Gesundheit)</a:t>
                      </a:r>
                    </a:p>
                  </a:txBody>
                  <a:tcPr marL="9525" marR="9525" marT="9525" marB="0" anchor="ctr"/>
                </a:tc>
                <a:tc>
                  <a:txBody>
                    <a:bodyPr/>
                    <a:lstStyle/>
                    <a:p>
                      <a:pPr algn="l" fontAlgn="ctr"/>
                      <a:r>
                        <a:rPr lang="de-DE" sz="1000" b="0" i="0" u="none" strike="noStrike" dirty="0">
                          <a:solidFill>
                            <a:srgbClr val="000000"/>
                          </a:solidFill>
                          <a:effectLst/>
                          <a:latin typeface="+mj-lt"/>
                        </a:rPr>
                        <a:t> Annenstraße 24, 8020 Graz</a:t>
                      </a:r>
                    </a:p>
                  </a:txBody>
                  <a:tcPr marL="9525" marR="9525" marT="9525" marB="0" anchor="ctr"/>
                </a:tc>
                <a:tc>
                  <a:txBody>
                    <a:bodyPr/>
                    <a:lstStyle/>
                    <a:p>
                      <a:pPr algn="l" fontAlgn="ctr"/>
                      <a:r>
                        <a:rPr lang="de-DE" sz="1000" b="0" i="0" u="none" strike="noStrike" dirty="0">
                          <a:solidFill>
                            <a:srgbClr val="000000"/>
                          </a:solidFill>
                          <a:effectLst/>
                          <a:latin typeface="+mj-lt"/>
                        </a:rPr>
                        <a:t>+43 (0)316/93 17 57</a:t>
                      </a:r>
                    </a:p>
                  </a:txBody>
                  <a:tcPr marL="9525" marR="9525" marT="9525" marB="0" anchor="ctr"/>
                </a:tc>
                <a:tc>
                  <a:txBody>
                    <a:bodyPr/>
                    <a:lstStyle/>
                    <a:p>
                      <a:pPr algn="l" fontAlgn="ctr"/>
                      <a:r>
                        <a:rPr lang="de-DE" sz="1000" b="0" i="0" u="none" strike="noStrike">
                          <a:solidFill>
                            <a:srgbClr val="000000"/>
                          </a:solidFill>
                          <a:effectLst/>
                          <a:latin typeface="+mj-lt"/>
                        </a:rPr>
                        <a:t>info@gfsg.at</a:t>
                      </a:r>
                    </a:p>
                  </a:txBody>
                  <a:tcPr marL="9525" marR="9525" marT="9525" marB="0" anchor="ctr"/>
                </a:tc>
                <a:extLst>
                  <a:ext uri="{0D108BD9-81ED-4DB2-BD59-A6C34878D82A}">
                    <a16:rowId xmlns:a16="http://schemas.microsoft.com/office/drawing/2014/main" val="1773177566"/>
                  </a:ext>
                </a:extLst>
              </a:tr>
              <a:tr h="578282">
                <a:tc>
                  <a:txBody>
                    <a:bodyPr/>
                    <a:lstStyle/>
                    <a:p>
                      <a:pPr algn="l" fontAlgn="ctr"/>
                      <a:r>
                        <a:rPr lang="de-DE" sz="1000" b="0" i="0" u="none" strike="noStrike">
                          <a:solidFill>
                            <a:srgbClr val="000000"/>
                          </a:solidFill>
                          <a:effectLst/>
                          <a:latin typeface="+mj-lt"/>
                        </a:rPr>
                        <a:t>Neuland - Mobile sozialpsychiatrische Betreuung für Jugendliche und junge Erwachsene</a:t>
                      </a:r>
                    </a:p>
                  </a:txBody>
                  <a:tcPr marL="9525" marR="9525" marT="9525" marB="0" anchor="ctr"/>
                </a:tc>
                <a:tc>
                  <a:txBody>
                    <a:bodyPr/>
                    <a:lstStyle/>
                    <a:p>
                      <a:pPr algn="l" fontAlgn="ctr"/>
                      <a:r>
                        <a:rPr lang="nb-NO" sz="1000" b="0" i="0" u="none" strike="noStrike" dirty="0">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3006062856"/>
                  </a:ext>
                </a:extLst>
              </a:tr>
              <a:tr h="328000">
                <a:tc>
                  <a:txBody>
                    <a:bodyPr/>
                    <a:lstStyle/>
                    <a:p>
                      <a:pPr algn="l" fontAlgn="ctr"/>
                      <a:r>
                        <a:rPr lang="de-DE" sz="1000" b="0" i="0" u="none" strike="noStrike">
                          <a:solidFill>
                            <a:srgbClr val="000000"/>
                          </a:solidFill>
                          <a:effectLst/>
                          <a:latin typeface="+mj-lt"/>
                        </a:rPr>
                        <a:t>Psychologischer Dienst &amp; Familienberatung</a:t>
                      </a:r>
                    </a:p>
                  </a:txBody>
                  <a:tcPr marL="9525" marR="9525" marT="9525" marB="0" anchor="ctr"/>
                </a:tc>
                <a:tc>
                  <a:txBody>
                    <a:bodyPr/>
                    <a:lstStyle/>
                    <a:p>
                      <a:pPr algn="l" fontAlgn="ctr"/>
                      <a:r>
                        <a:rPr lang="de-DE" sz="1000" b="0" i="0" u="none" strike="noStrike" dirty="0">
                          <a:solidFill>
                            <a:srgbClr val="000000"/>
                          </a:solidFill>
                          <a:effectLst/>
                          <a:latin typeface="+mj-lt"/>
                        </a:rPr>
                        <a:t>Kaiserfeldgasse 25, 8010 Graz</a:t>
                      </a:r>
                    </a:p>
                  </a:txBody>
                  <a:tcPr marL="9525" marR="9525" marT="9525" marB="0" anchor="ctr"/>
                </a:tc>
                <a:tc>
                  <a:txBody>
                    <a:bodyPr/>
                    <a:lstStyle/>
                    <a:p>
                      <a:pPr algn="l" fontAlgn="ctr"/>
                      <a:r>
                        <a:rPr lang="de-DE" sz="1000" b="0" i="0" u="none" strike="noStrike">
                          <a:solidFill>
                            <a:srgbClr val="000000"/>
                          </a:solidFill>
                          <a:effectLst/>
                          <a:latin typeface="+mj-lt"/>
                        </a:rPr>
                        <a:t>+43 (0)316/872-3099</a:t>
                      </a:r>
                    </a:p>
                  </a:txBody>
                  <a:tcPr marL="9525" marR="9525" marT="9525" marB="0" anchor="ctr"/>
                </a:tc>
                <a:tc>
                  <a:txBody>
                    <a:bodyPr/>
                    <a:lstStyle/>
                    <a:p>
                      <a:pPr algn="l" fontAlgn="ctr"/>
                      <a:r>
                        <a:rPr lang="de-DE" sz="1000" b="0" i="0" u="none" strike="noStrike" dirty="0">
                          <a:solidFill>
                            <a:srgbClr val="000000"/>
                          </a:solidFill>
                          <a:effectLst/>
                          <a:latin typeface="+mj-lt"/>
                        </a:rPr>
                        <a:t>jugendundfamilie@stadt.graz.at</a:t>
                      </a:r>
                    </a:p>
                  </a:txBody>
                  <a:tcPr marL="9525" marR="9525" marT="9525" marB="0" anchor="ctr"/>
                </a:tc>
                <a:extLst>
                  <a:ext uri="{0D108BD9-81ED-4DB2-BD59-A6C34878D82A}">
                    <a16:rowId xmlns:a16="http://schemas.microsoft.com/office/drawing/2014/main" val="4081441034"/>
                  </a:ext>
                </a:extLst>
              </a:tr>
              <a:tr h="346970">
                <a:tc>
                  <a:txBody>
                    <a:bodyPr/>
                    <a:lstStyle/>
                    <a:p>
                      <a:pPr algn="l" fontAlgn="ctr"/>
                      <a:r>
                        <a:rPr lang="de-DE" sz="1000" b="0" i="0" u="none" strike="noStrike" dirty="0">
                          <a:solidFill>
                            <a:srgbClr val="000000"/>
                          </a:solidFill>
                          <a:effectLst/>
                          <a:latin typeface="+mj-lt"/>
                        </a:rPr>
                        <a:t>Psychosoziale Beratungsstelle Eggenberger Allee</a:t>
                      </a:r>
                    </a:p>
                  </a:txBody>
                  <a:tcPr marL="9525" marR="9525" marT="9525" marB="0" anchor="ctr"/>
                </a:tc>
                <a:tc>
                  <a:txBody>
                    <a:bodyPr/>
                    <a:lstStyle/>
                    <a:p>
                      <a:pPr algn="l" fontAlgn="ctr"/>
                      <a:r>
                        <a:rPr lang="de-DE" sz="1000" b="0" i="0" u="none" strike="noStrike">
                          <a:solidFill>
                            <a:srgbClr val="000000"/>
                          </a:solidFill>
                          <a:effectLst/>
                          <a:latin typeface="+mj-lt"/>
                        </a:rPr>
                        <a:t>Eggenberger Allee 49/4, 8020 Graz</a:t>
                      </a:r>
                    </a:p>
                  </a:txBody>
                  <a:tcPr marL="9525" marR="9525" marT="9525" marB="0" anchor="ctr"/>
                </a:tc>
                <a:tc>
                  <a:txBody>
                    <a:bodyPr/>
                    <a:lstStyle/>
                    <a:p>
                      <a:pPr algn="l" fontAlgn="ctr"/>
                      <a:r>
                        <a:rPr lang="de-DE" sz="1000" b="0" i="0" u="none" strike="noStrike">
                          <a:solidFill>
                            <a:srgbClr val="000000"/>
                          </a:solidFill>
                          <a:effectLst/>
                          <a:latin typeface="+mj-lt"/>
                        </a:rPr>
                        <a:t>+43 (0)316/44 20 00</a:t>
                      </a:r>
                    </a:p>
                  </a:txBody>
                  <a:tcPr marL="9525" marR="9525" marT="9525" marB="0" anchor="ctr"/>
                </a:tc>
                <a:tc>
                  <a:txBody>
                    <a:bodyPr/>
                    <a:lstStyle/>
                    <a:p>
                      <a:pPr algn="l" fontAlgn="ctr"/>
                      <a:r>
                        <a:rPr lang="de-DE" sz="1000" b="0" i="0" u="none" strike="noStrike">
                          <a:solidFill>
                            <a:srgbClr val="000000"/>
                          </a:solidFill>
                          <a:effectLst/>
                          <a:latin typeface="+mj-lt"/>
                        </a:rPr>
                        <a:t>psz.eggenbergerallee@gfsg.at</a:t>
                      </a:r>
                    </a:p>
                  </a:txBody>
                  <a:tcPr marL="9525" marR="9525" marT="9525" marB="0" anchor="ctr"/>
                </a:tc>
                <a:extLst>
                  <a:ext uri="{0D108BD9-81ED-4DB2-BD59-A6C34878D82A}">
                    <a16:rowId xmlns:a16="http://schemas.microsoft.com/office/drawing/2014/main" val="3368413968"/>
                  </a:ext>
                </a:extLst>
              </a:tr>
              <a:tr h="489986">
                <a:tc>
                  <a:txBody>
                    <a:bodyPr/>
                    <a:lstStyle/>
                    <a:p>
                      <a:pPr algn="l" fontAlgn="ctr"/>
                      <a:r>
                        <a:rPr lang="de-DE" sz="1000" b="0" i="0" u="none" strike="noStrike" dirty="0">
                          <a:solidFill>
                            <a:srgbClr val="000000"/>
                          </a:solidFill>
                          <a:effectLst/>
                          <a:latin typeface="+mj-lt"/>
                        </a:rPr>
                        <a:t>Psychosoziale Beratungsstelle für Kinder und Jugendliche - </a:t>
                      </a:r>
                      <a:r>
                        <a:rPr lang="de-DE" sz="1000" b="0" i="0" u="none" strike="noStrike" dirty="0" err="1">
                          <a:solidFill>
                            <a:srgbClr val="000000"/>
                          </a:solidFill>
                          <a:effectLst/>
                          <a:latin typeface="+mj-lt"/>
                        </a:rPr>
                        <a:t>JuKiTz</a:t>
                      </a:r>
                      <a:r>
                        <a:rPr lang="de-DE" sz="1000" b="0" i="0" u="none" strike="noStrike" dirty="0">
                          <a:solidFill>
                            <a:srgbClr val="000000"/>
                          </a:solidFill>
                          <a:effectLst/>
                          <a:latin typeface="+mj-lt"/>
                        </a:rPr>
                        <a:t>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jukitz@gfsg.at</a:t>
                      </a:r>
                    </a:p>
                  </a:txBody>
                  <a:tcPr marL="9525" marR="9525" marT="9525" marB="0" anchor="ctr"/>
                </a:tc>
                <a:extLst>
                  <a:ext uri="{0D108BD9-81ED-4DB2-BD59-A6C34878D82A}">
                    <a16:rowId xmlns:a16="http://schemas.microsoft.com/office/drawing/2014/main" val="3341365910"/>
                  </a:ext>
                </a:extLst>
              </a:tr>
              <a:tr h="462627">
                <a:tc>
                  <a:txBody>
                    <a:bodyPr/>
                    <a:lstStyle/>
                    <a:p>
                      <a:pPr algn="l" fontAlgn="ctr"/>
                      <a:r>
                        <a:rPr lang="de-DE" sz="1000" b="0" i="0" u="none" strike="noStrike">
                          <a:solidFill>
                            <a:srgbClr val="000000"/>
                          </a:solidFill>
                          <a:effectLst/>
                          <a:latin typeface="+mj-lt"/>
                        </a:rPr>
                        <a:t>Psychosoziale Beratungsstelle für Kinder und Jugendliche Graz</a:t>
                      </a:r>
                    </a:p>
                  </a:txBody>
                  <a:tcPr marL="9525" marR="9525" marT="9525" marB="0" anchor="ctr"/>
                </a:tc>
                <a:tc>
                  <a:txBody>
                    <a:bodyPr/>
                    <a:lstStyle/>
                    <a:p>
                      <a:pPr algn="l" fontAlgn="ctr"/>
                      <a:r>
                        <a:rPr lang="nb-NO" sz="1000" b="0" i="0" u="none" strike="noStrike">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437988784"/>
                  </a:ext>
                </a:extLst>
              </a:tr>
              <a:tr h="693939">
                <a:tc>
                  <a:txBody>
                    <a:bodyPr/>
                    <a:lstStyle/>
                    <a:p>
                      <a:pPr algn="l" fontAlgn="ctr"/>
                      <a:r>
                        <a:rPr lang="de-DE" sz="1000" b="0" i="0" u="none" strike="noStrike">
                          <a:solidFill>
                            <a:srgbClr val="000000"/>
                          </a:solidFill>
                          <a:effectLst/>
                          <a:latin typeface="+mj-lt"/>
                        </a:rPr>
                        <a:t>Psychosoziale Beratungsstelle für Kinder und Jugendliche/Kinderschutzzentrum - KITZ Leibnitz</a:t>
                      </a:r>
                    </a:p>
                  </a:txBody>
                  <a:tcPr marL="9525" marR="9525" marT="9525" marB="0" anchor="ctr"/>
                </a:tc>
                <a:tc>
                  <a:txBody>
                    <a:bodyPr/>
                    <a:lstStyle/>
                    <a:p>
                      <a:pPr algn="l" fontAlgn="ctr"/>
                      <a:r>
                        <a:rPr lang="de-DE" sz="1000" b="0" i="0" u="none" strike="noStrike">
                          <a:solidFill>
                            <a:srgbClr val="000000"/>
                          </a:solidFill>
                          <a:effectLst/>
                          <a:latin typeface="+mj-lt"/>
                        </a:rPr>
                        <a:t>Dechant-Thallerstr. 39/1, 8430 Leibnitz</a:t>
                      </a:r>
                    </a:p>
                  </a:txBody>
                  <a:tcPr marL="9525" marR="9525" marT="9525" marB="0" anchor="ctr"/>
                </a:tc>
                <a:tc>
                  <a:txBody>
                    <a:bodyPr/>
                    <a:lstStyle/>
                    <a:p>
                      <a:pPr algn="l" fontAlgn="ctr"/>
                      <a:r>
                        <a:rPr lang="de-DE" sz="1000" b="0" i="0" u="none" strike="noStrike">
                          <a:solidFill>
                            <a:srgbClr val="000000"/>
                          </a:solidFill>
                          <a:effectLst/>
                          <a:latin typeface="+mj-lt"/>
                        </a:rPr>
                        <a:t>+43 (0)3452/85 7 00 </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2237564881"/>
                  </a:ext>
                </a:extLst>
              </a:tr>
              <a:tr h="346970">
                <a:tc>
                  <a:txBody>
                    <a:bodyPr/>
                    <a:lstStyle/>
                    <a:p>
                      <a:pPr algn="l" fontAlgn="ctr"/>
                      <a:r>
                        <a:rPr lang="de-DE" sz="1000" b="0" i="0" u="none" strike="noStrike">
                          <a:solidFill>
                            <a:srgbClr val="000000"/>
                          </a:solidFill>
                          <a:effectLst/>
                          <a:latin typeface="+mj-lt"/>
                        </a:rPr>
                        <a:t>Psychosoziale Beratungsstelle Granatengasse</a:t>
                      </a:r>
                    </a:p>
                  </a:txBody>
                  <a:tcPr marL="9525" marR="9525" marT="9525" marB="0" anchor="ctr"/>
                </a:tc>
                <a:tc>
                  <a:txBody>
                    <a:bodyPr/>
                    <a:lstStyle/>
                    <a:p>
                      <a:pPr algn="l" fontAlgn="ctr"/>
                      <a:r>
                        <a:rPr lang="de-DE" sz="1000" b="0" i="0" u="none" strike="noStrike">
                          <a:solidFill>
                            <a:srgbClr val="000000"/>
                          </a:solidFill>
                          <a:effectLst/>
                          <a:latin typeface="+mj-lt"/>
                        </a:rPr>
                        <a:t>Granatengasse 4/1, 8020 Graz</a:t>
                      </a:r>
                    </a:p>
                  </a:txBody>
                  <a:tcPr marL="9525" marR="9525" marT="9525" marB="0" anchor="ctr"/>
                </a:tc>
                <a:tc>
                  <a:txBody>
                    <a:bodyPr/>
                    <a:lstStyle/>
                    <a:p>
                      <a:pPr algn="l" fontAlgn="ctr"/>
                      <a:r>
                        <a:rPr lang="de-DE" sz="1000" b="0" i="0" u="none" strike="noStrike">
                          <a:solidFill>
                            <a:srgbClr val="000000"/>
                          </a:solidFill>
                          <a:effectLst/>
                          <a:latin typeface="+mj-lt"/>
                        </a:rPr>
                        <a:t>+43 (0)316/71 10 04</a:t>
                      </a:r>
                    </a:p>
                  </a:txBody>
                  <a:tcPr marL="9525" marR="9525" marT="9525" marB="0" anchor="ctr"/>
                </a:tc>
                <a:tc>
                  <a:txBody>
                    <a:bodyPr/>
                    <a:lstStyle/>
                    <a:p>
                      <a:pPr algn="l" fontAlgn="ctr"/>
                      <a:r>
                        <a:rPr lang="de-DE" sz="1000" b="0" i="0" u="none" strike="noStrike">
                          <a:solidFill>
                            <a:srgbClr val="000000"/>
                          </a:solidFill>
                          <a:effectLst/>
                          <a:latin typeface="+mj-lt"/>
                        </a:rPr>
                        <a:t>psz.granatengasse@gfsg.at</a:t>
                      </a:r>
                    </a:p>
                  </a:txBody>
                  <a:tcPr marL="9525" marR="9525" marT="9525" marB="0" anchor="ctr"/>
                </a:tc>
                <a:extLst>
                  <a:ext uri="{0D108BD9-81ED-4DB2-BD59-A6C34878D82A}">
                    <a16:rowId xmlns:a16="http://schemas.microsoft.com/office/drawing/2014/main" val="2044623242"/>
                  </a:ext>
                </a:extLst>
              </a:tr>
              <a:tr h="346970">
                <a:tc>
                  <a:txBody>
                    <a:bodyPr/>
                    <a:lstStyle/>
                    <a:p>
                      <a:pPr algn="l" fontAlgn="ctr"/>
                      <a:r>
                        <a:rPr lang="de-DE" sz="1000" b="0" i="0" u="none" strike="noStrike">
                          <a:solidFill>
                            <a:srgbClr val="000000"/>
                          </a:solidFill>
                          <a:effectLst/>
                          <a:latin typeface="+mj-lt"/>
                        </a:rPr>
                        <a:t>Psychosoziale Beratungsstelle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psz.hartberg@gfsg.at</a:t>
                      </a:r>
                    </a:p>
                  </a:txBody>
                  <a:tcPr marL="9525" marR="9525" marT="9525" marB="0" anchor="ctr"/>
                </a:tc>
                <a:extLst>
                  <a:ext uri="{0D108BD9-81ED-4DB2-BD59-A6C34878D82A}">
                    <a16:rowId xmlns:a16="http://schemas.microsoft.com/office/drawing/2014/main" val="1512092658"/>
                  </a:ext>
                </a:extLst>
              </a:tr>
              <a:tr h="346970">
                <a:tc>
                  <a:txBody>
                    <a:bodyPr/>
                    <a:lstStyle/>
                    <a:p>
                      <a:pPr algn="l" fontAlgn="ctr"/>
                      <a:r>
                        <a:rPr lang="de-DE" sz="1000" b="0" i="0" u="none" strike="noStrike" dirty="0">
                          <a:solidFill>
                            <a:srgbClr val="000000"/>
                          </a:solidFill>
                          <a:effectLst/>
                          <a:latin typeface="+mj-lt"/>
                        </a:rPr>
                        <a:t>Psychosoziale Beratungsstelle Neutorgasse</a:t>
                      </a:r>
                    </a:p>
                  </a:txBody>
                  <a:tcPr marL="9525" marR="9525" marT="9525" marB="0" anchor="ctr"/>
                </a:tc>
                <a:tc>
                  <a:txBody>
                    <a:bodyPr/>
                    <a:lstStyle/>
                    <a:p>
                      <a:pPr algn="l" fontAlgn="ctr"/>
                      <a:r>
                        <a:rPr lang="de-DE" sz="1000" b="0" i="0" u="none" strike="noStrike" dirty="0">
                          <a:solidFill>
                            <a:srgbClr val="000000"/>
                          </a:solidFill>
                          <a:effectLst/>
                          <a:latin typeface="+mj-lt"/>
                        </a:rPr>
                        <a:t>Neutorgasse 57, 8010 Graz</a:t>
                      </a:r>
                    </a:p>
                  </a:txBody>
                  <a:tcPr marL="9525" marR="9525" marT="9525" marB="0" anchor="ctr"/>
                </a:tc>
                <a:tc>
                  <a:txBody>
                    <a:bodyPr/>
                    <a:lstStyle/>
                    <a:p>
                      <a:pPr algn="l" fontAlgn="ctr"/>
                      <a:r>
                        <a:rPr lang="de-DE" sz="1000" b="0" i="0" u="none" strike="noStrike" dirty="0">
                          <a:solidFill>
                            <a:srgbClr val="000000"/>
                          </a:solidFill>
                          <a:effectLst/>
                          <a:latin typeface="+mj-lt"/>
                        </a:rPr>
                        <a:t>+43 (0)316/67 60 76</a:t>
                      </a:r>
                    </a:p>
                  </a:txBody>
                  <a:tcPr marL="9525" marR="9525" marT="9525" marB="0" anchor="ctr"/>
                </a:tc>
                <a:tc>
                  <a:txBody>
                    <a:bodyPr/>
                    <a:lstStyle/>
                    <a:p>
                      <a:pPr algn="l" fontAlgn="ctr"/>
                      <a:r>
                        <a:rPr lang="de-DE" sz="1000" b="0" i="0" u="none" strike="noStrike">
                          <a:solidFill>
                            <a:srgbClr val="000000"/>
                          </a:solidFill>
                          <a:effectLst/>
                          <a:latin typeface="+mj-lt"/>
                        </a:rPr>
                        <a:t>psz.hasnerplatz@gfsg.at</a:t>
                      </a:r>
                    </a:p>
                  </a:txBody>
                  <a:tcPr marL="9525" marR="9525" marT="9525" marB="0" anchor="ctr"/>
                </a:tc>
                <a:extLst>
                  <a:ext uri="{0D108BD9-81ED-4DB2-BD59-A6C34878D82A}">
                    <a16:rowId xmlns:a16="http://schemas.microsoft.com/office/drawing/2014/main" val="3244306833"/>
                  </a:ext>
                </a:extLst>
              </a:tr>
              <a:tr h="346970">
                <a:tc>
                  <a:txBody>
                    <a:bodyPr/>
                    <a:lstStyle/>
                    <a:p>
                      <a:pPr algn="l" fontAlgn="ctr"/>
                      <a:r>
                        <a:rPr lang="de-DE" sz="1000" b="0" i="0" u="none" strike="noStrike">
                          <a:solidFill>
                            <a:srgbClr val="000000"/>
                          </a:solidFill>
                          <a:effectLst/>
                          <a:latin typeface="+mj-lt"/>
                        </a:rPr>
                        <a:t>Psychosoziale Beratungsstelle Leibnitz</a:t>
                      </a:r>
                    </a:p>
                  </a:txBody>
                  <a:tcPr marL="9525" marR="9525" marT="9525" marB="0" anchor="ctr"/>
                </a:tc>
                <a:tc>
                  <a:txBody>
                    <a:bodyPr/>
                    <a:lstStyle/>
                    <a:p>
                      <a:pPr algn="l" fontAlgn="ctr"/>
                      <a:r>
                        <a:rPr lang="de-DE" sz="1000" b="0" i="0" u="none" strike="noStrike">
                          <a:solidFill>
                            <a:srgbClr val="000000"/>
                          </a:solidFill>
                          <a:effectLst/>
                          <a:latin typeface="+mj-lt"/>
                        </a:rPr>
                        <a:t>Wagnastraße 1/1, 8430 Leibnitz</a:t>
                      </a:r>
                    </a:p>
                  </a:txBody>
                  <a:tcPr marL="9525" marR="9525" marT="9525" marB="0" anchor="ctr"/>
                </a:tc>
                <a:tc>
                  <a:txBody>
                    <a:bodyPr/>
                    <a:lstStyle/>
                    <a:p>
                      <a:pPr algn="l" fontAlgn="ctr"/>
                      <a:r>
                        <a:rPr lang="de-DE" sz="1000" b="0" i="0" u="none" strike="noStrike">
                          <a:solidFill>
                            <a:srgbClr val="000000"/>
                          </a:solidFill>
                          <a:effectLst/>
                          <a:latin typeface="+mj-lt"/>
                        </a:rPr>
                        <a:t>+43 (0)3452/72 6 47</a:t>
                      </a:r>
                    </a:p>
                  </a:txBody>
                  <a:tcPr marL="9525" marR="9525" marT="9525" marB="0" anchor="ctr"/>
                </a:tc>
                <a:tc>
                  <a:txBody>
                    <a:bodyPr/>
                    <a:lstStyle/>
                    <a:p>
                      <a:pPr algn="l" fontAlgn="ctr"/>
                      <a:r>
                        <a:rPr lang="de-DE" sz="1000" b="0" i="0" u="none" strike="noStrike">
                          <a:solidFill>
                            <a:srgbClr val="000000"/>
                          </a:solidFill>
                          <a:effectLst/>
                          <a:latin typeface="+mj-lt"/>
                        </a:rPr>
                        <a:t>psz.leibnitz@gfsg.at</a:t>
                      </a:r>
                    </a:p>
                  </a:txBody>
                  <a:tcPr marL="9525" marR="9525" marT="9525" marB="0" anchor="ctr"/>
                </a:tc>
                <a:extLst>
                  <a:ext uri="{0D108BD9-81ED-4DB2-BD59-A6C34878D82A}">
                    <a16:rowId xmlns:a16="http://schemas.microsoft.com/office/drawing/2014/main" val="2927024369"/>
                  </a:ext>
                </a:extLst>
              </a:tr>
              <a:tr h="346970">
                <a:tc>
                  <a:txBody>
                    <a:bodyPr/>
                    <a:lstStyle/>
                    <a:p>
                      <a:pPr algn="l" fontAlgn="ctr"/>
                      <a:r>
                        <a:rPr lang="de-DE" sz="1000" b="0" i="0" u="none" strike="noStrike">
                          <a:solidFill>
                            <a:srgbClr val="000000"/>
                          </a:solidFill>
                          <a:effectLst/>
                          <a:latin typeface="+mj-lt"/>
                        </a:rPr>
                        <a:t>Psychosoziale Beratungsstelle Plüddemanngasse</a:t>
                      </a:r>
                    </a:p>
                  </a:txBody>
                  <a:tcPr marL="9525" marR="9525" marT="9525" marB="0" anchor="ctr"/>
                </a:tc>
                <a:tc>
                  <a:txBody>
                    <a:bodyPr/>
                    <a:lstStyle/>
                    <a:p>
                      <a:pPr algn="l" fontAlgn="ctr"/>
                      <a:r>
                        <a:rPr lang="de-DE" sz="1000" b="0" i="0" u="none" strike="noStrike">
                          <a:solidFill>
                            <a:srgbClr val="000000"/>
                          </a:solidFill>
                          <a:effectLst/>
                          <a:latin typeface="+mj-lt"/>
                        </a:rPr>
                        <a:t>Plüddemanngasse 45, 8010 Graz</a:t>
                      </a:r>
                    </a:p>
                  </a:txBody>
                  <a:tcPr marL="9525" marR="9525" marT="9525" marB="0" anchor="ctr"/>
                </a:tc>
                <a:tc>
                  <a:txBody>
                    <a:bodyPr/>
                    <a:lstStyle/>
                    <a:p>
                      <a:pPr algn="l" fontAlgn="ctr"/>
                      <a:r>
                        <a:rPr lang="de-DE" sz="1000" b="0" i="0" u="none" strike="noStrike">
                          <a:solidFill>
                            <a:srgbClr val="000000"/>
                          </a:solidFill>
                          <a:effectLst/>
                          <a:latin typeface="+mj-lt"/>
                        </a:rPr>
                        <a:t>+43 (0)316/22 84 45</a:t>
                      </a:r>
                    </a:p>
                  </a:txBody>
                  <a:tcPr marL="9525" marR="9525" marT="9525" marB="0" anchor="ctr"/>
                </a:tc>
                <a:tc>
                  <a:txBody>
                    <a:bodyPr/>
                    <a:lstStyle/>
                    <a:p>
                      <a:pPr algn="l" fontAlgn="ctr"/>
                      <a:r>
                        <a:rPr lang="de-DE" sz="1000" b="0" i="0" u="none" strike="noStrike" dirty="0">
                          <a:solidFill>
                            <a:srgbClr val="000000"/>
                          </a:solidFill>
                          <a:effectLst/>
                          <a:latin typeface="+mj-lt"/>
                        </a:rPr>
                        <a:t>psz.plueddemanngasse@gfsg.at</a:t>
                      </a:r>
                    </a:p>
                  </a:txBody>
                  <a:tcPr marL="9525" marR="9525" marT="9525" marB="0" anchor="ctr"/>
                </a:tc>
                <a:extLst>
                  <a:ext uri="{0D108BD9-81ED-4DB2-BD59-A6C34878D82A}">
                    <a16:rowId xmlns:a16="http://schemas.microsoft.com/office/drawing/2014/main" val="124161890"/>
                  </a:ext>
                </a:extLst>
              </a:tr>
            </a:tbl>
          </a:graphicData>
        </a:graphic>
      </p:graphicFrame>
      <p:sp>
        <p:nvSpPr>
          <p:cNvPr id="2" name="Foliennummernplatzhalter 1">
            <a:extLst>
              <a:ext uri="{FF2B5EF4-FFF2-40B4-BE49-F238E27FC236}">
                <a16:creationId xmlns:a16="http://schemas.microsoft.com/office/drawing/2014/main" id="{F5E24199-398D-40B4-BB1A-81F938E5948B}"/>
              </a:ext>
            </a:extLst>
          </p:cNvPr>
          <p:cNvSpPr>
            <a:spLocks noGrp="1"/>
          </p:cNvSpPr>
          <p:nvPr>
            <p:ph type="sldNum" sz="quarter" idx="7"/>
          </p:nvPr>
        </p:nvSpPr>
        <p:spPr/>
        <p:txBody>
          <a:bodyPr/>
          <a:lstStyle/>
          <a:p>
            <a:fld id="{B6F15528-21DE-4FAA-801E-634DDDAF4B2B}" type="slidenum">
              <a:rPr lang="de-AT" smtClean="0"/>
              <a:t>38</a:t>
            </a:fld>
            <a:endParaRPr lang="de-AT"/>
          </a:p>
        </p:txBody>
      </p:sp>
    </p:spTree>
    <p:extLst>
      <p:ext uri="{BB962C8B-B14F-4D97-AF65-F5344CB8AC3E}">
        <p14:creationId xmlns:p14="http://schemas.microsoft.com/office/powerpoint/2010/main" val="2099483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42153216"/>
              </p:ext>
            </p:extLst>
          </p:nvPr>
        </p:nvGraphicFramePr>
        <p:xfrm>
          <a:off x="535656" y="1052736"/>
          <a:ext cx="8072686" cy="4981349"/>
        </p:xfrm>
        <a:graphic>
          <a:graphicData uri="http://schemas.openxmlformats.org/drawingml/2006/table">
            <a:tbl>
              <a:tblPr>
                <a:tableStyleId>{5C22544A-7EE6-4342-B048-85BDC9FD1C3A}</a:tableStyleId>
              </a:tblPr>
              <a:tblGrid>
                <a:gridCol w="1917108">
                  <a:extLst>
                    <a:ext uri="{9D8B030D-6E8A-4147-A177-3AD203B41FA5}">
                      <a16:colId xmlns:a16="http://schemas.microsoft.com/office/drawing/2014/main" val="348680403"/>
                    </a:ext>
                  </a:extLst>
                </a:gridCol>
                <a:gridCol w="1617038">
                  <a:extLst>
                    <a:ext uri="{9D8B030D-6E8A-4147-A177-3AD203B41FA5}">
                      <a16:colId xmlns:a16="http://schemas.microsoft.com/office/drawing/2014/main" val="3521149384"/>
                    </a:ext>
                  </a:extLst>
                </a:gridCol>
                <a:gridCol w="1750402">
                  <a:extLst>
                    <a:ext uri="{9D8B030D-6E8A-4147-A177-3AD203B41FA5}">
                      <a16:colId xmlns:a16="http://schemas.microsoft.com/office/drawing/2014/main" val="2644105009"/>
                    </a:ext>
                  </a:extLst>
                </a:gridCol>
                <a:gridCol w="2788138">
                  <a:extLst>
                    <a:ext uri="{9D8B030D-6E8A-4147-A177-3AD203B41FA5}">
                      <a16:colId xmlns:a16="http://schemas.microsoft.com/office/drawing/2014/main" val="2053624003"/>
                    </a:ext>
                  </a:extLst>
                </a:gridCol>
              </a:tblGrid>
              <a:tr h="460935">
                <a:tc>
                  <a:txBody>
                    <a:bodyPr/>
                    <a:lstStyle/>
                    <a:p>
                      <a:pPr algn="l" fontAlgn="ctr"/>
                      <a:r>
                        <a:rPr lang="de-DE" sz="1000" b="1" i="0" u="none" strike="noStrike">
                          <a:solidFill>
                            <a:srgbClr val="000000"/>
                          </a:solidFill>
                          <a:effectLst/>
                          <a:latin typeface="+mj-lt"/>
                        </a:rPr>
                        <a:t>Hilfswerk Steiermark GmbH</a:t>
                      </a:r>
                    </a:p>
                  </a:txBody>
                  <a:tcPr marL="9525" marR="9525" marT="9525" marB="0" anchor="ctr"/>
                </a:tc>
                <a:tc>
                  <a:txBody>
                    <a:bodyPr/>
                    <a:lstStyle/>
                    <a:p>
                      <a:pPr algn="l" fontAlgn="ctr"/>
                      <a:r>
                        <a:rPr lang="de-DE" sz="1000" b="0" i="0" u="none" strike="noStrike">
                          <a:solidFill>
                            <a:srgbClr val="000000"/>
                          </a:solidFill>
                          <a:effectLst/>
                          <a:latin typeface="+mj-lt"/>
                        </a:rPr>
                        <a:t>Paula-Wallisch-Straße 9, 8055 Graz</a:t>
                      </a:r>
                    </a:p>
                  </a:txBody>
                  <a:tcPr marL="9525" marR="9525" marT="9525" marB="0" anchor="ctr"/>
                </a:tc>
                <a:tc>
                  <a:txBody>
                    <a:bodyPr/>
                    <a:lstStyle/>
                    <a:p>
                      <a:pPr algn="l" fontAlgn="ctr"/>
                      <a:r>
                        <a:rPr lang="de-DE" sz="1000" b="0" i="0" u="none" strike="noStrike">
                          <a:solidFill>
                            <a:srgbClr val="000000"/>
                          </a:solidFill>
                          <a:effectLst/>
                          <a:latin typeface="+mj-lt"/>
                        </a:rPr>
                        <a:t>+43 (0)316/81 31 81</a:t>
                      </a:r>
                    </a:p>
                  </a:txBody>
                  <a:tcPr marL="9525" marR="9525" marT="9525" marB="0" anchor="ctr"/>
                </a:tc>
                <a:tc>
                  <a:txBody>
                    <a:bodyPr/>
                    <a:lstStyle/>
                    <a:p>
                      <a:pPr algn="l" fontAlgn="ctr"/>
                      <a:r>
                        <a:rPr lang="de-DE" sz="1000" b="0" i="0" u="none" strike="noStrike">
                          <a:solidFill>
                            <a:srgbClr val="000000"/>
                          </a:solidFill>
                          <a:effectLst/>
                          <a:latin typeface="+mj-lt"/>
                        </a:rPr>
                        <a:t>office@hilfswerk-steiermark.at</a:t>
                      </a:r>
                    </a:p>
                  </a:txBody>
                  <a:tcPr marL="9525" marR="9525" marT="9525" marB="0" anchor="ctr"/>
                </a:tc>
                <a:extLst>
                  <a:ext uri="{0D108BD9-81ED-4DB2-BD59-A6C34878D82A}">
                    <a16:rowId xmlns:a16="http://schemas.microsoft.com/office/drawing/2014/main" val="240336537"/>
                  </a:ext>
                </a:extLst>
              </a:tr>
              <a:tr h="310432">
                <a:tc>
                  <a:txBody>
                    <a:bodyPr/>
                    <a:lstStyle/>
                    <a:p>
                      <a:pPr algn="l" fontAlgn="ctr"/>
                      <a:r>
                        <a:rPr lang="de-DE" sz="1000" b="0" i="0" u="none" strike="noStrike">
                          <a:solidFill>
                            <a:srgbClr val="000000"/>
                          </a:solidFill>
                          <a:effectLst/>
                          <a:latin typeface="+mj-lt"/>
                        </a:rPr>
                        <a:t>Kinder- und Jugendpsychiatrisches Zentrum Feldbach</a:t>
                      </a:r>
                    </a:p>
                  </a:txBody>
                  <a:tcPr marL="9525" marR="9525" marT="9525" marB="0" anchor="ctr"/>
                </a:tc>
                <a:tc>
                  <a:txBody>
                    <a:bodyPr/>
                    <a:lstStyle/>
                    <a:p>
                      <a:pPr algn="l" fontAlgn="ctr"/>
                      <a:r>
                        <a:rPr lang="de-DE" sz="1000" b="0" i="0" u="none" strike="noStrike" dirty="0" err="1">
                          <a:solidFill>
                            <a:srgbClr val="000000"/>
                          </a:solidFill>
                          <a:effectLst/>
                          <a:latin typeface="+mj-lt"/>
                        </a:rPr>
                        <a:t>Lugitschstraße</a:t>
                      </a:r>
                      <a:r>
                        <a:rPr lang="de-DE" sz="1000" b="0" i="0" u="none" strike="noStrike" dirty="0">
                          <a:solidFill>
                            <a:srgbClr val="000000"/>
                          </a:solidFill>
                          <a:effectLst/>
                          <a:latin typeface="+mj-lt"/>
                        </a:rPr>
                        <a:t> 5, 8330 Feldbach</a:t>
                      </a:r>
                    </a:p>
                  </a:txBody>
                  <a:tcPr marL="9525" marR="9525" marT="9525" marB="0" anchor="ctr"/>
                </a:tc>
                <a:tc>
                  <a:txBody>
                    <a:bodyPr/>
                    <a:lstStyle/>
                    <a:p>
                      <a:pPr algn="l" fontAlgn="ctr"/>
                      <a:r>
                        <a:rPr lang="de-DE" sz="1000" b="0" i="0" u="none" strike="noStrike" dirty="0">
                          <a:solidFill>
                            <a:srgbClr val="000000"/>
                          </a:solidFill>
                          <a:effectLst/>
                          <a:latin typeface="+mj-lt"/>
                        </a:rPr>
                        <a:t>+43 (0)660/80 785-4268</a:t>
                      </a:r>
                    </a:p>
                  </a:txBody>
                  <a:tcPr marL="9525" marR="9525" marT="9525" marB="0" anchor="ctr"/>
                </a:tc>
                <a:tc>
                  <a:txBody>
                    <a:bodyPr/>
                    <a:lstStyle/>
                    <a:p>
                      <a:pPr algn="l" fontAlgn="ctr"/>
                      <a:r>
                        <a:rPr lang="de-DE" sz="1000" b="0" i="0" u="none" strike="noStrike">
                          <a:solidFill>
                            <a:srgbClr val="000000"/>
                          </a:solidFill>
                          <a:effectLst/>
                          <a:latin typeface="+mj-lt"/>
                        </a:rPr>
                        <a:t>kijuz@hilfswerk-steiermark.at</a:t>
                      </a:r>
                    </a:p>
                  </a:txBody>
                  <a:tcPr marL="9525" marR="9525" marT="9525" marB="0" anchor="ctr"/>
                </a:tc>
                <a:extLst>
                  <a:ext uri="{0D108BD9-81ED-4DB2-BD59-A6C34878D82A}">
                    <a16:rowId xmlns:a16="http://schemas.microsoft.com/office/drawing/2014/main" val="2188672679"/>
                  </a:ext>
                </a:extLst>
              </a:tr>
              <a:tr h="317279">
                <a:tc>
                  <a:txBody>
                    <a:bodyPr/>
                    <a:lstStyle/>
                    <a:p>
                      <a:pPr algn="l" fontAlgn="ctr"/>
                      <a:r>
                        <a:rPr lang="de-DE" sz="1000" b="0" i="0" u="none" strike="noStrike" dirty="0">
                          <a:solidFill>
                            <a:srgbClr val="000000"/>
                          </a:solidFill>
                          <a:effectLst/>
                          <a:latin typeface="+mj-lt"/>
                        </a:rPr>
                        <a:t>Psychosoziale Beratungsstelle Fürstenfeld</a:t>
                      </a:r>
                    </a:p>
                  </a:txBody>
                  <a:tcPr marL="9525" marR="9525" marT="9525" marB="0" anchor="ctr"/>
                </a:tc>
                <a:tc>
                  <a:txBody>
                    <a:bodyPr/>
                    <a:lstStyle/>
                    <a:p>
                      <a:pPr algn="l" fontAlgn="ctr"/>
                      <a:r>
                        <a:rPr lang="de-DE" sz="1000" b="0" i="0" u="none" strike="noStrike" dirty="0">
                          <a:solidFill>
                            <a:srgbClr val="000000"/>
                          </a:solidFill>
                          <a:effectLst/>
                          <a:latin typeface="+mj-lt"/>
                        </a:rPr>
                        <a:t>Bahnhofstraße 13c, 8280 Fürstenfeld</a:t>
                      </a:r>
                    </a:p>
                  </a:txBody>
                  <a:tcPr marL="9525" marR="9525" marT="9525" marB="0" anchor="ctr"/>
                </a:tc>
                <a:tc>
                  <a:txBody>
                    <a:bodyPr/>
                    <a:lstStyle/>
                    <a:p>
                      <a:pPr algn="l" fontAlgn="ctr"/>
                      <a:r>
                        <a:rPr lang="de-DE" sz="1000" b="0" i="0" u="none" strike="noStrike">
                          <a:solidFill>
                            <a:srgbClr val="000000"/>
                          </a:solidFill>
                          <a:effectLst/>
                          <a:latin typeface="+mj-lt"/>
                        </a:rPr>
                        <a:t>+43 (0)3382/51 8 50</a:t>
                      </a:r>
                    </a:p>
                  </a:txBody>
                  <a:tcPr marL="9525" marR="9525" marT="9525" marB="0" anchor="ctr"/>
                </a:tc>
                <a:tc>
                  <a:txBody>
                    <a:bodyPr/>
                    <a:lstStyle/>
                    <a:p>
                      <a:br>
                        <a:rPr lang="de-AT" sz="1000" b="0" i="0" dirty="0">
                          <a:solidFill>
                            <a:schemeClr val="dk1"/>
                          </a:solidFill>
                          <a:effectLst/>
                          <a:latin typeface="+mn-lt"/>
                          <a:ea typeface="+mn-ea"/>
                          <a:cs typeface="+mn-cs"/>
                        </a:rPr>
                      </a:br>
                      <a:r>
                        <a:rPr lang="de-AT" sz="1000" b="0" i="0" dirty="0">
                          <a:solidFill>
                            <a:schemeClr val="dk1"/>
                          </a:solidFill>
                          <a:effectLst/>
                          <a:latin typeface="+mn-lt"/>
                          <a:ea typeface="+mn-ea"/>
                          <a:cs typeface="+mn-cs"/>
                        </a:rPr>
                        <a:t> </a:t>
                      </a:r>
                      <a:r>
                        <a:rPr lang="de-AT" sz="1000" b="0" i="0" u="sng" dirty="0">
                          <a:solidFill>
                            <a:schemeClr val="dk1"/>
                          </a:solidFill>
                          <a:effectLst/>
                          <a:latin typeface="+mn-lt"/>
                          <a:ea typeface="+mn-ea"/>
                          <a:cs typeface="+mn-cs"/>
                        </a:rPr>
                        <a:t>journaldienst.so@hilfswerk-steiermark.at</a:t>
                      </a:r>
                      <a:endParaRPr lang="de-AT" sz="1000" b="0" i="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2734033907"/>
                  </a:ext>
                </a:extLst>
              </a:tr>
              <a:tr h="317279">
                <a:tc>
                  <a:txBody>
                    <a:bodyPr/>
                    <a:lstStyle/>
                    <a:p>
                      <a:pPr algn="l" fontAlgn="ctr"/>
                      <a:r>
                        <a:rPr lang="de-DE" sz="1000" b="0" i="0" u="none" strike="noStrike" dirty="0">
                          <a:solidFill>
                            <a:srgbClr val="000000"/>
                          </a:solidFill>
                          <a:effectLst/>
                          <a:latin typeface="+mj-lt"/>
                        </a:rPr>
                        <a:t>Psychosoziale Beratungsstelle Mureck</a:t>
                      </a:r>
                    </a:p>
                  </a:txBody>
                  <a:tcPr marL="9525" marR="9525" marT="9525" marB="0" anchor="ctr"/>
                </a:tc>
                <a:tc>
                  <a:txBody>
                    <a:bodyPr/>
                    <a:lstStyle/>
                    <a:p>
                      <a:pPr algn="l" fontAlgn="ctr"/>
                      <a:r>
                        <a:rPr lang="de-DE" sz="1000" b="0" i="0" u="none" strike="noStrike" dirty="0" err="1">
                          <a:solidFill>
                            <a:srgbClr val="000000"/>
                          </a:solidFill>
                          <a:effectLst/>
                          <a:latin typeface="+mj-lt"/>
                        </a:rPr>
                        <a:t>Griesplatz</a:t>
                      </a:r>
                      <a:r>
                        <a:rPr lang="de-DE" sz="1000" b="0" i="0" u="none" strike="noStrike" dirty="0">
                          <a:solidFill>
                            <a:srgbClr val="000000"/>
                          </a:solidFill>
                          <a:effectLst/>
                          <a:latin typeface="+mj-lt"/>
                        </a:rPr>
                        <a:t> 1, 8480 Mureck</a:t>
                      </a:r>
                    </a:p>
                  </a:txBody>
                  <a:tcPr marL="9525" marR="9525" marT="9525" marB="0" anchor="ctr"/>
                </a:tc>
                <a:tc>
                  <a:txBody>
                    <a:bodyPr/>
                    <a:lstStyle/>
                    <a:p>
                      <a:pPr algn="l" fontAlgn="ctr"/>
                      <a:r>
                        <a:rPr lang="de-DE" sz="1000" b="0" i="0" u="none" strike="noStrike">
                          <a:solidFill>
                            <a:srgbClr val="000000"/>
                          </a:solidFill>
                          <a:effectLst/>
                          <a:latin typeface="+mj-lt"/>
                        </a:rPr>
                        <a:t>+43 (0)3472/40 4 85</a:t>
                      </a:r>
                    </a:p>
                  </a:txBody>
                  <a:tcPr marL="9525" marR="9525" marT="9525" marB="0" anchor="ctr"/>
                </a:tc>
                <a:tc>
                  <a:txBody>
                    <a:bodyPr/>
                    <a:lstStyle/>
                    <a:p>
                      <a:br>
                        <a:rPr lang="de-AT" sz="1000" b="0" i="0" dirty="0">
                          <a:solidFill>
                            <a:schemeClr val="dk1"/>
                          </a:solidFill>
                          <a:effectLst/>
                          <a:latin typeface="+mn-lt"/>
                          <a:ea typeface="+mn-ea"/>
                          <a:cs typeface="+mn-cs"/>
                        </a:rPr>
                      </a:br>
                      <a:r>
                        <a:rPr lang="de-AT" sz="1000" b="0" i="0" dirty="0">
                          <a:solidFill>
                            <a:schemeClr val="dk1"/>
                          </a:solidFill>
                          <a:effectLst/>
                          <a:latin typeface="+mn-lt"/>
                          <a:ea typeface="+mn-ea"/>
                          <a:cs typeface="+mn-cs"/>
                        </a:rPr>
                        <a:t> </a:t>
                      </a:r>
                      <a:r>
                        <a:rPr lang="de-AT" sz="1000" b="0" i="0" u="sng" dirty="0">
                          <a:solidFill>
                            <a:schemeClr val="dk1"/>
                          </a:solidFill>
                          <a:effectLst/>
                          <a:latin typeface="+mn-lt"/>
                          <a:ea typeface="+mn-ea"/>
                          <a:cs typeface="+mn-cs"/>
                        </a:rPr>
                        <a:t>journaldienst.so@hilfswerk-steiermark.at</a:t>
                      </a:r>
                      <a:endParaRPr lang="de-AT" sz="1000" b="0" i="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2944503610"/>
                  </a:ext>
                </a:extLst>
              </a:tr>
              <a:tr h="317279">
                <a:tc>
                  <a:txBody>
                    <a:bodyPr/>
                    <a:lstStyle/>
                    <a:p>
                      <a:pPr algn="l" fontAlgn="ctr"/>
                      <a:r>
                        <a:rPr lang="de-DE" sz="1000" b="0" i="0" u="none" strike="noStrike" dirty="0">
                          <a:solidFill>
                            <a:srgbClr val="000000"/>
                          </a:solidFill>
                          <a:effectLst/>
                          <a:latin typeface="+mj-lt"/>
                        </a:rPr>
                        <a:t>Psychosoziales Zentrum Feldbach</a:t>
                      </a:r>
                    </a:p>
                  </a:txBody>
                  <a:tcPr marL="9525" marR="9525" marT="9525" marB="0" anchor="ctr"/>
                </a:tc>
                <a:tc>
                  <a:txBody>
                    <a:bodyPr/>
                    <a:lstStyle/>
                    <a:p>
                      <a:pPr algn="l" fontAlgn="ctr"/>
                      <a:r>
                        <a:rPr lang="de-DE" sz="1000" b="0" i="0" u="none" strike="noStrike">
                          <a:solidFill>
                            <a:srgbClr val="000000"/>
                          </a:solidFill>
                          <a:effectLst/>
                          <a:latin typeface="+mj-lt"/>
                        </a:rPr>
                        <a:t>Bindergasse 5, 8330 Feldbach</a:t>
                      </a:r>
                    </a:p>
                  </a:txBody>
                  <a:tcPr marL="9525" marR="9525" marT="9525" marB="0" anchor="ctr"/>
                </a:tc>
                <a:tc>
                  <a:txBody>
                    <a:bodyPr/>
                    <a:lstStyle/>
                    <a:p>
                      <a:pPr algn="l" fontAlgn="ctr"/>
                      <a:r>
                        <a:rPr lang="de-DE" sz="1000" b="0" i="0" u="none" strike="noStrike">
                          <a:solidFill>
                            <a:srgbClr val="000000"/>
                          </a:solidFill>
                          <a:effectLst/>
                          <a:latin typeface="+mj-lt"/>
                        </a:rPr>
                        <a:t>+43 (0)3152/58 87-0</a:t>
                      </a:r>
                    </a:p>
                  </a:txBody>
                  <a:tcPr marL="9525" marR="9525" marT="9525" marB="0" anchor="ctr"/>
                </a:tc>
                <a:tc>
                  <a:txBody>
                    <a:bodyPr/>
                    <a:lstStyle/>
                    <a:p>
                      <a:pPr algn="l" fontAlgn="ctr"/>
                      <a:r>
                        <a:rPr lang="de-AT" sz="1000" b="0" i="0" u="sng" dirty="0">
                          <a:solidFill>
                            <a:schemeClr val="dk1"/>
                          </a:solidFill>
                          <a:effectLst/>
                          <a:latin typeface="+mn-lt"/>
                          <a:ea typeface="+mn-ea"/>
                          <a:cs typeface="+mn-cs"/>
                        </a:rPr>
                        <a:t>journaldienst.so@hilfswerk-steiermark.at</a:t>
                      </a:r>
                      <a:endParaRPr lang="de-DE" sz="1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408242840"/>
                  </a:ext>
                </a:extLst>
              </a:tr>
              <a:tr h="310432">
                <a:tc>
                  <a:txBody>
                    <a:bodyPr/>
                    <a:lstStyle/>
                    <a:p>
                      <a:pPr algn="l" fontAlgn="ctr"/>
                      <a:r>
                        <a:rPr lang="de-DE" sz="1000" b="0" i="0" u="none" strike="noStrike" dirty="0">
                          <a:solidFill>
                            <a:srgbClr val="000000"/>
                          </a:solidFill>
                          <a:effectLst/>
                          <a:latin typeface="+mj-lt"/>
                        </a:rPr>
                        <a:t>Psychosoziales Zentrum Graz-Umgebung</a:t>
                      </a:r>
                    </a:p>
                  </a:txBody>
                  <a:tcPr marL="9525" marR="9525" marT="9525" marB="0" anchor="ctr"/>
                </a:tc>
                <a:tc>
                  <a:txBody>
                    <a:bodyPr/>
                    <a:lstStyle/>
                    <a:p>
                      <a:pPr algn="l" fontAlgn="ctr"/>
                      <a:r>
                        <a:rPr lang="de-DE" sz="1000" b="0" i="0" dirty="0">
                          <a:solidFill>
                            <a:schemeClr val="dk1"/>
                          </a:solidFill>
                          <a:effectLst/>
                          <a:latin typeface="+mn-lt"/>
                          <a:ea typeface="+mn-ea"/>
                          <a:cs typeface="+mn-cs"/>
                        </a:rPr>
                        <a:t> </a:t>
                      </a:r>
                      <a:r>
                        <a:rPr lang="de-DE" sz="1000" b="0" i="0" dirty="0" err="1">
                          <a:solidFill>
                            <a:schemeClr val="dk1"/>
                          </a:solidFill>
                          <a:effectLst/>
                          <a:latin typeface="+mn-lt"/>
                          <a:ea typeface="+mn-ea"/>
                          <a:cs typeface="+mn-cs"/>
                        </a:rPr>
                        <a:t>Pachern</a:t>
                      </a:r>
                      <a:r>
                        <a:rPr lang="de-DE" sz="1000" b="0" i="0" dirty="0">
                          <a:solidFill>
                            <a:schemeClr val="dk1"/>
                          </a:solidFill>
                          <a:effectLst/>
                          <a:latin typeface="+mn-lt"/>
                          <a:ea typeface="+mn-ea"/>
                          <a:cs typeface="+mn-cs"/>
                        </a:rPr>
                        <a:t> Hauptstraße 90, 8075 Hart bei Graz</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+43 (0)3135/47 4 74</a:t>
                      </a:r>
                    </a:p>
                  </a:txBody>
                  <a:tcPr marL="9525" marR="9525" marT="9525" marB="0" anchor="ctr"/>
                </a:tc>
                <a:tc>
                  <a:txBody>
                    <a:bodyPr/>
                    <a:lstStyle/>
                    <a:p>
                      <a:pPr algn="l" fontAlgn="ctr"/>
                      <a:r>
                        <a:rPr lang="de-AT" sz="1000" b="0" i="0" u="sng" dirty="0">
                          <a:solidFill>
                            <a:schemeClr val="dk1"/>
                          </a:solidFill>
                          <a:effectLst/>
                          <a:latin typeface="+mn-lt"/>
                          <a:ea typeface="+mn-ea"/>
                          <a:cs typeface="+mn-cs"/>
                        </a:rPr>
                        <a:t>journaldienst.gu@hilfswerk-steiermark.at</a:t>
                      </a:r>
                      <a:endParaRPr lang="de-DE" sz="1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289276579"/>
                  </a:ext>
                </a:extLst>
              </a:tr>
              <a:tr h="317279">
                <a:tc>
                  <a:txBody>
                    <a:bodyPr/>
                    <a:lstStyle/>
                    <a:p>
                      <a:pPr algn="l" fontAlgn="ctr"/>
                      <a:r>
                        <a:rPr lang="de-DE" sz="1000" b="1" i="0" u="none" strike="noStrike" dirty="0" err="1">
                          <a:solidFill>
                            <a:srgbClr val="000000"/>
                          </a:solidFill>
                          <a:effectLst/>
                          <a:latin typeface="+mj-lt"/>
                        </a:rPr>
                        <a:t>Pyschosoziales</a:t>
                      </a:r>
                      <a:r>
                        <a:rPr lang="de-DE" sz="1000" b="1" i="0" u="none" strike="noStrike" dirty="0">
                          <a:solidFill>
                            <a:srgbClr val="000000"/>
                          </a:solidFill>
                          <a:effectLst/>
                          <a:latin typeface="+mj-lt"/>
                        </a:rPr>
                        <a:t> Netzwerk gemeinnützige GmbH</a:t>
                      </a:r>
                    </a:p>
                  </a:txBody>
                  <a:tcPr marL="9525" marR="9525" marT="9525" marB="0" anchor="ctr"/>
                </a:tc>
                <a:tc>
                  <a:txBody>
                    <a:bodyPr/>
                    <a:lstStyle/>
                    <a:p>
                      <a:pPr algn="l" fontAlgn="ctr"/>
                      <a:r>
                        <a:rPr lang="de-DE" sz="1000" b="0" i="0" u="none" strike="noStrike">
                          <a:solidFill>
                            <a:srgbClr val="000000"/>
                          </a:solidFill>
                          <a:effectLst/>
                          <a:latin typeface="+mj-lt"/>
                        </a:rPr>
                        <a:t>Kapellenweg 5/1, 8750 Judenburg</a:t>
                      </a:r>
                    </a:p>
                  </a:txBody>
                  <a:tcPr marL="9525" marR="9525" marT="9525" marB="0" anchor="ctr"/>
                </a:tc>
                <a:tc>
                  <a:txBody>
                    <a:bodyPr/>
                    <a:lstStyle/>
                    <a:p>
                      <a:pPr algn="l" fontAlgn="ctr"/>
                      <a:r>
                        <a:rPr lang="de-DE" sz="1000" b="0" i="0" u="none" strike="noStrike">
                          <a:solidFill>
                            <a:srgbClr val="000000"/>
                          </a:solidFill>
                          <a:effectLst/>
                          <a:latin typeface="+mj-lt"/>
                        </a:rPr>
                        <a:t>+43 (0)3572/83 980-10</a:t>
                      </a:r>
                    </a:p>
                  </a:txBody>
                  <a:tcPr marL="9525" marR="9525" marT="9525" marB="0" anchor="ctr"/>
                </a:tc>
                <a:tc>
                  <a:txBody>
                    <a:bodyPr/>
                    <a:lstStyle/>
                    <a:p>
                      <a:pPr algn="l" fontAlgn="ctr"/>
                      <a:r>
                        <a:rPr lang="de-DE" sz="1000" b="0" i="0" u="none" strike="noStrike">
                          <a:solidFill>
                            <a:srgbClr val="000000"/>
                          </a:solidFill>
                          <a:effectLst/>
                          <a:latin typeface="+mj-lt"/>
                        </a:rPr>
                        <a:t>zentrale@psn.or.at</a:t>
                      </a:r>
                    </a:p>
                  </a:txBody>
                  <a:tcPr marL="9525" marR="9525" marT="9525" marB="0" anchor="ctr"/>
                </a:tc>
                <a:extLst>
                  <a:ext uri="{0D108BD9-81ED-4DB2-BD59-A6C34878D82A}">
                    <a16:rowId xmlns:a16="http://schemas.microsoft.com/office/drawing/2014/main" val="4029480744"/>
                  </a:ext>
                </a:extLst>
              </a:tr>
              <a:tr h="460944">
                <a:tc>
                  <a:txBody>
                    <a:bodyPr/>
                    <a:lstStyle/>
                    <a:p>
                      <a:pPr algn="l" fontAlgn="ctr"/>
                      <a:r>
                        <a:rPr lang="de-DE" sz="1000" b="0" i="0" u="none" strike="noStrike" dirty="0">
                          <a:solidFill>
                            <a:srgbClr val="000000"/>
                          </a:solidFill>
                          <a:effectLst/>
                          <a:latin typeface="+mj-lt"/>
                        </a:rPr>
                        <a:t>HOMEBASE/Psychosoziale Beratungsstelle für Kinder und Jugendliche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dirty="0">
                          <a:solidFill>
                            <a:srgbClr val="000000"/>
                          </a:solidFill>
                          <a:effectLst/>
                          <a:latin typeface="+mj-lt"/>
                        </a:rPr>
                        <a:t>+43 (0)3572/44 700</a:t>
                      </a:r>
                    </a:p>
                  </a:txBody>
                  <a:tcPr marL="9525" marR="9525" marT="9525" marB="0" anchor="ctr"/>
                </a:tc>
                <a:tc>
                  <a:txBody>
                    <a:bodyPr/>
                    <a:lstStyle/>
                    <a:p>
                      <a:pPr algn="l" fontAlgn="ctr"/>
                      <a:r>
                        <a:rPr lang="de-DE" sz="1000" b="0" i="0" u="none" strike="noStrike">
                          <a:solidFill>
                            <a:srgbClr val="000000"/>
                          </a:solidFill>
                          <a:effectLst/>
                          <a:latin typeface="+mj-lt"/>
                        </a:rPr>
                        <a:t>homebase.ju@psn.or.at</a:t>
                      </a:r>
                    </a:p>
                  </a:txBody>
                  <a:tcPr marL="9525" marR="9525" marT="9525" marB="0" anchor="ctr"/>
                </a:tc>
                <a:extLst>
                  <a:ext uri="{0D108BD9-81ED-4DB2-BD59-A6C34878D82A}">
                    <a16:rowId xmlns:a16="http://schemas.microsoft.com/office/drawing/2014/main" val="3956816991"/>
                  </a:ext>
                </a:extLst>
              </a:tr>
              <a:tr h="460944">
                <a:tc>
                  <a:txBody>
                    <a:bodyPr/>
                    <a:lstStyle/>
                    <a:p>
                      <a:pPr algn="l" fontAlgn="ctr"/>
                      <a:r>
                        <a:rPr lang="de-DE" sz="1000" b="0" i="0" u="none" strike="noStrike" dirty="0">
                          <a:solidFill>
                            <a:srgbClr val="000000"/>
                          </a:solidFill>
                          <a:effectLst/>
                          <a:latin typeface="+mj-lt"/>
                        </a:rPr>
                        <a:t>HOMEBASE/Psychosoziale Beratungsstelle für Kinder und Jugendliche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dirty="0">
                          <a:solidFill>
                            <a:srgbClr val="000000"/>
                          </a:solidFill>
                          <a:effectLst/>
                          <a:latin typeface="+mj-lt"/>
                        </a:rPr>
                        <a:t>+43 (0)3612/26 111</a:t>
                      </a:r>
                    </a:p>
                  </a:txBody>
                  <a:tcPr marL="9525" marR="9525" marT="9525" marB="0" anchor="ctr"/>
                </a:tc>
                <a:tc>
                  <a:txBody>
                    <a:bodyPr/>
                    <a:lstStyle/>
                    <a:p>
                      <a:pPr algn="l" fontAlgn="ctr"/>
                      <a:r>
                        <a:rPr lang="de-DE" sz="1000" b="0" i="0" u="none" strike="noStrike">
                          <a:solidFill>
                            <a:srgbClr val="000000"/>
                          </a:solidFill>
                          <a:effectLst/>
                          <a:latin typeface="+mj-lt"/>
                        </a:rPr>
                        <a:t>homebase.li@psn.or.at</a:t>
                      </a:r>
                    </a:p>
                  </a:txBody>
                  <a:tcPr marL="9525" marR="9525" marT="9525" marB="0" anchor="ctr"/>
                </a:tc>
                <a:extLst>
                  <a:ext uri="{0D108BD9-81ED-4DB2-BD59-A6C34878D82A}">
                    <a16:rowId xmlns:a16="http://schemas.microsoft.com/office/drawing/2014/main" val="2653545984"/>
                  </a:ext>
                </a:extLst>
              </a:tr>
              <a:tr h="302173">
                <a:tc>
                  <a:txBody>
                    <a:bodyPr/>
                    <a:lstStyle/>
                    <a:p>
                      <a:pPr algn="l" fontAlgn="ctr"/>
                      <a:r>
                        <a:rPr lang="de-DE" sz="1000" b="0" i="0" u="none" strike="noStrike" dirty="0">
                          <a:solidFill>
                            <a:srgbClr val="000000"/>
                          </a:solidFill>
                          <a:effectLst/>
                          <a:latin typeface="+mj-lt"/>
                        </a:rPr>
                        <a:t>Psychosoziale Beratungsstelle Gröbming</a:t>
                      </a:r>
                    </a:p>
                  </a:txBody>
                  <a:tcPr marL="9525" marR="9525" marT="9525" marB="0" anchor="ctr"/>
                </a:tc>
                <a:tc>
                  <a:txBody>
                    <a:bodyPr/>
                    <a:lstStyle/>
                    <a:p>
                      <a:pPr algn="l" fontAlgn="ctr"/>
                      <a:r>
                        <a:rPr lang="de-DE" sz="1000" b="0" i="0" u="none" strike="noStrike">
                          <a:solidFill>
                            <a:srgbClr val="000000"/>
                          </a:solidFill>
                          <a:effectLst/>
                          <a:latin typeface="+mj-lt"/>
                        </a:rPr>
                        <a:t>Poststraße 700, 8962 Gröbming</a:t>
                      </a:r>
                    </a:p>
                  </a:txBody>
                  <a:tcPr marL="9525" marR="9525" marT="9525" marB="0" anchor="ctr"/>
                </a:tc>
                <a:tc>
                  <a:txBody>
                    <a:bodyPr/>
                    <a:lstStyle/>
                    <a:p>
                      <a:pPr algn="l" fontAlgn="ctr"/>
                      <a:r>
                        <a:rPr lang="de-DE" sz="1000" b="0" i="0" u="none" strike="noStrike">
                          <a:solidFill>
                            <a:srgbClr val="000000"/>
                          </a:solidFill>
                          <a:effectLst/>
                          <a:latin typeface="+mj-lt"/>
                        </a:rPr>
                        <a:t>+43 (0)3685/23 8 48</a:t>
                      </a:r>
                    </a:p>
                  </a:txBody>
                  <a:tcPr marL="9525" marR="9525" marT="9525" marB="0" anchor="ctr"/>
                </a:tc>
                <a:tc>
                  <a:txBody>
                    <a:bodyPr/>
                    <a:lstStyle/>
                    <a:p>
                      <a:pPr algn="l" fontAlgn="ctr"/>
                      <a:r>
                        <a:rPr lang="de-DE" sz="1000" b="0" i="0" u="none" strike="noStrike">
                          <a:solidFill>
                            <a:srgbClr val="000000"/>
                          </a:solidFill>
                          <a:effectLst/>
                          <a:latin typeface="+mj-lt"/>
                        </a:rPr>
                        <a:t>journaldienst.gb@psn.or.at</a:t>
                      </a:r>
                    </a:p>
                  </a:txBody>
                  <a:tcPr marL="9525" marR="9525" marT="9525" marB="0" anchor="ctr"/>
                </a:tc>
                <a:extLst>
                  <a:ext uri="{0D108BD9-81ED-4DB2-BD59-A6C34878D82A}">
                    <a16:rowId xmlns:a16="http://schemas.microsoft.com/office/drawing/2014/main" val="1677702667"/>
                  </a:ext>
                </a:extLst>
              </a:tr>
              <a:tr h="317279">
                <a:tc>
                  <a:txBody>
                    <a:bodyPr/>
                    <a:lstStyle/>
                    <a:p>
                      <a:pPr algn="l" fontAlgn="ctr"/>
                      <a:r>
                        <a:rPr lang="de-DE" sz="1000" b="0" i="0" u="none" strike="noStrike" dirty="0">
                          <a:solidFill>
                            <a:srgbClr val="000000"/>
                          </a:solidFill>
                          <a:effectLst/>
                          <a:latin typeface="+mj-lt"/>
                        </a:rPr>
                        <a:t>Psychosoziale Beratungsstelle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(0)3572/42 9 44</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982093125"/>
                  </a:ext>
                </a:extLst>
              </a:tr>
              <a:tr h="317279">
                <a:tc>
                  <a:txBody>
                    <a:bodyPr/>
                    <a:lstStyle/>
                    <a:p>
                      <a:pPr algn="l" fontAlgn="ctr"/>
                      <a:r>
                        <a:rPr lang="de-DE" sz="1000" b="0" i="0" u="none" strike="noStrike">
                          <a:solidFill>
                            <a:srgbClr val="000000"/>
                          </a:solidFill>
                          <a:effectLst/>
                          <a:latin typeface="+mj-lt"/>
                        </a:rPr>
                        <a:t>Psychosoziale Beratungsstelle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a:solidFill>
                            <a:srgbClr val="000000"/>
                          </a:solidFill>
                          <a:effectLst/>
                          <a:latin typeface="+mj-lt"/>
                        </a:rPr>
                        <a:t>+43 (0)3512/44 9 88</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634039192"/>
                  </a:ext>
                </a:extLst>
              </a:tr>
              <a:tr h="317279">
                <a:tc>
                  <a:txBody>
                    <a:bodyPr/>
                    <a:lstStyle/>
                    <a:p>
                      <a:pPr algn="l" fontAlgn="ctr"/>
                      <a:r>
                        <a:rPr lang="de-DE" sz="1000" b="0" i="0" u="none" strike="noStrike">
                          <a:solidFill>
                            <a:srgbClr val="000000"/>
                          </a:solidFill>
                          <a:effectLst/>
                          <a:latin typeface="+mj-lt"/>
                        </a:rPr>
                        <a:t>Psychosoziale Beratungsstelle Liezen (Außenstelle Bad Aussee)</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(0)3612/26 3 22-10</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1804815465"/>
                  </a:ext>
                </a:extLst>
              </a:tr>
              <a:tr h="423036">
                <a:tc>
                  <a:txBody>
                    <a:bodyPr/>
                    <a:lstStyle/>
                    <a:p>
                      <a:pPr algn="l" fontAlgn="ctr"/>
                      <a:r>
                        <a:rPr lang="de-DE" sz="1000" b="0" i="0" u="none" strike="noStrike" dirty="0">
                          <a:solidFill>
                            <a:srgbClr val="000000"/>
                          </a:solidFill>
                          <a:effectLst/>
                          <a:latin typeface="+mj-lt"/>
                        </a:rPr>
                        <a:t>Psychosoziale Beratungsstelle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(0)3532/44 8 66</a:t>
                      </a:r>
                    </a:p>
                  </a:txBody>
                  <a:tcPr marL="9525" marR="9525" marT="9525" marB="0" anchor="ctr"/>
                </a:tc>
                <a:tc>
                  <a:txBody>
                    <a:bodyPr/>
                    <a:lstStyle/>
                    <a:p>
                      <a:pPr algn="l" fontAlgn="ctr"/>
                      <a:r>
                        <a:rPr lang="de-DE" sz="1000" b="0" i="0" u="none" strike="noStrike" dirty="0">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251073761"/>
                  </a:ext>
                </a:extLst>
              </a:tr>
            </a:tbl>
          </a:graphicData>
        </a:graphic>
      </p:graphicFrame>
      <p:sp>
        <p:nvSpPr>
          <p:cNvPr id="2" name="Foliennummernplatzhalter 1">
            <a:extLst>
              <a:ext uri="{FF2B5EF4-FFF2-40B4-BE49-F238E27FC236}">
                <a16:creationId xmlns:a16="http://schemas.microsoft.com/office/drawing/2014/main" id="{AF243A1D-4DE0-44B7-9816-3BD781FF76D9}"/>
              </a:ext>
            </a:extLst>
          </p:cNvPr>
          <p:cNvSpPr>
            <a:spLocks noGrp="1"/>
          </p:cNvSpPr>
          <p:nvPr>
            <p:ph type="sldNum" sz="quarter" idx="7"/>
          </p:nvPr>
        </p:nvSpPr>
        <p:spPr/>
        <p:txBody>
          <a:bodyPr/>
          <a:lstStyle/>
          <a:p>
            <a:fld id="{B6F15528-21DE-4FAA-801E-634DDDAF4B2B}" type="slidenum">
              <a:rPr lang="de-AT" smtClean="0"/>
              <a:t>39</a:t>
            </a:fld>
            <a:endParaRPr lang="de-AT"/>
          </a:p>
        </p:txBody>
      </p:sp>
    </p:spTree>
    <p:extLst>
      <p:ext uri="{BB962C8B-B14F-4D97-AF65-F5344CB8AC3E}">
        <p14:creationId xmlns:p14="http://schemas.microsoft.com/office/powerpoint/2010/main" val="2524692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2708920"/>
            <a:ext cx="8259444" cy="307777"/>
          </a:xfrm>
        </p:spPr>
        <p:txBody>
          <a:bodyPr/>
          <a:lstStyle/>
          <a:p>
            <a:pPr algn="ctr"/>
            <a:r>
              <a:rPr lang="de-DE" sz="2000" dirty="0"/>
              <a:t>1.1. Schulpsycholog/</a:t>
            </a:r>
            <a:r>
              <a:rPr lang="de-DE" sz="2000" dirty="0" err="1"/>
              <a:t>inn</a:t>
            </a:r>
            <a:r>
              <a:rPr lang="de-DE" sz="2000" dirty="0"/>
              <a:t>/en des Bundes</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4323293"/>
            <a:ext cx="8072686" cy="738664"/>
          </a:xfrm>
        </p:spPr>
        <p:txBody>
          <a:bodyPr/>
          <a:lstStyle/>
          <a:p>
            <a:pPr algn="ctr"/>
            <a:r>
              <a:rPr lang="de-DE" dirty="0"/>
              <a:t>Mitarbeiter/innen: 33</a:t>
            </a:r>
          </a:p>
          <a:p>
            <a:pPr algn="ctr"/>
            <a:r>
              <a:rPr lang="de-DE" dirty="0"/>
              <a:t>VZÄ: 27,5</a:t>
            </a:r>
          </a:p>
          <a:p>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a:t>1. </a:t>
            </a:r>
            <a:r>
              <a:rPr lang="de-DE" dirty="0"/>
              <a:t>Schulinterne Unterstützungssysteme</a:t>
            </a:r>
            <a:endParaRPr lang="de-DE" kern="0" dirty="0"/>
          </a:p>
        </p:txBody>
      </p:sp>
      <p:sp>
        <p:nvSpPr>
          <p:cNvPr id="2" name="Foliennummernplatzhalter 1">
            <a:extLst>
              <a:ext uri="{FF2B5EF4-FFF2-40B4-BE49-F238E27FC236}">
                <a16:creationId xmlns:a16="http://schemas.microsoft.com/office/drawing/2014/main" id="{C1087E1B-E74A-4703-8435-E9F224AD5C3E}"/>
              </a:ext>
            </a:extLst>
          </p:cNvPr>
          <p:cNvSpPr>
            <a:spLocks noGrp="1"/>
          </p:cNvSpPr>
          <p:nvPr>
            <p:ph type="sldNum" sz="quarter" idx="7"/>
          </p:nvPr>
        </p:nvSpPr>
        <p:spPr/>
        <p:txBody>
          <a:bodyPr/>
          <a:lstStyle/>
          <a:p>
            <a:fld id="{B6F15528-21DE-4FAA-801E-634DDDAF4B2B}" type="slidenum">
              <a:rPr lang="de-AT" smtClean="0"/>
              <a:t>4</a:t>
            </a:fld>
            <a:endParaRPr lang="de-AT"/>
          </a:p>
        </p:txBody>
      </p:sp>
    </p:spTree>
    <p:extLst>
      <p:ext uri="{BB962C8B-B14F-4D97-AF65-F5344CB8AC3E}">
        <p14:creationId xmlns:p14="http://schemas.microsoft.com/office/powerpoint/2010/main" val="1316906006"/>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2719228529"/>
              </p:ext>
            </p:extLst>
          </p:nvPr>
        </p:nvGraphicFramePr>
        <p:xfrm>
          <a:off x="539552" y="980731"/>
          <a:ext cx="8136906" cy="5709386"/>
        </p:xfrm>
        <a:graphic>
          <a:graphicData uri="http://schemas.openxmlformats.org/drawingml/2006/table">
            <a:tbl>
              <a:tblPr>
                <a:tableStyleId>{5C22544A-7EE6-4342-B048-85BDC9FD1C3A}</a:tableStyleId>
              </a:tblPr>
              <a:tblGrid>
                <a:gridCol w="1932358">
                  <a:extLst>
                    <a:ext uri="{9D8B030D-6E8A-4147-A177-3AD203B41FA5}">
                      <a16:colId xmlns:a16="http://schemas.microsoft.com/office/drawing/2014/main" val="2480174724"/>
                    </a:ext>
                  </a:extLst>
                </a:gridCol>
                <a:gridCol w="1629901">
                  <a:extLst>
                    <a:ext uri="{9D8B030D-6E8A-4147-A177-3AD203B41FA5}">
                      <a16:colId xmlns:a16="http://schemas.microsoft.com/office/drawing/2014/main" val="775746306"/>
                    </a:ext>
                  </a:extLst>
                </a:gridCol>
                <a:gridCol w="1764328">
                  <a:extLst>
                    <a:ext uri="{9D8B030D-6E8A-4147-A177-3AD203B41FA5}">
                      <a16:colId xmlns:a16="http://schemas.microsoft.com/office/drawing/2014/main" val="1301672889"/>
                    </a:ext>
                  </a:extLst>
                </a:gridCol>
                <a:gridCol w="2810319">
                  <a:extLst>
                    <a:ext uri="{9D8B030D-6E8A-4147-A177-3AD203B41FA5}">
                      <a16:colId xmlns:a16="http://schemas.microsoft.com/office/drawing/2014/main" val="4102942755"/>
                    </a:ext>
                  </a:extLst>
                </a:gridCol>
              </a:tblGrid>
              <a:tr h="255105">
                <a:tc gridSpan="4">
                  <a:txBody>
                    <a:bodyPr/>
                    <a:lstStyle/>
                    <a:p>
                      <a:pPr algn="ctr" fontAlgn="ctr"/>
                      <a:r>
                        <a:rPr lang="de-DE" sz="1400" b="1" u="none" strike="noStrike" dirty="0">
                          <a:effectLst/>
                        </a:rPr>
                        <a:t>Suchtberatungsstellen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124885458"/>
                  </a:ext>
                </a:extLst>
              </a:tr>
              <a:tr h="310848">
                <a:tc>
                  <a:txBody>
                    <a:bodyPr/>
                    <a:lstStyle/>
                    <a:p>
                      <a:pPr algn="l" fontAlgn="ctr"/>
                      <a:r>
                        <a:rPr lang="de-DE" sz="1000" b="0" i="0" u="none" strike="noStrike">
                          <a:solidFill>
                            <a:srgbClr val="000000"/>
                          </a:solidFill>
                          <a:effectLst/>
                          <a:latin typeface="+mj-lt"/>
                        </a:rPr>
                        <a:t>Drogenberatung des Landes Steiermark</a:t>
                      </a:r>
                    </a:p>
                  </a:txBody>
                  <a:tcPr marL="9525" marR="9525" marT="9525" marB="0" anchor="ctr"/>
                </a:tc>
                <a:tc>
                  <a:txBody>
                    <a:bodyPr/>
                    <a:lstStyle/>
                    <a:p>
                      <a:pPr algn="l" fontAlgn="ctr"/>
                      <a:r>
                        <a:rPr lang="de-DE" sz="1000" b="0" i="0" u="none" strike="noStrike">
                          <a:solidFill>
                            <a:srgbClr val="000000"/>
                          </a:solidFill>
                          <a:effectLst/>
                          <a:latin typeface="+mj-lt"/>
                        </a:rPr>
                        <a:t>Friedrichgasse 7, 8010 Graz</a:t>
                      </a:r>
                    </a:p>
                  </a:txBody>
                  <a:tcPr marL="9525" marR="9525" marT="9525" marB="0" anchor="ctr"/>
                </a:tc>
                <a:tc>
                  <a:txBody>
                    <a:bodyPr/>
                    <a:lstStyle/>
                    <a:p>
                      <a:pPr algn="l" fontAlgn="ctr"/>
                      <a:r>
                        <a:rPr lang="de-DE" sz="1000" b="0" i="0" u="none" strike="noStrike">
                          <a:solidFill>
                            <a:srgbClr val="000000"/>
                          </a:solidFill>
                          <a:effectLst/>
                          <a:latin typeface="+mj-lt"/>
                        </a:rPr>
                        <a:t>+43 (0)316/32 60 44</a:t>
                      </a:r>
                    </a:p>
                  </a:txBody>
                  <a:tcPr marL="9525" marR="9525" marT="9525" marB="0" anchor="ctr"/>
                </a:tc>
                <a:tc>
                  <a:txBody>
                    <a:bodyPr/>
                    <a:lstStyle/>
                    <a:p>
                      <a:pPr algn="l" fontAlgn="ctr"/>
                      <a:r>
                        <a:rPr lang="de-DE" sz="1000" b="0" i="0" u="none" strike="noStrike">
                          <a:solidFill>
                            <a:srgbClr val="000000"/>
                          </a:solidFill>
                          <a:effectLst/>
                          <a:latin typeface="+mj-lt"/>
                        </a:rPr>
                        <a:t>drogenberatung@stmk.gv.at</a:t>
                      </a:r>
                    </a:p>
                  </a:txBody>
                  <a:tcPr marL="9525" marR="9525" marT="9525" marB="0" anchor="ctr"/>
                </a:tc>
                <a:extLst>
                  <a:ext uri="{0D108BD9-81ED-4DB2-BD59-A6C34878D82A}">
                    <a16:rowId xmlns:a16="http://schemas.microsoft.com/office/drawing/2014/main" val="3250713128"/>
                  </a:ext>
                </a:extLst>
              </a:tr>
              <a:tr h="382659">
                <a:tc>
                  <a:txBody>
                    <a:bodyPr/>
                    <a:lstStyle/>
                    <a:p>
                      <a:pPr algn="l" fontAlgn="ctr"/>
                      <a:r>
                        <a:rPr lang="de-DE" sz="1000" b="0" i="0" u="none" strike="noStrike">
                          <a:solidFill>
                            <a:srgbClr val="000000"/>
                          </a:solidFill>
                          <a:effectLst/>
                          <a:latin typeface="+mj-lt"/>
                        </a:rPr>
                        <a:t>Sucht und Drogenberatung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(0)664/830 88 49</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1890734783"/>
                  </a:ext>
                </a:extLst>
              </a:tr>
              <a:tr h="382659">
                <a:tc>
                  <a:txBody>
                    <a:bodyPr/>
                    <a:lstStyle/>
                    <a:p>
                      <a:pPr algn="l" fontAlgn="ctr"/>
                      <a:r>
                        <a:rPr lang="de-DE" sz="1000" b="0" i="0" u="none" strike="noStrike">
                          <a:solidFill>
                            <a:srgbClr val="000000"/>
                          </a:solidFill>
                          <a:effectLst/>
                          <a:latin typeface="+mj-lt"/>
                        </a:rPr>
                        <a:t>Sucht und Drogenberatung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dirty="0">
                          <a:solidFill>
                            <a:srgbClr val="000000"/>
                          </a:solidFill>
                          <a:effectLst/>
                          <a:latin typeface="+mj-lt"/>
                        </a:rPr>
                        <a:t>+43 (0)664/887 293 57</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262864204"/>
                  </a:ext>
                </a:extLst>
              </a:tr>
              <a:tr h="382659">
                <a:tc>
                  <a:txBody>
                    <a:bodyPr/>
                    <a:lstStyle/>
                    <a:p>
                      <a:pPr algn="l" fontAlgn="ctr"/>
                      <a:r>
                        <a:rPr lang="de-DE" sz="1000" b="0" i="0" u="none" strike="noStrike" dirty="0">
                          <a:solidFill>
                            <a:srgbClr val="000000"/>
                          </a:solidFill>
                          <a:effectLst/>
                          <a:latin typeface="+mj-lt"/>
                        </a:rPr>
                        <a:t>Sucht und Drogenberatung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(0)664/849 14 27</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90166648"/>
                  </a:ext>
                </a:extLst>
              </a:tr>
              <a:tr h="382659">
                <a:tc>
                  <a:txBody>
                    <a:bodyPr/>
                    <a:lstStyle/>
                    <a:p>
                      <a:pPr algn="l" fontAlgn="ctr"/>
                      <a:r>
                        <a:rPr lang="de-DE" sz="1000" b="0" i="0" u="none" strike="noStrike">
                          <a:solidFill>
                            <a:srgbClr val="000000"/>
                          </a:solidFill>
                          <a:effectLst/>
                          <a:latin typeface="+mj-lt"/>
                        </a:rPr>
                        <a:t>Sucht und Drogenberatung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(0)664/887 293 56</a:t>
                      </a:r>
                    </a:p>
                  </a:txBody>
                  <a:tcPr marL="9525" marR="9525" marT="9525" marB="0" anchor="ctr"/>
                </a:tc>
                <a:tc>
                  <a:txBody>
                    <a:bodyPr/>
                    <a:lstStyle/>
                    <a:p>
                      <a:pPr algn="l" fontAlgn="ctr"/>
                      <a:r>
                        <a:rPr lang="de-DE" sz="1000" b="0" i="0" u="none" strike="noStrike">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3620022600"/>
                  </a:ext>
                </a:extLst>
              </a:tr>
              <a:tr h="310848">
                <a:tc>
                  <a:txBody>
                    <a:bodyPr/>
                    <a:lstStyle/>
                    <a:p>
                      <a:pPr algn="l" fontAlgn="ctr"/>
                      <a:r>
                        <a:rPr lang="de-DE" sz="1000" b="0" i="0" u="none" strike="noStrike" dirty="0">
                          <a:solidFill>
                            <a:srgbClr val="000000"/>
                          </a:solidFill>
                          <a:effectLst/>
                          <a:latin typeface="+mj-lt"/>
                        </a:rPr>
                        <a:t>Suchtberatung Gröbming</a:t>
                      </a:r>
                    </a:p>
                  </a:txBody>
                  <a:tcPr marL="9525" marR="9525" marT="9525" marB="0" anchor="ctr"/>
                </a:tc>
                <a:tc>
                  <a:txBody>
                    <a:bodyPr/>
                    <a:lstStyle/>
                    <a:p>
                      <a:pPr algn="l" fontAlgn="ctr"/>
                      <a:r>
                        <a:rPr lang="de-AT" sz="1000" b="0" i="0" dirty="0">
                          <a:solidFill>
                            <a:schemeClr val="dk1"/>
                          </a:solidFill>
                          <a:effectLst/>
                          <a:latin typeface="+mn-lt"/>
                          <a:ea typeface="+mn-ea"/>
                          <a:cs typeface="+mn-cs"/>
                        </a:rPr>
                        <a:t>Poststraße 700, 8962 Gröbming</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dirty="0">
                          <a:solidFill>
                            <a:srgbClr val="000000"/>
                          </a:solidFill>
                          <a:effectLst/>
                          <a:latin typeface="+mj-lt"/>
                        </a:rPr>
                        <a:t>+43 (</a:t>
                      </a:r>
                      <a:r>
                        <a:rPr lang="de-AT" sz="1000" b="0" i="0" dirty="0">
                          <a:solidFill>
                            <a:schemeClr val="dk1"/>
                          </a:solidFill>
                          <a:effectLst/>
                          <a:latin typeface="+mn-lt"/>
                          <a:ea typeface="+mn-ea"/>
                          <a:cs typeface="+mn-cs"/>
                        </a:rPr>
                        <a:t>0)3685/23 848</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office@sb-o.at</a:t>
                      </a:r>
                    </a:p>
                  </a:txBody>
                  <a:tcPr marL="9525" marR="9525" marT="9525" marB="0" anchor="ctr"/>
                </a:tc>
                <a:extLst>
                  <a:ext uri="{0D108BD9-81ED-4DB2-BD59-A6C34878D82A}">
                    <a16:rowId xmlns:a16="http://schemas.microsoft.com/office/drawing/2014/main" val="1681731089"/>
                  </a:ext>
                </a:extLst>
              </a:tr>
              <a:tr h="389036">
                <a:tc>
                  <a:txBody>
                    <a:bodyPr/>
                    <a:lstStyle/>
                    <a:p>
                      <a:pPr algn="l" fontAlgn="ctr"/>
                      <a:r>
                        <a:rPr lang="de-DE" sz="1000" b="0" i="0" u="none" strike="noStrike">
                          <a:solidFill>
                            <a:srgbClr val="000000"/>
                          </a:solidFill>
                          <a:effectLst/>
                          <a:latin typeface="+mj-lt"/>
                        </a:rPr>
                        <a:t>Vivid - Fachstelle für Suchtprävention</a:t>
                      </a:r>
                    </a:p>
                  </a:txBody>
                  <a:tcPr marL="9525" marR="9525" marT="9525" marB="0" anchor="ctr"/>
                </a:tc>
                <a:tc>
                  <a:txBody>
                    <a:bodyPr/>
                    <a:lstStyle/>
                    <a:p>
                      <a:pPr algn="l" fontAlgn="ctr"/>
                      <a:r>
                        <a:rPr lang="de-DE" sz="1000" b="0" i="0" u="none" strike="noStrike">
                          <a:solidFill>
                            <a:srgbClr val="000000"/>
                          </a:solidFill>
                          <a:effectLst/>
                          <a:latin typeface="+mj-lt"/>
                        </a:rPr>
                        <a:t>Zimmerplatzgasse 13/1.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(0)316/82 33 00</a:t>
                      </a:r>
                    </a:p>
                  </a:txBody>
                  <a:tcPr marL="9525" marR="9525" marT="9525" marB="0" anchor="ctr"/>
                </a:tc>
                <a:tc>
                  <a:txBody>
                    <a:bodyPr/>
                    <a:lstStyle/>
                    <a:p>
                      <a:pPr algn="l" fontAlgn="ctr"/>
                      <a:r>
                        <a:rPr lang="de-DE" sz="1000" b="0" i="0" u="none" strike="noStrike" dirty="0">
                          <a:solidFill>
                            <a:srgbClr val="000000"/>
                          </a:solidFill>
                          <a:effectLst/>
                          <a:latin typeface="+mj-lt"/>
                        </a:rPr>
                        <a:t>info@vivid.at</a:t>
                      </a:r>
                    </a:p>
                  </a:txBody>
                  <a:tcPr marL="9525" marR="9525" marT="9525" marB="0" anchor="ctr"/>
                </a:tc>
                <a:extLst>
                  <a:ext uri="{0D108BD9-81ED-4DB2-BD59-A6C34878D82A}">
                    <a16:rowId xmlns:a16="http://schemas.microsoft.com/office/drawing/2014/main" val="1750987245"/>
                  </a:ext>
                </a:extLst>
              </a:tr>
              <a:tr h="255105">
                <a:tc gridSpan="4">
                  <a:txBody>
                    <a:bodyPr/>
                    <a:lstStyle/>
                    <a:p>
                      <a:pPr algn="ctr" fontAlgn="ctr"/>
                      <a:r>
                        <a:rPr lang="de-DE" sz="1400" b="1" u="none" strike="noStrike" dirty="0">
                          <a:effectLst/>
                        </a:rPr>
                        <a:t>Kliniken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77757473"/>
                  </a:ext>
                </a:extLst>
              </a:tr>
              <a:tr h="461563">
                <a:tc>
                  <a:txBody>
                    <a:bodyPr/>
                    <a:lstStyle/>
                    <a:p>
                      <a:pPr algn="l" fontAlgn="ctr"/>
                      <a:r>
                        <a:rPr lang="de-DE" sz="1000" b="0" i="0" u="none" strike="noStrike">
                          <a:solidFill>
                            <a:srgbClr val="000000"/>
                          </a:solidFill>
                          <a:effectLst/>
                          <a:latin typeface="+mn-lt"/>
                        </a:rPr>
                        <a:t>Abteilung für Kinder- und Jugendpsychiatrie und Psychotherapie</a:t>
                      </a:r>
                    </a:p>
                  </a:txBody>
                  <a:tcPr marL="9525" marR="9525" marT="9525" marB="0" anchor="ctr"/>
                </a:tc>
                <a:tc>
                  <a:txBody>
                    <a:bodyPr/>
                    <a:lstStyle/>
                    <a:p>
                      <a:pPr algn="l" fontAlgn="ctr"/>
                      <a:r>
                        <a:rPr lang="de-DE" sz="1000" b="0" i="0" u="none" strike="noStrike">
                          <a:solidFill>
                            <a:srgbClr val="000000"/>
                          </a:solidFill>
                          <a:effectLst/>
                          <a:latin typeface="+mn-lt"/>
                        </a:rPr>
                        <a:t>Wagner-Jauregg-Platz 1, 8053 Graz</a:t>
                      </a:r>
                    </a:p>
                  </a:txBody>
                  <a:tcPr marL="9525" marR="9525" marT="9525" marB="0" anchor="ctr"/>
                </a:tc>
                <a:tc>
                  <a:txBody>
                    <a:bodyPr/>
                    <a:lstStyle/>
                    <a:p>
                      <a:pPr algn="l" fontAlgn="ctr"/>
                      <a:r>
                        <a:rPr lang="de-DE" sz="1000" b="0" i="0" u="none" strike="noStrike">
                          <a:solidFill>
                            <a:srgbClr val="000000"/>
                          </a:solidFill>
                          <a:effectLst/>
                          <a:latin typeface="+mn-lt"/>
                        </a:rPr>
                        <a:t>+43 (0)316/2191-2532</a:t>
                      </a:r>
                    </a:p>
                  </a:txBody>
                  <a:tcPr marL="9525" marR="9525" marT="9525" marB="0" anchor="ctr"/>
                </a:tc>
                <a:tc>
                  <a:txBody>
                    <a:bodyPr/>
                    <a:lstStyle/>
                    <a:p>
                      <a:pPr algn="l" fontAlgn="ctr"/>
                      <a:r>
                        <a:rPr lang="de-DE" sz="1000" b="0" i="0" u="none" strike="noStrike">
                          <a:solidFill>
                            <a:srgbClr val="000000"/>
                          </a:solidFill>
                          <a:effectLst/>
                          <a:latin typeface="+mn-lt"/>
                        </a:rPr>
                        <a:t>kjp@lkh-graz2.at</a:t>
                      </a:r>
                    </a:p>
                  </a:txBody>
                  <a:tcPr marL="9525" marR="9525" marT="9525" marB="0" anchor="ctr"/>
                </a:tc>
                <a:extLst>
                  <a:ext uri="{0D108BD9-81ED-4DB2-BD59-A6C34878D82A}">
                    <a16:rowId xmlns:a16="http://schemas.microsoft.com/office/drawing/2014/main" val="3484116268"/>
                  </a:ext>
                </a:extLst>
              </a:tr>
              <a:tr h="510210">
                <a:tc>
                  <a:txBody>
                    <a:bodyPr/>
                    <a:lstStyle/>
                    <a:p>
                      <a:pPr algn="l" fontAlgn="ctr"/>
                      <a:r>
                        <a:rPr lang="de-DE" sz="1000" b="0" i="0" u="none" strike="noStrike">
                          <a:solidFill>
                            <a:srgbClr val="000000"/>
                          </a:solidFill>
                          <a:effectLst/>
                          <a:latin typeface="+mn-lt"/>
                        </a:rPr>
                        <a:t>Dislozierte Tagesklinik für Kinder- und Jugendpsychiatrie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224582095"/>
                  </a:ext>
                </a:extLst>
              </a:tr>
              <a:tr h="382659">
                <a:tc>
                  <a:txBody>
                    <a:bodyPr/>
                    <a:lstStyle/>
                    <a:p>
                      <a:pPr algn="l" fontAlgn="ctr"/>
                      <a:r>
                        <a:rPr lang="de-DE" sz="1000" b="0" i="0" u="none" strike="noStrike">
                          <a:solidFill>
                            <a:srgbClr val="000000"/>
                          </a:solidFill>
                          <a:effectLst/>
                          <a:latin typeface="+mn-lt"/>
                        </a:rPr>
                        <a:t>Heilpädagogisches Zentrum des Landes Steiermark</a:t>
                      </a:r>
                    </a:p>
                  </a:txBody>
                  <a:tcPr marL="9525" marR="9525" marT="9525" marB="0" anchor="ctr"/>
                </a:tc>
                <a:tc>
                  <a:txBody>
                    <a:bodyPr/>
                    <a:lstStyle/>
                    <a:p>
                      <a:pPr algn="l" fontAlgn="ctr"/>
                      <a:r>
                        <a:rPr lang="de-DE" sz="1000" b="0" i="0" u="none" strike="noStrike">
                          <a:solidFill>
                            <a:srgbClr val="000000"/>
                          </a:solidFill>
                          <a:effectLst/>
                          <a:latin typeface="+mn-lt"/>
                        </a:rPr>
                        <a:t>Krottendorferstraße 60 - 62, 8052 Graz-Wetzelsdorf</a:t>
                      </a:r>
                    </a:p>
                  </a:txBody>
                  <a:tcPr marL="9525" marR="9525" marT="9525" marB="0" anchor="ctr"/>
                </a:tc>
                <a:tc>
                  <a:txBody>
                    <a:bodyPr/>
                    <a:lstStyle/>
                    <a:p>
                      <a:pPr algn="l" fontAlgn="ctr"/>
                      <a:r>
                        <a:rPr lang="de-DE" sz="1000" b="0" i="0" u="none" strike="noStrike">
                          <a:solidFill>
                            <a:srgbClr val="000000"/>
                          </a:solidFill>
                          <a:effectLst/>
                          <a:latin typeface="+mn-lt"/>
                        </a:rPr>
                        <a:t>+43 (0)316/28 42 18</a:t>
                      </a:r>
                    </a:p>
                  </a:txBody>
                  <a:tcPr marL="9525" marR="9525" marT="9525" marB="0" anchor="ctr"/>
                </a:tc>
                <a:tc>
                  <a:txBody>
                    <a:bodyPr/>
                    <a:lstStyle/>
                    <a:p>
                      <a:pPr algn="l" fontAlgn="ctr"/>
                      <a:r>
                        <a:rPr lang="de-DE" sz="1000" b="0" i="0" u="none" strike="noStrike">
                          <a:solidFill>
                            <a:srgbClr val="000000"/>
                          </a:solidFill>
                          <a:effectLst/>
                          <a:latin typeface="+mn-lt"/>
                        </a:rPr>
                        <a:t>hpz@stmk.gv.at</a:t>
                      </a:r>
                    </a:p>
                  </a:txBody>
                  <a:tcPr marL="9525" marR="9525" marT="9525" marB="0" anchor="ctr"/>
                </a:tc>
                <a:extLst>
                  <a:ext uri="{0D108BD9-81ED-4DB2-BD59-A6C34878D82A}">
                    <a16:rowId xmlns:a16="http://schemas.microsoft.com/office/drawing/2014/main" val="389746017"/>
                  </a:ext>
                </a:extLst>
              </a:tr>
              <a:tr h="510210">
                <a:tc>
                  <a:txBody>
                    <a:bodyPr/>
                    <a:lstStyle/>
                    <a:p>
                      <a:pPr algn="l" fontAlgn="ctr"/>
                      <a:r>
                        <a:rPr lang="de-DE" sz="1000" b="0" i="0" u="none" strike="noStrike">
                          <a:solidFill>
                            <a:srgbClr val="000000"/>
                          </a:solidFill>
                          <a:effectLst/>
                          <a:latin typeface="+mn-lt"/>
                        </a:rPr>
                        <a:t>Kinder- und Jugendpsychiatrie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0</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952050097"/>
                  </a:ext>
                </a:extLst>
              </a:tr>
              <a:tr h="461563">
                <a:tc>
                  <a:txBody>
                    <a:bodyPr/>
                    <a:lstStyle/>
                    <a:p>
                      <a:pPr algn="l" fontAlgn="ctr"/>
                      <a:r>
                        <a:rPr lang="de-DE" sz="1000" b="0" i="0" u="none" strike="noStrike">
                          <a:solidFill>
                            <a:srgbClr val="000000"/>
                          </a:solidFill>
                          <a:effectLst/>
                          <a:latin typeface="+mn-lt"/>
                        </a:rPr>
                        <a:t>Kinder- und Jugendpsychosomatische Station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dirty="0">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713457766"/>
                  </a:ext>
                </a:extLst>
              </a:tr>
              <a:tr h="310848">
                <a:tc>
                  <a:txBody>
                    <a:bodyPr/>
                    <a:lstStyle/>
                    <a:p>
                      <a:pPr algn="l" fontAlgn="ctr"/>
                      <a:r>
                        <a:rPr lang="de-DE" sz="1000" b="0" i="0" u="none" strike="noStrike" dirty="0">
                          <a:solidFill>
                            <a:srgbClr val="000000"/>
                          </a:solidFill>
                          <a:effectLst/>
                          <a:latin typeface="+mj-lt"/>
                        </a:rPr>
                        <a:t>Univ.-Klinik für Kinder- und Jugendheilkunde</a:t>
                      </a:r>
                    </a:p>
                  </a:txBody>
                  <a:tcPr marL="9525" marR="9525" marT="9525" marB="0" anchor="ctr"/>
                </a:tc>
                <a:tc>
                  <a:txBody>
                    <a:bodyPr/>
                    <a:lstStyle/>
                    <a:p>
                      <a:pPr algn="l" fontAlgn="ctr"/>
                      <a:r>
                        <a:rPr lang="de-DE" sz="1000" b="0" i="0" u="none" strike="noStrike">
                          <a:solidFill>
                            <a:srgbClr val="000000"/>
                          </a:solidFill>
                          <a:effectLst/>
                          <a:latin typeface="+mj-lt"/>
                        </a:rPr>
                        <a:t>Auenbruggerplatz 34/2, 8036 Graz</a:t>
                      </a:r>
                    </a:p>
                  </a:txBody>
                  <a:tcPr marL="9525" marR="9525" marT="9525" marB="0" anchor="ctr"/>
                </a:tc>
                <a:tc>
                  <a:txBody>
                    <a:bodyPr/>
                    <a:lstStyle/>
                    <a:p>
                      <a:pPr algn="l" fontAlgn="ctr"/>
                      <a:r>
                        <a:rPr lang="de-DE" sz="1000" b="0" i="0" u="none" strike="noStrike">
                          <a:solidFill>
                            <a:srgbClr val="000000"/>
                          </a:solidFill>
                          <a:effectLst/>
                          <a:latin typeface="+mj-lt"/>
                        </a:rPr>
                        <a:t>+43 (0)316/385-3758</a:t>
                      </a:r>
                    </a:p>
                  </a:txBody>
                  <a:tcPr marL="9525" marR="9525" marT="9525" marB="0" anchor="ctr"/>
                </a:tc>
                <a:tc>
                  <a:txBody>
                    <a:bodyPr/>
                    <a:lstStyle/>
                    <a:p>
                      <a:pPr algn="l" fontAlgn="ctr"/>
                      <a:r>
                        <a:rPr lang="de-DE" sz="1000" b="0" i="0" u="none" strike="noStrike" dirty="0">
                          <a:solidFill>
                            <a:srgbClr val="000000"/>
                          </a:solidFill>
                          <a:effectLst/>
                          <a:latin typeface="+mj-lt"/>
                        </a:rPr>
                        <a:t>kikli.sek@medunigraz.at</a:t>
                      </a:r>
                    </a:p>
                  </a:txBody>
                  <a:tcPr marL="9525" marR="9525" marT="9525" marB="0" anchor="ctr"/>
                </a:tc>
                <a:extLst>
                  <a:ext uri="{0D108BD9-81ED-4DB2-BD59-A6C34878D82A}">
                    <a16:rowId xmlns:a16="http://schemas.microsoft.com/office/drawing/2014/main" val="1639060725"/>
                  </a:ext>
                </a:extLst>
              </a:tr>
            </a:tbl>
          </a:graphicData>
        </a:graphic>
      </p:graphicFrame>
      <p:sp>
        <p:nvSpPr>
          <p:cNvPr id="3" name="Foliennummernplatzhalter 2">
            <a:extLst>
              <a:ext uri="{FF2B5EF4-FFF2-40B4-BE49-F238E27FC236}">
                <a16:creationId xmlns:a16="http://schemas.microsoft.com/office/drawing/2014/main" id="{299AE259-C3C4-423F-98D6-2EE5C29BE525}"/>
              </a:ext>
            </a:extLst>
          </p:cNvPr>
          <p:cNvSpPr>
            <a:spLocks noGrp="1"/>
          </p:cNvSpPr>
          <p:nvPr>
            <p:ph type="sldNum" sz="quarter" idx="7"/>
          </p:nvPr>
        </p:nvSpPr>
        <p:spPr/>
        <p:txBody>
          <a:bodyPr/>
          <a:lstStyle/>
          <a:p>
            <a:fld id="{B6F15528-21DE-4FAA-801E-634DDDAF4B2B}" type="slidenum">
              <a:rPr lang="de-AT" smtClean="0"/>
              <a:t>40</a:t>
            </a:fld>
            <a:endParaRPr lang="de-AT"/>
          </a:p>
        </p:txBody>
      </p:sp>
    </p:spTree>
    <p:extLst>
      <p:ext uri="{BB962C8B-B14F-4D97-AF65-F5344CB8AC3E}">
        <p14:creationId xmlns:p14="http://schemas.microsoft.com/office/powerpoint/2010/main" val="11097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995980365"/>
              </p:ext>
            </p:extLst>
          </p:nvPr>
        </p:nvGraphicFramePr>
        <p:xfrm>
          <a:off x="539552" y="1124742"/>
          <a:ext cx="8136904" cy="5400605"/>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79451">
                <a:tc gridSpan="4">
                  <a:txBody>
                    <a:bodyPr/>
                    <a:lstStyle/>
                    <a:p>
                      <a:pPr algn="ctr" fontAlgn="ctr"/>
                      <a:r>
                        <a:rPr lang="de-DE" sz="1400" b="1" u="none" strike="noStrike" dirty="0">
                          <a:effectLst/>
                        </a:rPr>
                        <a:t>Sexualpädagogische Beratungsstellen</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84627">
                <a:tc>
                  <a:txBody>
                    <a:bodyPr/>
                    <a:lstStyle/>
                    <a:p>
                      <a:pPr algn="l" fontAlgn="ctr"/>
                      <a:r>
                        <a:rPr lang="de-DE" sz="1000" b="0" i="0" u="none" strike="noStrike">
                          <a:solidFill>
                            <a:srgbClr val="000000"/>
                          </a:solidFill>
                          <a:effectLst/>
                          <a:latin typeface="+mj-lt"/>
                        </a:rPr>
                        <a:t>Abenteuer Liebe</a:t>
                      </a:r>
                    </a:p>
                  </a:txBody>
                  <a:tcPr marL="9525" marR="9525" marT="9525" marB="0" anchor="ctr"/>
                </a:tc>
                <a:tc>
                  <a:txBody>
                    <a:bodyPr/>
                    <a:lstStyle/>
                    <a:p>
                      <a:pPr algn="l" fontAlgn="ctr"/>
                      <a:r>
                        <a:rPr lang="de-DE" sz="1000" b="0" i="0" u="none" strike="noStrike">
                          <a:solidFill>
                            <a:srgbClr val="000000"/>
                          </a:solidFill>
                          <a:effectLst/>
                          <a:latin typeface="+mj-lt"/>
                        </a:rPr>
                        <a:t>Bischofplatz 4, 8010 Graz</a:t>
                      </a:r>
                    </a:p>
                  </a:txBody>
                  <a:tcPr marL="9525" marR="9525" marT="9525" marB="0" anchor="ctr"/>
                </a:tc>
                <a:tc>
                  <a:txBody>
                    <a:bodyPr/>
                    <a:lstStyle/>
                    <a:p>
                      <a:pPr algn="l" fontAlgn="ctr"/>
                      <a:r>
                        <a:rPr lang="de-DE" sz="1000" b="0" i="0" u="none" strike="noStrike">
                          <a:solidFill>
                            <a:srgbClr val="000000"/>
                          </a:solidFill>
                          <a:effectLst/>
                          <a:latin typeface="+mj-lt"/>
                        </a:rPr>
                        <a:t>+43 (0)676/87 42 2383</a:t>
                      </a:r>
                    </a:p>
                  </a:txBody>
                  <a:tcPr marL="9525" marR="9525" marT="9525" marB="0" anchor="ctr"/>
                </a:tc>
                <a:tc>
                  <a:txBody>
                    <a:bodyPr/>
                    <a:lstStyle/>
                    <a:p>
                      <a:pPr algn="l" fontAlgn="ctr"/>
                      <a:r>
                        <a:rPr lang="de-DE" sz="1000" b="0" i="0" u="none" strike="noStrike">
                          <a:solidFill>
                            <a:srgbClr val="000000"/>
                          </a:solidFill>
                          <a:effectLst/>
                          <a:latin typeface="+mj-lt"/>
                        </a:rPr>
                        <a:t>ingrid.lackner@graz-seckau.at</a:t>
                      </a:r>
                    </a:p>
                  </a:txBody>
                  <a:tcPr marL="9525" marR="9525" marT="9525" marB="0" anchor="ctr"/>
                </a:tc>
                <a:extLst>
                  <a:ext uri="{0D108BD9-81ED-4DB2-BD59-A6C34878D82A}">
                    <a16:rowId xmlns:a16="http://schemas.microsoft.com/office/drawing/2014/main" val="3209712247"/>
                  </a:ext>
                </a:extLst>
              </a:tr>
              <a:tr h="284627">
                <a:tc>
                  <a:txBody>
                    <a:bodyPr/>
                    <a:lstStyle/>
                    <a:p>
                      <a:pPr algn="l" fontAlgn="ctr"/>
                      <a:r>
                        <a:rPr lang="de-DE" sz="1000" b="0" i="0" u="none" strike="noStrike">
                          <a:solidFill>
                            <a:srgbClr val="000000"/>
                          </a:solidFill>
                          <a:effectLst/>
                          <a:latin typeface="+mj-lt"/>
                        </a:rPr>
                        <a:t>Achtung Liebe Steiermark</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graz@achtungliebe.at</a:t>
                      </a:r>
                    </a:p>
                  </a:txBody>
                  <a:tcPr marL="9525" marR="9525" marT="9525" marB="0" anchor="ctr"/>
                </a:tc>
                <a:extLst>
                  <a:ext uri="{0D108BD9-81ED-4DB2-BD59-A6C34878D82A}">
                    <a16:rowId xmlns:a16="http://schemas.microsoft.com/office/drawing/2014/main" val="3451180037"/>
                  </a:ext>
                </a:extLst>
              </a:tr>
              <a:tr h="423446">
                <a:tc>
                  <a:txBody>
                    <a:bodyPr/>
                    <a:lstStyle/>
                    <a:p>
                      <a:pPr algn="l" fontAlgn="ctr"/>
                      <a:r>
                        <a:rPr lang="de-DE" sz="1000" b="0" i="0" u="none" strike="noStrike">
                          <a:solidFill>
                            <a:srgbClr val="000000"/>
                          </a:solidFill>
                          <a:effectLst/>
                          <a:latin typeface="+mj-lt"/>
                        </a:rPr>
                        <a:t>Aids-Hilfe Steiermark</a:t>
                      </a:r>
                    </a:p>
                  </a:txBody>
                  <a:tcPr marL="9525" marR="9525" marT="9525" marB="0" anchor="ctr"/>
                </a:tc>
                <a:tc>
                  <a:txBody>
                    <a:bodyPr/>
                    <a:lstStyle/>
                    <a:p>
                      <a:pPr algn="l" fontAlgn="ctr"/>
                      <a:r>
                        <a:rPr lang="de-DE" sz="1000" b="0" i="0" u="none" strike="noStrike">
                          <a:solidFill>
                            <a:srgbClr val="000000"/>
                          </a:solidFill>
                          <a:effectLst/>
                          <a:latin typeface="+mj-lt"/>
                        </a:rPr>
                        <a:t>Hans-Sachs-Gasse 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(0)316/81 50 50</a:t>
                      </a:r>
                    </a:p>
                  </a:txBody>
                  <a:tcPr marL="9525" marR="9525" marT="9525" marB="0" anchor="ctr"/>
                </a:tc>
                <a:tc>
                  <a:txBody>
                    <a:bodyPr/>
                    <a:lstStyle/>
                    <a:p>
                      <a:pPr algn="l" fontAlgn="ctr"/>
                      <a:r>
                        <a:rPr lang="de-DE" sz="1000" b="0" i="0" u="none" strike="noStrike">
                          <a:solidFill>
                            <a:srgbClr val="000000"/>
                          </a:solidFill>
                          <a:effectLst/>
                          <a:latin typeface="+mj-lt"/>
                        </a:rPr>
                        <a:t>steirische@aids-hilfe.at</a:t>
                      </a:r>
                    </a:p>
                  </a:txBody>
                  <a:tcPr marL="9525" marR="9525" marT="9525" marB="0" anchor="ctr"/>
                </a:tc>
                <a:extLst>
                  <a:ext uri="{0D108BD9-81ED-4DB2-BD59-A6C34878D82A}">
                    <a16:rowId xmlns:a16="http://schemas.microsoft.com/office/drawing/2014/main" val="351310379"/>
                  </a:ext>
                </a:extLst>
              </a:tr>
              <a:tr h="284627">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562266">
                <a:tc>
                  <a:txBody>
                    <a:bodyPr/>
                    <a:lstStyle/>
                    <a:p>
                      <a:pPr algn="l" fontAlgn="ctr"/>
                      <a:r>
                        <a:rPr lang="de-DE" sz="1000" b="0" i="0" u="none" strike="noStrike">
                          <a:solidFill>
                            <a:srgbClr val="000000"/>
                          </a:solidFill>
                          <a:effectLst/>
                          <a:latin typeface="+mj-lt"/>
                        </a:rPr>
                        <a:t>Courage - Partner*innen-, Familien- &amp; Sexualberatungsstelle</a:t>
                      </a:r>
                    </a:p>
                  </a:txBody>
                  <a:tcPr marL="9525" marR="9525" marT="9525" marB="0" anchor="ctr"/>
                </a:tc>
                <a:tc>
                  <a:txBody>
                    <a:bodyPr/>
                    <a:lstStyle/>
                    <a:p>
                      <a:pPr algn="l" fontAlgn="ctr"/>
                      <a:r>
                        <a:rPr lang="de-DE" sz="1000" b="0" i="0" u="none" strike="noStrike">
                          <a:solidFill>
                            <a:srgbClr val="000000"/>
                          </a:solidFill>
                          <a:effectLst/>
                          <a:latin typeface="+mj-lt"/>
                        </a:rPr>
                        <a:t>Plüddemanngasse 39, 8010 Graz</a:t>
                      </a:r>
                    </a:p>
                  </a:txBody>
                  <a:tcPr marL="9525" marR="9525" marT="9525" marB="0" anchor="ctr"/>
                </a:tc>
                <a:tc>
                  <a:txBody>
                    <a:bodyPr/>
                    <a:lstStyle/>
                    <a:p>
                      <a:pPr algn="l" fontAlgn="ctr"/>
                      <a:r>
                        <a:rPr lang="de-DE" sz="1000" b="0" i="0" u="none" strike="noStrike">
                          <a:solidFill>
                            <a:srgbClr val="000000"/>
                          </a:solidFill>
                          <a:effectLst/>
                          <a:latin typeface="+mj-lt"/>
                        </a:rPr>
                        <a:t>+43 (0)699/166 166 62 oder 585 69 66</a:t>
                      </a:r>
                    </a:p>
                  </a:txBody>
                  <a:tcPr marL="9525" marR="9525" marT="9525" marB="0" anchor="ctr"/>
                </a:tc>
                <a:tc>
                  <a:txBody>
                    <a:bodyPr/>
                    <a:lstStyle/>
                    <a:p>
                      <a:pPr algn="l" fontAlgn="ctr"/>
                      <a:r>
                        <a:rPr lang="de-DE" sz="1000" b="0" i="0" u="none" strike="noStrike">
                          <a:solidFill>
                            <a:srgbClr val="000000"/>
                          </a:solidFill>
                          <a:effectLst/>
                          <a:latin typeface="+mj-lt"/>
                        </a:rPr>
                        <a:t>graz@courage-beratung.at</a:t>
                      </a:r>
                    </a:p>
                  </a:txBody>
                  <a:tcPr marL="9525" marR="9525" marT="9525" marB="0" anchor="ctr"/>
                </a:tc>
                <a:extLst>
                  <a:ext uri="{0D108BD9-81ED-4DB2-BD59-A6C34878D82A}">
                    <a16:rowId xmlns:a16="http://schemas.microsoft.com/office/drawing/2014/main" val="1081692461"/>
                  </a:ext>
                </a:extLst>
              </a:tr>
              <a:tr h="562266">
                <a:tc>
                  <a:txBody>
                    <a:bodyPr/>
                    <a:lstStyle/>
                    <a:p>
                      <a:pPr algn="l" fontAlgn="ctr"/>
                      <a:r>
                        <a:rPr lang="de-DE" sz="1000" b="0" i="0" u="none" strike="noStrike">
                          <a:solidFill>
                            <a:srgbClr val="000000"/>
                          </a:solidFill>
                          <a:effectLst/>
                          <a:latin typeface="+mj-lt"/>
                        </a:rPr>
                        <a:t>Fachstelle für Männer- und Geschlechterthemen Steiermark</a:t>
                      </a:r>
                    </a:p>
                  </a:txBody>
                  <a:tcPr marL="9525" marR="9525" marT="9525" marB="0" anchor="ctr"/>
                </a:tc>
                <a:tc>
                  <a:txBody>
                    <a:bodyPr/>
                    <a:lstStyle/>
                    <a:p>
                      <a:pPr algn="l" fontAlgn="ctr"/>
                      <a:r>
                        <a:rPr lang="de-DE" sz="1000" b="0" i="0" u="none" strike="noStrike">
                          <a:solidFill>
                            <a:srgbClr val="000000"/>
                          </a:solidFill>
                          <a:effectLst/>
                          <a:latin typeface="+mj-lt"/>
                        </a:rPr>
                        <a:t>Dietrichsteinplatz 15/8.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(0)316/83 14 14</a:t>
                      </a:r>
                    </a:p>
                  </a:txBody>
                  <a:tcPr marL="9525" marR="9525" marT="9525" marB="0" anchor="ctr"/>
                </a:tc>
                <a:tc>
                  <a:txBody>
                    <a:bodyPr/>
                    <a:lstStyle/>
                    <a:p>
                      <a:pPr algn="l" fontAlgn="ctr"/>
                      <a:r>
                        <a:rPr lang="de-DE" sz="1000" b="0" i="0" u="none" strike="noStrike">
                          <a:solidFill>
                            <a:srgbClr val="000000"/>
                          </a:solidFill>
                          <a:effectLst/>
                          <a:latin typeface="+mj-lt"/>
                        </a:rPr>
                        <a:t>info@burschenarbeit.at</a:t>
                      </a:r>
                    </a:p>
                  </a:txBody>
                  <a:tcPr marL="9525" marR="9525" marT="9525" marB="0" anchor="ctr"/>
                </a:tc>
                <a:extLst>
                  <a:ext uri="{0D108BD9-81ED-4DB2-BD59-A6C34878D82A}">
                    <a16:rowId xmlns:a16="http://schemas.microsoft.com/office/drawing/2014/main" val="480287141"/>
                  </a:ext>
                </a:extLst>
              </a:tr>
              <a:tr h="284627">
                <a:tc>
                  <a:txBody>
                    <a:bodyPr/>
                    <a:lstStyle/>
                    <a:p>
                      <a:pPr algn="l" fontAlgn="ctr"/>
                      <a:r>
                        <a:rPr lang="de-DE" sz="1000" b="0" i="0" u="none" strike="noStrike">
                          <a:solidFill>
                            <a:srgbClr val="000000"/>
                          </a:solidFill>
                          <a:effectLst/>
                          <a:latin typeface="+mj-lt"/>
                        </a:rPr>
                        <a:t>Frauengesundheitszentrum</a:t>
                      </a:r>
                    </a:p>
                  </a:txBody>
                  <a:tcPr marL="9525" marR="9525" marT="9525" marB="0" anchor="ctr"/>
                </a:tc>
                <a:tc>
                  <a:txBody>
                    <a:bodyPr/>
                    <a:lstStyle/>
                    <a:p>
                      <a:pPr algn="l" fontAlgn="ctr"/>
                      <a:r>
                        <a:rPr lang="de-DE" sz="1000" b="0" i="0" u="none" strike="noStrike">
                          <a:solidFill>
                            <a:srgbClr val="000000"/>
                          </a:solidFill>
                          <a:effectLst/>
                          <a:latin typeface="+mj-lt"/>
                        </a:rPr>
                        <a:t>Joanneumring 3, 8010 Graz</a:t>
                      </a:r>
                    </a:p>
                  </a:txBody>
                  <a:tcPr marL="9525" marR="9525" marT="9525" marB="0" anchor="ctr"/>
                </a:tc>
                <a:tc>
                  <a:txBody>
                    <a:bodyPr/>
                    <a:lstStyle/>
                    <a:p>
                      <a:pPr algn="l" fontAlgn="ctr"/>
                      <a:r>
                        <a:rPr lang="de-DE" sz="1000" b="0" i="0" u="none" strike="noStrike">
                          <a:solidFill>
                            <a:srgbClr val="000000"/>
                          </a:solidFill>
                          <a:effectLst/>
                          <a:latin typeface="+mj-lt"/>
                        </a:rPr>
                        <a:t>+43 (0)316/83 79 98</a:t>
                      </a:r>
                    </a:p>
                  </a:txBody>
                  <a:tcPr marL="9525" marR="9525" marT="9525" marB="0" anchor="ctr"/>
                </a:tc>
                <a:tc>
                  <a:txBody>
                    <a:bodyPr/>
                    <a:lstStyle/>
                    <a:p>
                      <a:pPr algn="l" fontAlgn="ctr"/>
                      <a:r>
                        <a:rPr lang="de-DE" sz="1000" b="0" i="0" u="none" strike="noStrike">
                          <a:solidFill>
                            <a:srgbClr val="000000"/>
                          </a:solidFill>
                          <a:effectLst/>
                          <a:latin typeface="+mj-lt"/>
                        </a:rPr>
                        <a:t>frauen.gesundheit@fgz.co.at</a:t>
                      </a:r>
                    </a:p>
                  </a:txBody>
                  <a:tcPr marL="9525" marR="9525" marT="9525" marB="0" anchor="ctr"/>
                </a:tc>
                <a:extLst>
                  <a:ext uri="{0D108BD9-81ED-4DB2-BD59-A6C34878D82A}">
                    <a16:rowId xmlns:a16="http://schemas.microsoft.com/office/drawing/2014/main" val="1771553901"/>
                  </a:ext>
                </a:extLst>
              </a:tr>
              <a:tr h="423446">
                <a:tc>
                  <a:txBody>
                    <a:bodyPr/>
                    <a:lstStyle/>
                    <a:p>
                      <a:pPr algn="l" fontAlgn="ctr"/>
                      <a:r>
                        <a:rPr lang="de-DE" sz="1000" b="0" i="0" u="none" strike="noStrike">
                          <a:solidFill>
                            <a:srgbClr val="000000"/>
                          </a:solidFill>
                          <a:effectLst/>
                          <a:latin typeface="+mj-lt"/>
                        </a:rPr>
                        <a:t>Hazissa - Fachstelle für Prävention gegen sexuelle Gewalt</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(0)316/90 370-160</a:t>
                      </a:r>
                    </a:p>
                  </a:txBody>
                  <a:tcPr marL="9525" marR="9525" marT="9525" marB="0" anchor="ctr"/>
                </a:tc>
                <a:tc>
                  <a:txBody>
                    <a:bodyPr/>
                    <a:lstStyle/>
                    <a:p>
                      <a:pPr algn="l" fontAlgn="ctr"/>
                      <a:r>
                        <a:rPr lang="de-DE" sz="1000" b="0" i="0" u="none" strike="noStrike">
                          <a:solidFill>
                            <a:srgbClr val="000000"/>
                          </a:solidFill>
                          <a:effectLst/>
                          <a:latin typeface="+mj-lt"/>
                        </a:rPr>
                        <a:t>office@hazissa.at</a:t>
                      </a:r>
                    </a:p>
                  </a:txBody>
                  <a:tcPr marL="9525" marR="9525" marT="9525" marB="0" anchor="ctr"/>
                </a:tc>
                <a:extLst>
                  <a:ext uri="{0D108BD9-81ED-4DB2-BD59-A6C34878D82A}">
                    <a16:rowId xmlns:a16="http://schemas.microsoft.com/office/drawing/2014/main" val="1907392835"/>
                  </a:ext>
                </a:extLst>
              </a:tr>
              <a:tr h="324425">
                <a:tc>
                  <a:txBody>
                    <a:bodyPr/>
                    <a:lstStyle/>
                    <a:p>
                      <a:pPr algn="l" fontAlgn="ctr"/>
                      <a:r>
                        <a:rPr lang="de-DE" sz="1000" b="0" i="0" u="none" strike="noStrike">
                          <a:solidFill>
                            <a:srgbClr val="000000"/>
                          </a:solidFill>
                          <a:effectLst/>
                          <a:latin typeface="+mj-lt"/>
                        </a:rPr>
                        <a:t>Mädchensprechzimmer</a:t>
                      </a:r>
                    </a:p>
                  </a:txBody>
                  <a:tcPr marL="9525" marR="9525" marT="9525" marB="0" anchor="ctr"/>
                </a:tc>
                <a:tc>
                  <a:txBody>
                    <a:bodyPr/>
                    <a:lstStyle/>
                    <a:p>
                      <a:pPr algn="l" fontAlgn="ctr"/>
                      <a:r>
                        <a:rPr lang="de-DE" sz="1000" b="0" i="0" u="none" strike="noStrike">
                          <a:solidFill>
                            <a:srgbClr val="000000"/>
                          </a:solidFill>
                          <a:effectLst/>
                          <a:latin typeface="+mj-lt"/>
                        </a:rPr>
                        <a:t>St. Peter Pfarrweg 26, 8010 Graz</a:t>
                      </a:r>
                    </a:p>
                  </a:txBody>
                  <a:tcPr marL="9525" marR="9525" marT="9525" marB="0" anchor="ctr"/>
                </a:tc>
                <a:tc>
                  <a:txBody>
                    <a:bodyPr/>
                    <a:lstStyle/>
                    <a:p>
                      <a:pPr algn="l" fontAlgn="ctr"/>
                      <a:r>
                        <a:rPr lang="de-DE" sz="1000" b="0" i="0" u="none" strike="noStrike">
                          <a:solidFill>
                            <a:srgbClr val="000000"/>
                          </a:solidFill>
                          <a:effectLst/>
                          <a:latin typeface="+mj-lt"/>
                        </a:rPr>
                        <a:t>+43 (0)650/98 12 528</a:t>
                      </a:r>
                    </a:p>
                  </a:txBody>
                  <a:tcPr marL="9525" marR="9525" marT="9525" marB="0" anchor="ctr"/>
                </a:tc>
                <a:tc>
                  <a:txBody>
                    <a:bodyPr/>
                    <a:lstStyle/>
                    <a:p>
                      <a:pPr algn="l" fontAlgn="ctr"/>
                      <a:r>
                        <a:rPr lang="de-DE" sz="1000" b="0" i="0" u="none" strike="noStrike">
                          <a:solidFill>
                            <a:srgbClr val="000000"/>
                          </a:solidFill>
                          <a:effectLst/>
                          <a:latin typeface="+mj-lt"/>
                        </a:rPr>
                        <a:t>office@maedchensprechzimmer.at</a:t>
                      </a:r>
                    </a:p>
                  </a:txBody>
                  <a:tcPr marL="9525" marR="9525" marT="9525" marB="0" anchor="ctr"/>
                </a:tc>
                <a:extLst>
                  <a:ext uri="{0D108BD9-81ED-4DB2-BD59-A6C34878D82A}">
                    <a16:rowId xmlns:a16="http://schemas.microsoft.com/office/drawing/2014/main" val="2040854469"/>
                  </a:ext>
                </a:extLst>
              </a:tr>
              <a:tr h="701085">
                <a:tc>
                  <a:txBody>
                    <a:bodyPr/>
                    <a:lstStyle/>
                    <a:p>
                      <a:pPr algn="l" fontAlgn="ctr"/>
                      <a:r>
                        <a:rPr lang="de-DE" sz="1000" b="0" i="0" u="none" strike="noStrike">
                          <a:solidFill>
                            <a:srgbClr val="000000"/>
                          </a:solidFill>
                          <a:effectLst/>
                          <a:latin typeface="+mj-lt"/>
                        </a:rPr>
                        <a:t>Mafalda - Verein zur Förderung und Unterstützung von Mädchen und jungen Frauen</a:t>
                      </a:r>
                    </a:p>
                  </a:txBody>
                  <a:tcPr marL="9525" marR="9525" marT="9525" marB="0" anchor="ctr"/>
                </a:tc>
                <a:tc>
                  <a:txBody>
                    <a:bodyPr/>
                    <a:lstStyle/>
                    <a:p>
                      <a:pPr algn="l" fontAlgn="ctr"/>
                      <a:r>
                        <a:rPr lang="it-IT" sz="1000" b="0" i="0" u="none" strike="noStrike">
                          <a:solidFill>
                            <a:srgbClr val="000000"/>
                          </a:solidFill>
                          <a:effectLst/>
                          <a:latin typeface="+mj-lt"/>
                        </a:rPr>
                        <a:t>Arche Noah 9-11, 8010 Graz</a:t>
                      </a:r>
                    </a:p>
                  </a:txBody>
                  <a:tcPr marL="9525" marR="9525" marT="9525" marB="0" anchor="ctr"/>
                </a:tc>
                <a:tc>
                  <a:txBody>
                    <a:bodyPr/>
                    <a:lstStyle/>
                    <a:p>
                      <a:pPr algn="l" fontAlgn="ctr"/>
                      <a:r>
                        <a:rPr lang="de-DE" sz="1000" b="0" i="0" u="none" strike="noStrike">
                          <a:solidFill>
                            <a:srgbClr val="000000"/>
                          </a:solidFill>
                          <a:effectLst/>
                          <a:latin typeface="+mj-lt"/>
                        </a:rPr>
                        <a:t>+43 (0)316/33 73 00</a:t>
                      </a:r>
                    </a:p>
                  </a:txBody>
                  <a:tcPr marL="9525" marR="9525" marT="9525" marB="0" anchor="ctr"/>
                </a:tc>
                <a:tc>
                  <a:txBody>
                    <a:bodyPr/>
                    <a:lstStyle/>
                    <a:p>
                      <a:pPr algn="l" fontAlgn="ctr"/>
                      <a:r>
                        <a:rPr lang="de-DE" sz="1000" b="0" i="0" u="none" strike="noStrike">
                          <a:solidFill>
                            <a:srgbClr val="000000"/>
                          </a:solidFill>
                          <a:effectLst/>
                          <a:latin typeface="+mj-lt"/>
                        </a:rPr>
                        <a:t>office@mafalda.at</a:t>
                      </a:r>
                    </a:p>
                  </a:txBody>
                  <a:tcPr marL="9525" marR="9525" marT="9525" marB="0" anchor="ctr"/>
                </a:tc>
                <a:extLst>
                  <a:ext uri="{0D108BD9-81ED-4DB2-BD59-A6C34878D82A}">
                    <a16:rowId xmlns:a16="http://schemas.microsoft.com/office/drawing/2014/main" val="2333551713"/>
                  </a:ext>
                </a:extLst>
              </a:tr>
              <a:tr h="284627">
                <a:tc>
                  <a:txBody>
                    <a:bodyPr/>
                    <a:lstStyle/>
                    <a:p>
                      <a:pPr algn="l" fontAlgn="ctr"/>
                      <a:r>
                        <a:rPr lang="de-DE" sz="1000" b="0" i="0" u="none" strike="noStrike">
                          <a:solidFill>
                            <a:srgbClr val="000000"/>
                          </a:solidFill>
                          <a:effectLst/>
                          <a:latin typeface="+mj-lt"/>
                        </a:rPr>
                        <a:t>RosaLila PantherInnen</a:t>
                      </a:r>
                    </a:p>
                  </a:txBody>
                  <a:tcPr marL="9525" marR="9525" marT="9525" marB="0" anchor="ctr"/>
                </a:tc>
                <a:tc>
                  <a:txBody>
                    <a:bodyPr/>
                    <a:lstStyle/>
                    <a:p>
                      <a:pPr algn="l" fontAlgn="ctr"/>
                      <a:r>
                        <a:rPr lang="de-DE" sz="1000" b="0" i="0" u="none" strike="noStrike">
                          <a:solidFill>
                            <a:srgbClr val="000000"/>
                          </a:solidFill>
                          <a:effectLst/>
                          <a:latin typeface="+mj-lt"/>
                        </a:rPr>
                        <a:t>Annenstraße 26, 8020 Graz</a:t>
                      </a:r>
                    </a:p>
                  </a:txBody>
                  <a:tcPr marL="9525" marR="9525" marT="9525" marB="0" anchor="ctr"/>
                </a:tc>
                <a:tc>
                  <a:txBody>
                    <a:bodyPr/>
                    <a:lstStyle/>
                    <a:p>
                      <a:pPr algn="l" fontAlgn="ctr"/>
                      <a:r>
                        <a:rPr lang="de-DE" sz="1000" b="0" i="0" u="none" strike="noStrike">
                          <a:solidFill>
                            <a:srgbClr val="000000"/>
                          </a:solidFill>
                          <a:effectLst/>
                          <a:latin typeface="+mj-lt"/>
                        </a:rPr>
                        <a:t>+43 (0)316/36 66 01</a:t>
                      </a:r>
                    </a:p>
                  </a:txBody>
                  <a:tcPr marL="9525" marR="9525" marT="9525" marB="0" anchor="ctr"/>
                </a:tc>
                <a:tc>
                  <a:txBody>
                    <a:bodyPr/>
                    <a:lstStyle/>
                    <a:p>
                      <a:pPr algn="l" fontAlgn="ctr"/>
                      <a:r>
                        <a:rPr lang="de-DE" sz="1000" b="0" i="0" u="none" strike="noStrike">
                          <a:solidFill>
                            <a:srgbClr val="000000"/>
                          </a:solidFill>
                          <a:effectLst/>
                          <a:latin typeface="+mj-lt"/>
                        </a:rPr>
                        <a:t>info@homo.at</a:t>
                      </a:r>
                    </a:p>
                  </a:txBody>
                  <a:tcPr marL="9525" marR="9525" marT="9525" marB="0" anchor="ctr"/>
                </a:tc>
                <a:extLst>
                  <a:ext uri="{0D108BD9-81ED-4DB2-BD59-A6C34878D82A}">
                    <a16:rowId xmlns:a16="http://schemas.microsoft.com/office/drawing/2014/main" val="1208635810"/>
                  </a:ext>
                </a:extLst>
              </a:tr>
              <a:tr h="701085">
                <a:tc>
                  <a:txBody>
                    <a:bodyPr/>
                    <a:lstStyle/>
                    <a:p>
                      <a:pPr algn="l" fontAlgn="ctr"/>
                      <a:r>
                        <a:rPr lang="de-DE" sz="1000" b="0" i="0" u="none" strike="noStrike">
                          <a:solidFill>
                            <a:srgbClr val="000000"/>
                          </a:solidFill>
                          <a:effectLst/>
                          <a:latin typeface="+mj-lt"/>
                        </a:rPr>
                        <a:t>Zentrum für Sexuelle Bildung, Kommunikations- &amp; Gesundheitsförderung</a:t>
                      </a:r>
                    </a:p>
                  </a:txBody>
                  <a:tcPr marL="9525" marR="9525" marT="9525" marB="0" anchor="ctr"/>
                </a:tc>
                <a:tc>
                  <a:txBody>
                    <a:bodyPr/>
                    <a:lstStyle/>
                    <a:p>
                      <a:pPr algn="l" fontAlgn="ctr"/>
                      <a:r>
                        <a:rPr lang="de-DE" sz="1000" b="0" i="0" u="none" strike="noStrike">
                          <a:solidFill>
                            <a:srgbClr val="000000"/>
                          </a:solidFill>
                          <a:effectLst/>
                          <a:latin typeface="+mj-lt"/>
                        </a:rPr>
                        <a:t>Peinlichgasse 5, 8010 Graz</a:t>
                      </a:r>
                    </a:p>
                  </a:txBody>
                  <a:tcPr marL="9525" marR="9525" marT="9525" marB="0" anchor="ctr"/>
                </a:tc>
                <a:tc>
                  <a:txBody>
                    <a:bodyPr/>
                    <a:lstStyle/>
                    <a:p>
                      <a:pPr algn="l" fontAlgn="ctr"/>
                      <a:r>
                        <a:rPr lang="de-DE" sz="1000" b="0" i="0" u="none" strike="noStrike">
                          <a:solidFill>
                            <a:srgbClr val="000000"/>
                          </a:solidFill>
                          <a:effectLst/>
                          <a:latin typeface="+mj-lt"/>
                        </a:rPr>
                        <a:t>+43 (0)677/619 799 35</a:t>
                      </a:r>
                    </a:p>
                  </a:txBody>
                  <a:tcPr marL="9525" marR="9525" marT="9525" marB="0" anchor="ctr"/>
                </a:tc>
                <a:tc>
                  <a:txBody>
                    <a:bodyPr/>
                    <a:lstStyle/>
                    <a:p>
                      <a:pPr algn="l" fontAlgn="ctr"/>
                      <a:r>
                        <a:rPr lang="de-DE" sz="1000" b="0" i="0" u="none" strike="noStrike" dirty="0">
                          <a:solidFill>
                            <a:srgbClr val="000000"/>
                          </a:solidFill>
                          <a:effectLst/>
                          <a:latin typeface="+mj-lt"/>
                        </a:rPr>
                        <a:t>hallo@liebenslust.at</a:t>
                      </a:r>
                    </a:p>
                  </a:txBody>
                  <a:tcPr marL="9525" marR="9525" marT="9525" marB="0" anchor="ctr"/>
                </a:tc>
                <a:extLst>
                  <a:ext uri="{0D108BD9-81ED-4DB2-BD59-A6C34878D82A}">
                    <a16:rowId xmlns:a16="http://schemas.microsoft.com/office/drawing/2014/main" val="2694415172"/>
                  </a:ext>
                </a:extLst>
              </a:tr>
            </a:tbl>
          </a:graphicData>
        </a:graphic>
      </p:graphicFrame>
      <p:sp>
        <p:nvSpPr>
          <p:cNvPr id="2" name="Foliennummernplatzhalter 1">
            <a:extLst>
              <a:ext uri="{FF2B5EF4-FFF2-40B4-BE49-F238E27FC236}">
                <a16:creationId xmlns:a16="http://schemas.microsoft.com/office/drawing/2014/main" id="{2A85236D-62F6-449D-8FB0-A83C26E4443E}"/>
              </a:ext>
            </a:extLst>
          </p:cNvPr>
          <p:cNvSpPr>
            <a:spLocks noGrp="1"/>
          </p:cNvSpPr>
          <p:nvPr>
            <p:ph type="sldNum" sz="quarter" idx="7"/>
          </p:nvPr>
        </p:nvSpPr>
        <p:spPr/>
        <p:txBody>
          <a:bodyPr/>
          <a:lstStyle/>
          <a:p>
            <a:fld id="{B6F15528-21DE-4FAA-801E-634DDDAF4B2B}" type="slidenum">
              <a:rPr lang="de-AT" smtClean="0"/>
              <a:t>41</a:t>
            </a:fld>
            <a:endParaRPr lang="de-AT"/>
          </a:p>
        </p:txBody>
      </p:sp>
    </p:spTree>
    <p:extLst>
      <p:ext uri="{BB962C8B-B14F-4D97-AF65-F5344CB8AC3E}">
        <p14:creationId xmlns:p14="http://schemas.microsoft.com/office/powerpoint/2010/main" val="31567669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74620336"/>
              </p:ext>
            </p:extLst>
          </p:nvPr>
        </p:nvGraphicFramePr>
        <p:xfrm>
          <a:off x="539552" y="980728"/>
          <a:ext cx="8136904" cy="5669020"/>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05016">
                <a:tc gridSpan="4">
                  <a:txBody>
                    <a:bodyPr/>
                    <a:lstStyle/>
                    <a:p>
                      <a:pPr algn="ctr" fontAlgn="ctr"/>
                      <a:r>
                        <a:rPr lang="de-DE" sz="1400" b="1" i="0" u="none" strike="noStrike" dirty="0">
                          <a:solidFill>
                            <a:schemeClr val="dk1"/>
                          </a:solidFill>
                          <a:effectLst/>
                          <a:latin typeface="+mn-lt"/>
                        </a:rPr>
                        <a:t>Schul-</a:t>
                      </a:r>
                      <a:r>
                        <a:rPr lang="de-DE" sz="1400" b="1" i="0" u="none" strike="noStrike" baseline="0" dirty="0">
                          <a:solidFill>
                            <a:schemeClr val="dk1"/>
                          </a:solidFill>
                          <a:effectLst/>
                          <a:latin typeface="+mn-lt"/>
                        </a:rPr>
                        <a:t> und Pflegeassistenz</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95655">
                <a:tc>
                  <a:txBody>
                    <a:bodyPr/>
                    <a:lstStyle/>
                    <a:p>
                      <a:pPr algn="l" fontAlgn="ctr"/>
                      <a:r>
                        <a:rPr lang="de-DE" sz="1000" b="0" i="0" u="none" strike="noStrike">
                          <a:solidFill>
                            <a:srgbClr val="000000"/>
                          </a:solidFill>
                          <a:effectLst/>
                          <a:latin typeface="+mj-lt"/>
                        </a:rPr>
                        <a:t>EASI - Kinder- und Jugenpsychologisches Institut</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+043 (0)664/430 23 93</a:t>
                      </a:r>
                    </a:p>
                  </a:txBody>
                  <a:tcPr marL="9525" marR="9525" marT="9525" marB="0" anchor="ctr"/>
                </a:tc>
                <a:tc>
                  <a:txBody>
                    <a:bodyPr/>
                    <a:lstStyle/>
                    <a:p>
                      <a:pPr algn="l" fontAlgn="ctr"/>
                      <a:r>
                        <a:rPr lang="de-DE" sz="1000" b="0" i="0" u="none" strike="noStrike">
                          <a:solidFill>
                            <a:srgbClr val="000000"/>
                          </a:solidFill>
                          <a:effectLst/>
                          <a:latin typeface="+mj-lt"/>
                        </a:rPr>
                        <a:t>office@easi-kids.at</a:t>
                      </a:r>
                    </a:p>
                  </a:txBody>
                  <a:tcPr marL="9525" marR="9525" marT="9525" marB="0" anchor="ctr"/>
                </a:tc>
                <a:extLst>
                  <a:ext uri="{0D108BD9-81ED-4DB2-BD59-A6C34878D82A}">
                    <a16:rowId xmlns:a16="http://schemas.microsoft.com/office/drawing/2014/main" val="3209712247"/>
                  </a:ext>
                </a:extLst>
              </a:tr>
              <a:tr h="168280">
                <a:tc>
                  <a:txBody>
                    <a:bodyPr/>
                    <a:lstStyle/>
                    <a:p>
                      <a:pPr algn="l" fontAlgn="ctr"/>
                      <a:r>
                        <a:rPr lang="de-DE" sz="1000" b="0" i="0" u="none" strike="noStrike">
                          <a:solidFill>
                            <a:srgbClr val="000000"/>
                          </a:solidFill>
                          <a:effectLst/>
                          <a:latin typeface="+mj-lt"/>
                        </a:rPr>
                        <a:t>Caritas der Diözese Graz-Seckau</a:t>
                      </a:r>
                    </a:p>
                  </a:txBody>
                  <a:tcPr marL="9525" marR="9525" marT="9525" marB="0" anchor="ctr"/>
                </a:tc>
                <a:tc>
                  <a:txBody>
                    <a:bodyPr/>
                    <a:lstStyle/>
                    <a:p>
                      <a:pPr algn="l" fontAlgn="ctr"/>
                      <a:r>
                        <a:rPr lang="de-DE" sz="1000" b="0" i="0" u="none" strike="noStrike">
                          <a:solidFill>
                            <a:srgbClr val="000000"/>
                          </a:solidFill>
                          <a:effectLst/>
                          <a:latin typeface="+mj-lt"/>
                        </a:rPr>
                        <a:t>Grabenstraße 39, 8010 Graz</a:t>
                      </a:r>
                    </a:p>
                  </a:txBody>
                  <a:tcPr marL="9525" marR="9525" marT="9525" marB="0" anchor="ctr"/>
                </a:tc>
                <a:tc>
                  <a:txBody>
                    <a:bodyPr/>
                    <a:lstStyle/>
                    <a:p>
                      <a:pPr algn="l" fontAlgn="ctr"/>
                      <a:r>
                        <a:rPr lang="de-DE" sz="1000" b="0" i="0" u="none" strike="noStrike">
                          <a:solidFill>
                            <a:srgbClr val="000000"/>
                          </a:solidFill>
                          <a:effectLst/>
                          <a:latin typeface="+mj-lt"/>
                        </a:rPr>
                        <a:t>+43 (0)316/80 15-0</a:t>
                      </a:r>
                    </a:p>
                  </a:txBody>
                  <a:tcPr marL="9525" marR="9525" marT="9525" marB="0" anchor="ctr"/>
                </a:tc>
                <a:tc>
                  <a:txBody>
                    <a:bodyPr/>
                    <a:lstStyle/>
                    <a:p>
                      <a:pPr algn="l" fontAlgn="ctr"/>
                      <a:r>
                        <a:rPr lang="de-DE" sz="1000" b="0" i="0" u="none" strike="noStrike">
                          <a:solidFill>
                            <a:srgbClr val="000000"/>
                          </a:solidFill>
                          <a:effectLst/>
                          <a:latin typeface="+mj-lt"/>
                        </a:rPr>
                        <a:t>office@caritas-steiermark.at</a:t>
                      </a:r>
                    </a:p>
                  </a:txBody>
                  <a:tcPr marL="9525" marR="9525" marT="9525" marB="0" anchor="ctr"/>
                </a:tc>
                <a:extLst>
                  <a:ext uri="{0D108BD9-81ED-4DB2-BD59-A6C34878D82A}">
                    <a16:rowId xmlns:a16="http://schemas.microsoft.com/office/drawing/2014/main" val="3451180037"/>
                  </a:ext>
                </a:extLst>
              </a:tr>
              <a:tr h="295655">
                <a:tc>
                  <a:txBody>
                    <a:bodyPr/>
                    <a:lstStyle/>
                    <a:p>
                      <a:pPr algn="l" fontAlgn="ctr"/>
                      <a:r>
                        <a:rPr lang="de-DE" sz="1000" b="0" i="0" u="none" strike="noStrike">
                          <a:solidFill>
                            <a:srgbClr val="000000"/>
                          </a:solidFill>
                          <a:effectLst/>
                          <a:latin typeface="+mj-lt"/>
                        </a:rPr>
                        <a:t>isi - Initiative Soziale Integration</a:t>
                      </a:r>
                    </a:p>
                  </a:txBody>
                  <a:tcPr marL="9525" marR="9525" marT="9525" marB="0" anchor="ctr"/>
                </a:tc>
                <a:tc>
                  <a:txBody>
                    <a:bodyPr/>
                    <a:lstStyle/>
                    <a:p>
                      <a:pPr algn="l" fontAlgn="ctr"/>
                      <a:r>
                        <a:rPr lang="nb-NO" sz="1000" b="0" i="0" u="none" strike="noStrike">
                          <a:solidFill>
                            <a:srgbClr val="000000"/>
                          </a:solidFill>
                          <a:effectLst/>
                          <a:latin typeface="+mj-lt"/>
                        </a:rPr>
                        <a:t>Keplerstraße 95/1. Stock, 8020 Graz</a:t>
                      </a:r>
                    </a:p>
                  </a:txBody>
                  <a:tcPr marL="9525" marR="9525" marT="9525" marB="0" anchor="ctr"/>
                </a:tc>
                <a:tc>
                  <a:txBody>
                    <a:bodyPr/>
                    <a:lstStyle/>
                    <a:p>
                      <a:pPr algn="l" fontAlgn="ctr"/>
                      <a:r>
                        <a:rPr lang="de-DE" sz="1000" b="0" i="0" u="none" strike="noStrike">
                          <a:solidFill>
                            <a:srgbClr val="000000"/>
                          </a:solidFill>
                          <a:effectLst/>
                          <a:latin typeface="+mj-lt"/>
                        </a:rPr>
                        <a:t>+43 (0)316/76 02 40</a:t>
                      </a:r>
                    </a:p>
                  </a:txBody>
                  <a:tcPr marL="9525" marR="9525" marT="9525" marB="0" anchor="ctr"/>
                </a:tc>
                <a:tc>
                  <a:txBody>
                    <a:bodyPr/>
                    <a:lstStyle/>
                    <a:p>
                      <a:pPr algn="l" fontAlgn="ctr"/>
                      <a:r>
                        <a:rPr lang="de-DE" sz="1000" b="0" i="0" u="none" strike="noStrike">
                          <a:solidFill>
                            <a:srgbClr val="000000"/>
                          </a:solidFill>
                          <a:effectLst/>
                          <a:latin typeface="+mj-lt"/>
                        </a:rPr>
                        <a:t>office@isi-graz.at</a:t>
                      </a:r>
                    </a:p>
                  </a:txBody>
                  <a:tcPr marL="9525" marR="9525" marT="9525" marB="0" anchor="ctr"/>
                </a:tc>
                <a:extLst>
                  <a:ext uri="{0D108BD9-81ED-4DB2-BD59-A6C34878D82A}">
                    <a16:rowId xmlns:a16="http://schemas.microsoft.com/office/drawing/2014/main" val="351310379"/>
                  </a:ext>
                </a:extLst>
              </a:tr>
              <a:tr h="168280">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439003">
                <a:tc>
                  <a:txBody>
                    <a:bodyPr/>
                    <a:lstStyle/>
                    <a:p>
                      <a:pPr algn="l" fontAlgn="ctr"/>
                      <a:r>
                        <a:rPr lang="de-DE" sz="1000" b="0" i="0" u="none" strike="noStrike">
                          <a:solidFill>
                            <a:srgbClr val="000000"/>
                          </a:solidFill>
                          <a:effectLst/>
                          <a:latin typeface="+mj-lt"/>
                        </a:rPr>
                        <a:t>Lebenshilfe Schul-/Kindergartenassistenz, Graz und Umgebung</a:t>
                      </a:r>
                    </a:p>
                  </a:txBody>
                  <a:tcPr marL="9525" marR="9525" marT="9525" marB="0" anchor="ctr"/>
                </a:tc>
                <a:tc>
                  <a:txBody>
                    <a:bodyPr/>
                    <a:lstStyle/>
                    <a:p>
                      <a:pPr algn="l" fontAlgn="ctr"/>
                      <a:r>
                        <a:rPr lang="de-DE" sz="1000" b="0" i="0" u="none" strike="noStrike">
                          <a:solidFill>
                            <a:srgbClr val="000000"/>
                          </a:solidFill>
                          <a:effectLst/>
                          <a:latin typeface="+mj-lt"/>
                        </a:rPr>
                        <a:t>Anzengrubergasse 8/2, 8010 graz</a:t>
                      </a:r>
                    </a:p>
                  </a:txBody>
                  <a:tcPr marL="9525" marR="9525" marT="9525" marB="0" anchor="ctr"/>
                </a:tc>
                <a:tc>
                  <a:txBody>
                    <a:bodyPr/>
                    <a:lstStyle/>
                    <a:p>
                      <a:pPr algn="l" fontAlgn="ctr"/>
                      <a:r>
                        <a:rPr lang="de-DE" sz="1000" b="0" i="0" u="none" strike="noStrike">
                          <a:solidFill>
                            <a:srgbClr val="000000"/>
                          </a:solidFill>
                          <a:effectLst/>
                          <a:latin typeface="+mj-lt"/>
                        </a:rPr>
                        <a:t>+43 (0)316/82 15 47 800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081692461"/>
                  </a:ext>
                </a:extLst>
              </a:tr>
              <a:tr h="332428">
                <a:tc>
                  <a:txBody>
                    <a:bodyPr/>
                    <a:lstStyle/>
                    <a:p>
                      <a:pPr algn="l" fontAlgn="ctr"/>
                      <a:r>
                        <a:rPr lang="de-DE" sz="1000" b="0" i="0" u="none" strike="noStrike" dirty="0">
                          <a:solidFill>
                            <a:srgbClr val="000000"/>
                          </a:solidFill>
                          <a:effectLst/>
                          <a:latin typeface="+mj-lt"/>
                        </a:rPr>
                        <a:t>Lebenshilfe Schul-/Kindergartenassistenz, </a:t>
                      </a:r>
                      <a:r>
                        <a:rPr lang="de-DE" sz="1000" b="0" i="0" u="none" strike="noStrike" dirty="0" err="1">
                          <a:solidFill>
                            <a:srgbClr val="000000"/>
                          </a:solidFill>
                          <a:effectLst/>
                          <a:latin typeface="+mj-lt"/>
                        </a:rPr>
                        <a:t>Voitsberg</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Conrad-von-Hötzendorf-Straße 25b, 8570 Voitsberg</a:t>
                      </a:r>
                    </a:p>
                  </a:txBody>
                  <a:tcPr marL="9525" marR="9525" marT="9525" marB="0" anchor="ctr"/>
                </a:tc>
                <a:tc>
                  <a:txBody>
                    <a:bodyPr/>
                    <a:lstStyle/>
                    <a:p>
                      <a:pPr algn="l" fontAlgn="ctr"/>
                      <a:r>
                        <a:rPr lang="de-DE" sz="1000" b="0" i="0" u="none" strike="noStrike">
                          <a:solidFill>
                            <a:srgbClr val="000000"/>
                          </a:solidFill>
                          <a:effectLst/>
                          <a:latin typeface="+mj-lt"/>
                        </a:rPr>
                        <a:t>+43 (0) 3142/28 540</a:t>
                      </a:r>
                    </a:p>
                  </a:txBody>
                  <a:tcPr marL="9525" marR="9525" marT="9525" marB="0" anchor="ctr"/>
                </a:tc>
                <a:tc>
                  <a:txBody>
                    <a:bodyPr/>
                    <a:lstStyle/>
                    <a:p>
                      <a:pPr algn="l" fontAlgn="ctr"/>
                      <a:r>
                        <a:rPr lang="de-DE" sz="1000" b="0" i="0" u="none" strike="noStrike">
                          <a:solidFill>
                            <a:srgbClr val="000000"/>
                          </a:solidFill>
                          <a:effectLst/>
                          <a:latin typeface="+mj-lt"/>
                        </a:rPr>
                        <a:t>voitsberg@lebenshilfen-sd.at</a:t>
                      </a:r>
                    </a:p>
                  </a:txBody>
                  <a:tcPr marL="9525" marR="9525" marT="9525" marB="0" anchor="ctr"/>
                </a:tc>
                <a:extLst>
                  <a:ext uri="{0D108BD9-81ED-4DB2-BD59-A6C34878D82A}">
                    <a16:rowId xmlns:a16="http://schemas.microsoft.com/office/drawing/2014/main" val="480287141"/>
                  </a:ext>
                </a:extLst>
              </a:tr>
              <a:tr h="439003">
                <a:tc>
                  <a:txBody>
                    <a:bodyPr/>
                    <a:lstStyle/>
                    <a:p>
                      <a:pPr algn="l" fontAlgn="ctr"/>
                      <a:r>
                        <a:rPr lang="de-DE" sz="1000" b="0" i="0" u="none" strike="noStrike">
                          <a:solidFill>
                            <a:srgbClr val="000000"/>
                          </a:solidFill>
                          <a:effectLst/>
                          <a:latin typeface="+mj-lt"/>
                        </a:rPr>
                        <a:t>Lebenshilfe Schul-/Kindergartenassistenz Deutschlandsberg</a:t>
                      </a:r>
                    </a:p>
                  </a:txBody>
                  <a:tcPr marL="9525" marR="9525" marT="9525" marB="0" anchor="ctr"/>
                </a:tc>
                <a:tc>
                  <a:txBody>
                    <a:bodyPr/>
                    <a:lstStyle/>
                    <a:p>
                      <a:pPr algn="l" fontAlgn="ctr"/>
                      <a:r>
                        <a:rPr lang="de-DE" sz="1000" b="0" i="0" u="none" strike="noStrike">
                          <a:solidFill>
                            <a:srgbClr val="000000"/>
                          </a:solidFill>
                          <a:effectLst/>
                          <a:latin typeface="+mj-lt"/>
                        </a:rPr>
                        <a:t>Bahnhofstraße 6,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(0)3462/39 950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771553901"/>
                  </a:ext>
                </a:extLst>
              </a:tr>
              <a:tr h="250353">
                <a:tc>
                  <a:txBody>
                    <a:bodyPr/>
                    <a:lstStyle/>
                    <a:p>
                      <a:pPr algn="l" fontAlgn="ctr"/>
                      <a:r>
                        <a:rPr lang="de-DE" sz="1000" b="0" i="0" u="none" strike="noStrike">
                          <a:solidFill>
                            <a:srgbClr val="000000"/>
                          </a:solidFill>
                          <a:effectLst/>
                          <a:latin typeface="+mj-lt"/>
                        </a:rPr>
                        <a:t>Jugend am Werk Steiermark GmbH</a:t>
                      </a:r>
                    </a:p>
                  </a:txBody>
                  <a:tcPr marL="9525" marR="9525" marT="9525" marB="0" anchor="ctr"/>
                </a:tc>
                <a:tc>
                  <a:txBody>
                    <a:bodyPr/>
                    <a:lstStyle/>
                    <a:p>
                      <a:pPr algn="l" fontAlgn="ctr"/>
                      <a:r>
                        <a:rPr lang="de-DE" sz="1000" b="0" i="0" u="none" strike="noStrike">
                          <a:solidFill>
                            <a:srgbClr val="000000"/>
                          </a:solidFill>
                          <a:effectLst/>
                          <a:latin typeface="+mj-lt"/>
                        </a:rPr>
                        <a:t>Lendplatz 35, 8020 Graz</a:t>
                      </a:r>
                    </a:p>
                  </a:txBody>
                  <a:tcPr marL="9525" marR="9525" marT="9525" marB="0" anchor="ctr"/>
                </a:tc>
                <a:tc>
                  <a:txBody>
                    <a:bodyPr/>
                    <a:lstStyle/>
                    <a:p>
                      <a:pPr algn="l" fontAlgn="ctr"/>
                      <a:r>
                        <a:rPr lang="de-DE" sz="1000" b="0" i="0" u="none" strike="noStrike">
                          <a:solidFill>
                            <a:srgbClr val="000000"/>
                          </a:solidFill>
                          <a:effectLst/>
                          <a:latin typeface="+mj-lt"/>
                        </a:rPr>
                        <a:t>+43 (0)50/7900-0</a:t>
                      </a:r>
                    </a:p>
                  </a:txBody>
                  <a:tcPr marL="9525" marR="9525" marT="9525" marB="0" anchor="ctr"/>
                </a:tc>
                <a:tc>
                  <a:txBody>
                    <a:bodyPr/>
                    <a:lstStyle/>
                    <a:p>
                      <a:pPr algn="l" fontAlgn="ctr"/>
                      <a:r>
                        <a:rPr lang="de-DE" sz="1000" b="0" i="0" u="none" strike="noStrike">
                          <a:solidFill>
                            <a:srgbClr val="000000"/>
                          </a:solidFill>
                          <a:effectLst/>
                          <a:latin typeface="+mj-lt"/>
                        </a:rPr>
                        <a:t>office@jaw.or.at</a:t>
                      </a:r>
                    </a:p>
                  </a:txBody>
                  <a:tcPr marL="9525" marR="9525" marT="9525" marB="0" anchor="ctr"/>
                </a:tc>
                <a:extLst>
                  <a:ext uri="{0D108BD9-81ED-4DB2-BD59-A6C34878D82A}">
                    <a16:rowId xmlns:a16="http://schemas.microsoft.com/office/drawing/2014/main" val="1907392835"/>
                  </a:ext>
                </a:extLst>
              </a:tr>
              <a:tr h="295655">
                <a:tc>
                  <a:txBody>
                    <a:bodyPr/>
                    <a:lstStyle/>
                    <a:p>
                      <a:pPr algn="l" fontAlgn="ctr"/>
                      <a:r>
                        <a:rPr lang="de-DE" sz="1000" b="0" i="0" u="none" strike="noStrike">
                          <a:solidFill>
                            <a:srgbClr val="000000"/>
                          </a:solidFill>
                          <a:effectLst/>
                          <a:latin typeface="+mj-lt"/>
                        </a:rPr>
                        <a:t>Chance B Gruppe</a:t>
                      </a:r>
                    </a:p>
                  </a:txBody>
                  <a:tcPr marL="9525" marR="9525" marT="9525" marB="0" anchor="ctr"/>
                </a:tc>
                <a:tc>
                  <a:txBody>
                    <a:bodyPr/>
                    <a:lstStyle/>
                    <a:p>
                      <a:pPr algn="l" fontAlgn="ctr"/>
                      <a:r>
                        <a:rPr lang="de-DE" sz="1000" b="0" i="0" u="none" strike="noStrike">
                          <a:solidFill>
                            <a:srgbClr val="000000"/>
                          </a:solidFill>
                          <a:effectLst/>
                          <a:latin typeface="+mj-lt"/>
                        </a:rPr>
                        <a:t>Franz-Josef-Straße 3, 8200 Gleisdorf</a:t>
                      </a:r>
                    </a:p>
                  </a:txBody>
                  <a:tcPr marL="9525" marR="9525" marT="9525" marB="0" anchor="ctr"/>
                </a:tc>
                <a:tc>
                  <a:txBody>
                    <a:bodyPr/>
                    <a:lstStyle/>
                    <a:p>
                      <a:pPr algn="l" fontAlgn="ctr"/>
                      <a:r>
                        <a:rPr lang="de-DE" sz="1000" b="0" i="0" u="none" strike="noStrike">
                          <a:solidFill>
                            <a:srgbClr val="000000"/>
                          </a:solidFill>
                          <a:effectLst/>
                          <a:latin typeface="+mj-lt"/>
                        </a:rPr>
                        <a:t>+43 (0)3112/49 11 </a:t>
                      </a:r>
                    </a:p>
                  </a:txBody>
                  <a:tcPr marL="9525" marR="9525" marT="9525" marB="0" anchor="ctr"/>
                </a:tc>
                <a:tc>
                  <a:txBody>
                    <a:bodyPr/>
                    <a:lstStyle/>
                    <a:p>
                      <a:pPr algn="l" fontAlgn="ctr"/>
                      <a:r>
                        <a:rPr lang="de-DE" sz="1000" b="0" i="0" u="none" strike="noStrike">
                          <a:solidFill>
                            <a:srgbClr val="000000"/>
                          </a:solidFill>
                          <a:effectLst/>
                          <a:latin typeface="+mj-lt"/>
                        </a:rPr>
                        <a:t>office@chanceb.at</a:t>
                      </a:r>
                    </a:p>
                  </a:txBody>
                  <a:tcPr marL="9525" marR="9525" marT="9525" marB="0" anchor="ctr"/>
                </a:tc>
                <a:extLst>
                  <a:ext uri="{0D108BD9-81ED-4DB2-BD59-A6C34878D82A}">
                    <a16:rowId xmlns:a16="http://schemas.microsoft.com/office/drawing/2014/main" val="2040854469"/>
                  </a:ext>
                </a:extLst>
              </a:tr>
              <a:tr h="414502">
                <a:tc>
                  <a:txBody>
                    <a:bodyPr/>
                    <a:lstStyle/>
                    <a:p>
                      <a:pPr algn="l" fontAlgn="ctr"/>
                      <a:r>
                        <a:rPr lang="de-DE" sz="1000" b="0" i="0" u="none" strike="noStrike">
                          <a:solidFill>
                            <a:srgbClr val="000000"/>
                          </a:solidFill>
                          <a:effectLst/>
                          <a:latin typeface="+mj-lt"/>
                        </a:rPr>
                        <a:t>Hilfswerk Familienentlastungsdienst</a:t>
                      </a:r>
                    </a:p>
                  </a:txBody>
                  <a:tcPr marL="9525" marR="9525" marT="9525" marB="0" anchor="ctr"/>
                </a:tc>
                <a:tc>
                  <a:txBody>
                    <a:bodyPr/>
                    <a:lstStyle/>
                    <a:p>
                      <a:pPr algn="l" fontAlgn="ctr"/>
                      <a:r>
                        <a:rPr lang="de-DE" sz="1000" b="0" i="0" u="none" strike="noStrike">
                          <a:solidFill>
                            <a:srgbClr val="000000"/>
                          </a:solidFill>
                          <a:effectLst/>
                          <a:latin typeface="+mj-lt"/>
                        </a:rPr>
                        <a:t>Römerweg 2, 8010 Kainbach bei Graz</a:t>
                      </a:r>
                    </a:p>
                  </a:txBody>
                  <a:tcPr marL="9525" marR="9525" marT="9525" marB="0" anchor="ctr"/>
                </a:tc>
                <a:tc>
                  <a:txBody>
                    <a:bodyPr/>
                    <a:lstStyle/>
                    <a:p>
                      <a:pPr algn="l" fontAlgn="ctr"/>
                      <a:r>
                        <a:rPr lang="de-DE" sz="1000" b="0" i="0" u="none" strike="noStrike" dirty="0">
                          <a:solidFill>
                            <a:srgbClr val="000000"/>
                          </a:solidFill>
                          <a:effectLst/>
                          <a:latin typeface="+mj-lt"/>
                        </a:rPr>
                        <a:t>+43 (0)316/81 31 81 4610</a:t>
                      </a:r>
                    </a:p>
                  </a:txBody>
                  <a:tcPr marL="9525" marR="9525" marT="9525" marB="0" anchor="ctr"/>
                </a:tc>
                <a:tc>
                  <a:txBody>
                    <a:bodyPr/>
                    <a:lstStyle/>
                    <a:p>
                      <a:pPr algn="l" fontAlgn="ctr"/>
                      <a:r>
                        <a:rPr lang="de-DE" sz="1000" b="0" i="0" u="none" strike="noStrike">
                          <a:solidFill>
                            <a:srgbClr val="000000"/>
                          </a:solidFill>
                          <a:effectLst/>
                          <a:latin typeface="+mj-lt"/>
                        </a:rPr>
                        <a:t>mokidi@hilfswerk-steiermark.at</a:t>
                      </a:r>
                    </a:p>
                  </a:txBody>
                  <a:tcPr marL="9525" marR="9525" marT="9525" marB="0" anchor="ctr"/>
                </a:tc>
                <a:extLst>
                  <a:ext uri="{0D108BD9-81ED-4DB2-BD59-A6C34878D82A}">
                    <a16:rowId xmlns:a16="http://schemas.microsoft.com/office/drawing/2014/main" val="2333551713"/>
                  </a:ext>
                </a:extLst>
              </a:tr>
              <a:tr h="168280">
                <a:tc>
                  <a:txBody>
                    <a:bodyPr/>
                    <a:lstStyle/>
                    <a:p>
                      <a:pPr algn="l" fontAlgn="ctr"/>
                      <a:r>
                        <a:rPr lang="de-DE" sz="1000" b="0" i="0" u="none" strike="noStrike">
                          <a:solidFill>
                            <a:srgbClr val="000000"/>
                          </a:solidFill>
                          <a:effectLst/>
                          <a:latin typeface="+mj-lt"/>
                        </a:rPr>
                        <a:t>Elterninitiative La Vida</a:t>
                      </a:r>
                    </a:p>
                  </a:txBody>
                  <a:tcPr marL="9525" marR="9525" marT="9525" marB="0" anchor="ctr"/>
                </a:tc>
                <a:tc>
                  <a:txBody>
                    <a:bodyPr/>
                    <a:lstStyle/>
                    <a:p>
                      <a:pPr algn="l" fontAlgn="ctr"/>
                      <a:r>
                        <a:rPr lang="de-DE" sz="1000" b="0" i="0" u="none" strike="noStrike">
                          <a:solidFill>
                            <a:srgbClr val="000000"/>
                          </a:solidFill>
                          <a:effectLst/>
                          <a:latin typeface="+mj-lt"/>
                        </a:rPr>
                        <a:t>Steinfeldgasse 63a, 8020 Graz</a:t>
                      </a:r>
                    </a:p>
                  </a:txBody>
                  <a:tcPr marL="9525" marR="9525" marT="9525" marB="0" anchor="ctr"/>
                </a:tc>
                <a:tc>
                  <a:txBody>
                    <a:bodyPr/>
                    <a:lstStyle/>
                    <a:p>
                      <a:pPr algn="l" fontAlgn="ctr"/>
                      <a:r>
                        <a:rPr lang="de-DE" sz="1000" b="0" i="0" u="none" strike="noStrike">
                          <a:solidFill>
                            <a:srgbClr val="000000"/>
                          </a:solidFill>
                          <a:effectLst/>
                          <a:latin typeface="+mj-lt"/>
                        </a:rPr>
                        <a:t>+43 (0)316/4682-224</a:t>
                      </a:r>
                    </a:p>
                  </a:txBody>
                  <a:tcPr marL="9525" marR="9525" marT="9525" marB="0" anchor="ctr"/>
                </a:tc>
                <a:tc>
                  <a:txBody>
                    <a:bodyPr/>
                    <a:lstStyle/>
                    <a:p>
                      <a:pPr algn="l" fontAlgn="ctr"/>
                      <a:r>
                        <a:rPr lang="de-DE" sz="1000" b="0" i="0" u="none" strike="noStrike">
                          <a:solidFill>
                            <a:srgbClr val="000000"/>
                          </a:solidFill>
                          <a:effectLst/>
                          <a:latin typeface="+mj-lt"/>
                        </a:rPr>
                        <a:t>office@lavida.at</a:t>
                      </a:r>
                    </a:p>
                  </a:txBody>
                  <a:tcPr marL="9525" marR="9525" marT="9525" marB="0" anchor="ctr"/>
                </a:tc>
                <a:extLst>
                  <a:ext uri="{0D108BD9-81ED-4DB2-BD59-A6C34878D82A}">
                    <a16:rowId xmlns:a16="http://schemas.microsoft.com/office/drawing/2014/main" val="1208635810"/>
                  </a:ext>
                </a:extLst>
              </a:tr>
              <a:tr h="414502">
                <a:tc>
                  <a:txBody>
                    <a:bodyPr/>
                    <a:lstStyle/>
                    <a:p>
                      <a:pPr algn="l" fontAlgn="ctr"/>
                      <a:r>
                        <a:rPr lang="de-DE" sz="1000" b="0" i="0" u="none" strike="noStrike">
                          <a:solidFill>
                            <a:srgbClr val="000000"/>
                          </a:solidFill>
                          <a:effectLst/>
                          <a:latin typeface="+mj-lt"/>
                        </a:rPr>
                        <a:t>Diakoniewerk Familienentlastung</a:t>
                      </a:r>
                    </a:p>
                  </a:txBody>
                  <a:tcPr marL="9525" marR="9525" marT="9525" marB="0" anchor="ctr"/>
                </a:tc>
                <a:tc>
                  <a:txBody>
                    <a:bodyPr/>
                    <a:lstStyle/>
                    <a:p>
                      <a:pPr algn="l" fontAlgn="ctr"/>
                      <a:r>
                        <a:rPr lang="de-DE" sz="1000" b="0" i="0" u="none" strike="noStrike">
                          <a:solidFill>
                            <a:srgbClr val="000000"/>
                          </a:solidFill>
                          <a:effectLst/>
                          <a:latin typeface="+mj-lt"/>
                        </a:rPr>
                        <a:t>Seebachersiedlung 806, 8970 Schladming</a:t>
                      </a:r>
                    </a:p>
                  </a:txBody>
                  <a:tcPr marL="9525" marR="9525" marT="9525" marB="0" anchor="ctr"/>
                </a:tc>
                <a:tc>
                  <a:txBody>
                    <a:bodyPr/>
                    <a:lstStyle/>
                    <a:p>
                      <a:pPr algn="l" fontAlgn="ctr"/>
                      <a:r>
                        <a:rPr lang="de-DE" sz="1000" b="0" i="0" u="none" strike="noStrike">
                          <a:solidFill>
                            <a:srgbClr val="000000"/>
                          </a:solidFill>
                          <a:effectLst/>
                          <a:latin typeface="+mj-lt"/>
                        </a:rPr>
                        <a:t>+43 (0)664 82 733 06</a:t>
                      </a:r>
                    </a:p>
                  </a:txBody>
                  <a:tcPr marL="9525" marR="9525" marT="9525" marB="0" anchor="ctr"/>
                </a:tc>
                <a:tc>
                  <a:txBody>
                    <a:bodyPr/>
                    <a:lstStyle/>
                    <a:p>
                      <a:pPr algn="l" fontAlgn="ctr"/>
                      <a:r>
                        <a:rPr lang="de-DE" sz="1000" b="0" i="0" u="none" strike="noStrike" dirty="0">
                          <a:solidFill>
                            <a:srgbClr val="000000"/>
                          </a:solidFill>
                          <a:effectLst/>
                          <a:latin typeface="+mj-lt"/>
                        </a:rPr>
                        <a:t>ennstal@diakoniewerk.at</a:t>
                      </a:r>
                    </a:p>
                  </a:txBody>
                  <a:tcPr marL="9525" marR="9525" marT="9525" marB="0" anchor="ctr"/>
                </a:tc>
                <a:extLst>
                  <a:ext uri="{0D108BD9-81ED-4DB2-BD59-A6C34878D82A}">
                    <a16:rowId xmlns:a16="http://schemas.microsoft.com/office/drawing/2014/main" val="2694415172"/>
                  </a:ext>
                </a:extLst>
              </a:tr>
              <a:tr h="414502">
                <a:tc>
                  <a:txBody>
                    <a:bodyPr/>
                    <a:lstStyle/>
                    <a:p>
                      <a:pPr algn="l" fontAlgn="ctr"/>
                      <a:r>
                        <a:rPr lang="de-DE" sz="1000" b="0" i="0" u="none" strike="noStrike" dirty="0">
                          <a:solidFill>
                            <a:srgbClr val="000000"/>
                          </a:solidFill>
                          <a:effectLst/>
                          <a:latin typeface="+mj-lt"/>
                        </a:rPr>
                        <a:t>Sozialtherapeutikum Steiermark - Haus Sonnleiten Familienentlastung</a:t>
                      </a:r>
                    </a:p>
                  </a:txBody>
                  <a:tcPr marL="9525" marR="9525" marT="9525" marB="0" anchor="ctr"/>
                </a:tc>
                <a:tc>
                  <a:txBody>
                    <a:bodyPr/>
                    <a:lstStyle/>
                    <a:p>
                      <a:pPr algn="l" fontAlgn="ctr"/>
                      <a:r>
                        <a:rPr lang="de-DE" sz="1000" b="0" i="0" u="none" strike="noStrike">
                          <a:solidFill>
                            <a:srgbClr val="000000"/>
                          </a:solidFill>
                          <a:effectLst/>
                          <a:latin typeface="+mj-lt"/>
                        </a:rPr>
                        <a:t>Dörfl 13, 8181 Mittendorf a. d. Raab</a:t>
                      </a:r>
                    </a:p>
                  </a:txBody>
                  <a:tcPr marL="9525" marR="9525" marT="9525" marB="0" anchor="ctr"/>
                </a:tc>
                <a:tc>
                  <a:txBody>
                    <a:bodyPr/>
                    <a:lstStyle/>
                    <a:p>
                      <a:pPr algn="l" fontAlgn="ctr"/>
                      <a:r>
                        <a:rPr lang="de-DE" sz="1000" b="0" i="0" u="none" strike="noStrike">
                          <a:solidFill>
                            <a:srgbClr val="000000"/>
                          </a:solidFill>
                          <a:effectLst/>
                          <a:latin typeface="+mj-lt"/>
                        </a:rPr>
                        <a:t>+43 (0)664/962 08 02</a:t>
                      </a:r>
                    </a:p>
                  </a:txBody>
                  <a:tcPr marL="9525" marR="9525" marT="9525" marB="0" anchor="ctr"/>
                </a:tc>
                <a:tc>
                  <a:txBody>
                    <a:bodyPr/>
                    <a:lstStyle/>
                    <a:p>
                      <a:pPr algn="l" fontAlgn="ctr"/>
                      <a:r>
                        <a:rPr lang="de-DE" sz="1000" b="0" i="0" u="none" strike="noStrike">
                          <a:solidFill>
                            <a:srgbClr val="000000"/>
                          </a:solidFill>
                          <a:effectLst/>
                          <a:latin typeface="+mj-lt"/>
                        </a:rPr>
                        <a:t>vrijs@sost.at</a:t>
                      </a:r>
                    </a:p>
                  </a:txBody>
                  <a:tcPr marL="9525" marR="9525" marT="9525" marB="0" anchor="ctr"/>
                </a:tc>
                <a:extLst>
                  <a:ext uri="{0D108BD9-81ED-4DB2-BD59-A6C34878D82A}">
                    <a16:rowId xmlns:a16="http://schemas.microsoft.com/office/drawing/2014/main" val="1805127408"/>
                  </a:ext>
                </a:extLst>
              </a:tr>
              <a:tr h="414502">
                <a:tc>
                  <a:txBody>
                    <a:bodyPr/>
                    <a:lstStyle/>
                    <a:p>
                      <a:pPr algn="l" fontAlgn="ctr"/>
                      <a:r>
                        <a:rPr lang="de-DE" sz="1000" b="0" i="0" u="none" strike="noStrike">
                          <a:solidFill>
                            <a:srgbClr val="000000"/>
                          </a:solidFill>
                          <a:effectLst/>
                          <a:latin typeface="+mj-lt"/>
                        </a:rPr>
                        <a:t>Förderinstitut Vinco</a:t>
                      </a:r>
                    </a:p>
                  </a:txBody>
                  <a:tcPr marL="9525" marR="9525" marT="9525" marB="0" anchor="ctr"/>
                </a:tc>
                <a:tc>
                  <a:txBody>
                    <a:bodyPr/>
                    <a:lstStyle/>
                    <a:p>
                      <a:pPr algn="l" fontAlgn="ctr"/>
                      <a:r>
                        <a:rPr lang="de-DE" sz="1000" b="0" i="0" u="none" strike="noStrike">
                          <a:solidFill>
                            <a:srgbClr val="000000"/>
                          </a:solidFill>
                          <a:effectLst/>
                          <a:latin typeface="+mj-lt"/>
                        </a:rPr>
                        <a:t>Wiener Straße 60,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(0)3862/323 32</a:t>
                      </a:r>
                    </a:p>
                  </a:txBody>
                  <a:tcPr marL="9525" marR="9525" marT="9525" marB="0" anchor="ctr"/>
                </a:tc>
                <a:tc>
                  <a:txBody>
                    <a:bodyPr/>
                    <a:lstStyle/>
                    <a:p>
                      <a:pPr algn="l" fontAlgn="ctr"/>
                      <a:r>
                        <a:rPr lang="de-DE" sz="1000" b="0" i="0" u="none" strike="noStrike" dirty="0">
                          <a:solidFill>
                            <a:srgbClr val="000000"/>
                          </a:solidFill>
                          <a:effectLst/>
                          <a:latin typeface="+mj-lt"/>
                        </a:rPr>
                        <a:t>vinco@aon.at</a:t>
                      </a:r>
                    </a:p>
                  </a:txBody>
                  <a:tcPr marL="9525" marR="9525" marT="9525" marB="0" anchor="ctr"/>
                </a:tc>
                <a:extLst>
                  <a:ext uri="{0D108BD9-81ED-4DB2-BD59-A6C34878D82A}">
                    <a16:rowId xmlns:a16="http://schemas.microsoft.com/office/drawing/2014/main" val="1246578496"/>
                  </a:ext>
                </a:extLst>
              </a:tr>
              <a:tr h="414502">
                <a:tc>
                  <a:txBody>
                    <a:bodyPr/>
                    <a:lstStyle/>
                    <a:p>
                      <a:pPr algn="l" fontAlgn="ctr"/>
                      <a:r>
                        <a:rPr lang="de-DE" sz="1000" b="0" i="0" u="none" strike="noStrike">
                          <a:solidFill>
                            <a:srgbClr val="000000"/>
                          </a:solidFill>
                          <a:effectLst/>
                          <a:latin typeface="+mj-lt"/>
                        </a:rPr>
                        <a:t>Pronegg &amp; Schleich Soziale Dienste</a:t>
                      </a:r>
                    </a:p>
                  </a:txBody>
                  <a:tcPr marL="9525" marR="9525" marT="9525" marB="0" anchor="ctr"/>
                </a:tc>
                <a:tc>
                  <a:txBody>
                    <a:bodyPr/>
                    <a:lstStyle/>
                    <a:p>
                      <a:pPr algn="l" fontAlgn="ctr"/>
                      <a:r>
                        <a:rPr lang="de-DE" sz="1000" b="0" i="0" u="none" strike="noStrike">
                          <a:solidFill>
                            <a:srgbClr val="000000"/>
                          </a:solidFill>
                          <a:effectLst/>
                          <a:latin typeface="+mj-lt"/>
                        </a:rPr>
                        <a:t>Kleegasse 3, 8020 Graz</a:t>
                      </a:r>
                    </a:p>
                  </a:txBody>
                  <a:tcPr marL="9525" marR="9525" marT="9525" marB="0" anchor="ctr"/>
                </a:tc>
                <a:tc>
                  <a:txBody>
                    <a:bodyPr/>
                    <a:lstStyle/>
                    <a:p>
                      <a:pPr algn="l" fontAlgn="ctr"/>
                      <a:r>
                        <a:rPr lang="de-DE" sz="1000" b="0" i="0" u="none" strike="noStrike">
                          <a:solidFill>
                            <a:srgbClr val="000000"/>
                          </a:solidFill>
                          <a:effectLst/>
                          <a:latin typeface="+mj-lt"/>
                        </a:rPr>
                        <a:t>+43 (0)316/23 20 71 0</a:t>
                      </a:r>
                    </a:p>
                  </a:txBody>
                  <a:tcPr marL="9525" marR="9525" marT="9525" marB="0" anchor="ctr"/>
                </a:tc>
                <a:tc>
                  <a:txBody>
                    <a:bodyPr/>
                    <a:lstStyle/>
                    <a:p>
                      <a:pPr algn="l" fontAlgn="ctr"/>
                      <a:r>
                        <a:rPr lang="de-DE" sz="1000" b="0" i="0" u="none" strike="noStrike" dirty="0">
                          <a:solidFill>
                            <a:schemeClr val="tx1"/>
                          </a:solidFill>
                          <a:effectLst/>
                          <a:latin typeface="+mj-lt"/>
                        </a:rPr>
                        <a:t>office@soziale-dienste.at</a:t>
                      </a:r>
                    </a:p>
                  </a:txBody>
                  <a:tcPr marL="9525" marR="9525" marT="9525" marB="0" anchor="ctr"/>
                </a:tc>
                <a:extLst>
                  <a:ext uri="{0D108BD9-81ED-4DB2-BD59-A6C34878D82A}">
                    <a16:rowId xmlns:a16="http://schemas.microsoft.com/office/drawing/2014/main" val="4016996667"/>
                  </a:ext>
                </a:extLst>
              </a:tr>
              <a:tr h="414502">
                <a:tc>
                  <a:txBody>
                    <a:bodyPr/>
                    <a:lstStyle/>
                    <a:p>
                      <a:pPr algn="l" fontAlgn="ctr"/>
                      <a:r>
                        <a:rPr lang="de-DE" sz="1000" b="0" i="0" u="none" strike="noStrike">
                          <a:solidFill>
                            <a:srgbClr val="000000"/>
                          </a:solidFill>
                          <a:effectLst/>
                          <a:latin typeface="+mj-lt"/>
                        </a:rPr>
                        <a:t>Videf - Verein für interdisziplinäre Entwicklungsförderung</a:t>
                      </a:r>
                    </a:p>
                  </a:txBody>
                  <a:tcPr marL="9525" marR="9525" marT="9525" marB="0" anchor="ctr"/>
                </a:tc>
                <a:tc>
                  <a:txBody>
                    <a:bodyPr/>
                    <a:lstStyle/>
                    <a:p>
                      <a:pPr algn="l" fontAlgn="ctr"/>
                      <a:r>
                        <a:rPr lang="de-DE" sz="1000" b="0" i="0" u="none" strike="noStrike">
                          <a:solidFill>
                            <a:srgbClr val="000000"/>
                          </a:solidFill>
                          <a:effectLst/>
                          <a:latin typeface="+mj-lt"/>
                        </a:rPr>
                        <a:t>Grabenstraße 20, 8010 Graz</a:t>
                      </a:r>
                    </a:p>
                  </a:txBody>
                  <a:tcPr marL="9525" marR="9525" marT="9525" marB="0" anchor="ctr"/>
                </a:tc>
                <a:tc>
                  <a:txBody>
                    <a:bodyPr/>
                    <a:lstStyle/>
                    <a:p>
                      <a:pPr algn="l" fontAlgn="ctr"/>
                      <a:r>
                        <a:rPr lang="de-DE" sz="1000" b="0" i="0" u="none" strike="noStrike">
                          <a:solidFill>
                            <a:srgbClr val="000000"/>
                          </a:solidFill>
                          <a:effectLst/>
                          <a:latin typeface="+mj-lt"/>
                        </a:rPr>
                        <a:t>+43 (0)316/68 10 77</a:t>
                      </a:r>
                    </a:p>
                  </a:txBody>
                  <a:tcPr marL="9525" marR="9525" marT="9525" marB="0" anchor="ctr"/>
                </a:tc>
                <a:tc>
                  <a:txBody>
                    <a:bodyPr/>
                    <a:lstStyle/>
                    <a:p>
                      <a:pPr algn="l" fontAlgn="ctr"/>
                      <a:r>
                        <a:rPr lang="de-DE" sz="1000" b="0" i="0" u="none" strike="noStrike" dirty="0">
                          <a:solidFill>
                            <a:schemeClr val="tx1"/>
                          </a:solidFill>
                          <a:effectLst/>
                          <a:latin typeface="+mj-lt"/>
                        </a:rPr>
                        <a:t>office@videf.at</a:t>
                      </a:r>
                    </a:p>
                  </a:txBody>
                  <a:tcPr marL="9525" marR="9525" marT="9525" marB="0" anchor="ctr"/>
                </a:tc>
                <a:extLst>
                  <a:ext uri="{0D108BD9-81ED-4DB2-BD59-A6C34878D82A}">
                    <a16:rowId xmlns:a16="http://schemas.microsoft.com/office/drawing/2014/main" val="3676781536"/>
                  </a:ext>
                </a:extLst>
              </a:tr>
            </a:tbl>
          </a:graphicData>
        </a:graphic>
      </p:graphicFrame>
      <p:sp>
        <p:nvSpPr>
          <p:cNvPr id="2" name="Foliennummernplatzhalter 1">
            <a:extLst>
              <a:ext uri="{FF2B5EF4-FFF2-40B4-BE49-F238E27FC236}">
                <a16:creationId xmlns:a16="http://schemas.microsoft.com/office/drawing/2014/main" id="{79ADBC32-7423-438B-A9C8-5245B6F03F49}"/>
              </a:ext>
            </a:extLst>
          </p:cNvPr>
          <p:cNvSpPr>
            <a:spLocks noGrp="1"/>
          </p:cNvSpPr>
          <p:nvPr>
            <p:ph type="sldNum" sz="quarter" idx="7"/>
          </p:nvPr>
        </p:nvSpPr>
        <p:spPr/>
        <p:txBody>
          <a:bodyPr/>
          <a:lstStyle/>
          <a:p>
            <a:fld id="{B6F15528-21DE-4FAA-801E-634DDDAF4B2B}" type="slidenum">
              <a:rPr lang="de-AT" smtClean="0"/>
              <a:t>42</a:t>
            </a:fld>
            <a:endParaRPr lang="de-AT"/>
          </a:p>
        </p:txBody>
      </p:sp>
    </p:spTree>
    <p:extLst>
      <p:ext uri="{BB962C8B-B14F-4D97-AF65-F5344CB8AC3E}">
        <p14:creationId xmlns:p14="http://schemas.microsoft.com/office/powerpoint/2010/main" val="40581757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951171291"/>
              </p:ext>
            </p:extLst>
          </p:nvPr>
        </p:nvGraphicFramePr>
        <p:xfrm>
          <a:off x="539552" y="1124744"/>
          <a:ext cx="8064896" cy="5256583"/>
        </p:xfrm>
        <a:graphic>
          <a:graphicData uri="http://schemas.openxmlformats.org/drawingml/2006/table">
            <a:tbl>
              <a:tblPr>
                <a:tableStyleId>{5C22544A-7EE6-4342-B048-85BDC9FD1C3A}</a:tableStyleId>
              </a:tblPr>
              <a:tblGrid>
                <a:gridCol w="2160240">
                  <a:extLst>
                    <a:ext uri="{9D8B030D-6E8A-4147-A177-3AD203B41FA5}">
                      <a16:colId xmlns:a16="http://schemas.microsoft.com/office/drawing/2014/main" val="3702576012"/>
                    </a:ext>
                  </a:extLst>
                </a:gridCol>
                <a:gridCol w="1656184">
                  <a:extLst>
                    <a:ext uri="{9D8B030D-6E8A-4147-A177-3AD203B41FA5}">
                      <a16:colId xmlns:a16="http://schemas.microsoft.com/office/drawing/2014/main" val="4117235147"/>
                    </a:ext>
                  </a:extLst>
                </a:gridCol>
                <a:gridCol w="1872208">
                  <a:extLst>
                    <a:ext uri="{9D8B030D-6E8A-4147-A177-3AD203B41FA5}">
                      <a16:colId xmlns:a16="http://schemas.microsoft.com/office/drawing/2014/main" val="191809809"/>
                    </a:ext>
                  </a:extLst>
                </a:gridCol>
                <a:gridCol w="2376264">
                  <a:extLst>
                    <a:ext uri="{9D8B030D-6E8A-4147-A177-3AD203B41FA5}">
                      <a16:colId xmlns:a16="http://schemas.microsoft.com/office/drawing/2014/main" val="3322686240"/>
                    </a:ext>
                  </a:extLst>
                </a:gridCol>
              </a:tblGrid>
              <a:tr h="233711">
                <a:tc gridSpan="4">
                  <a:txBody>
                    <a:bodyPr/>
                    <a:lstStyle/>
                    <a:p>
                      <a:pPr algn="ctr" fontAlgn="ctr"/>
                      <a:r>
                        <a:rPr lang="de-DE" sz="1400" b="1" u="none" strike="noStrike" dirty="0">
                          <a:effectLst/>
                          <a:latin typeface="+mj-lt"/>
                        </a:rPr>
                        <a:t>Sonstige</a:t>
                      </a:r>
                      <a:endParaRPr lang="de-DE" sz="1400" b="1" i="0" u="none" strike="noStrike" dirty="0">
                        <a:solidFill>
                          <a:srgbClr val="000000"/>
                        </a:solidFill>
                        <a:effectLst/>
                        <a:latin typeface="+mj-lt"/>
                      </a:endParaRPr>
                    </a:p>
                  </a:txBody>
                  <a:tcPr marL="3965" marR="3965" marT="3965"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663903805"/>
                  </a:ext>
                </a:extLst>
              </a:tr>
              <a:tr h="327827">
                <a:tc>
                  <a:txBody>
                    <a:bodyPr/>
                    <a:lstStyle/>
                    <a:p>
                      <a:pPr algn="l" fontAlgn="ctr"/>
                      <a:r>
                        <a:rPr lang="de-DE" sz="1000" b="0" i="0" u="none" strike="noStrike">
                          <a:solidFill>
                            <a:srgbClr val="000000"/>
                          </a:solidFill>
                          <a:effectLst/>
                          <a:latin typeface="+mj-lt"/>
                        </a:rPr>
                        <a:t>ARGE Jugend gegen Gewalt und Rassismus</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(0)316/90 370-101</a:t>
                      </a:r>
                    </a:p>
                  </a:txBody>
                  <a:tcPr marL="9525" marR="9525" marT="9525" marB="0" anchor="ctr"/>
                </a:tc>
                <a:tc>
                  <a:txBody>
                    <a:bodyPr/>
                    <a:lstStyle/>
                    <a:p>
                      <a:pPr algn="l" fontAlgn="ctr"/>
                      <a:r>
                        <a:rPr lang="de-DE" sz="1000" b="0" i="0" u="none" strike="noStrike">
                          <a:solidFill>
                            <a:srgbClr val="000000"/>
                          </a:solidFill>
                          <a:effectLst/>
                          <a:latin typeface="+mj-lt"/>
                        </a:rPr>
                        <a:t>office@argejugend.at</a:t>
                      </a:r>
                    </a:p>
                  </a:txBody>
                  <a:tcPr marL="9525" marR="9525" marT="9525" marB="0" anchor="ctr"/>
                </a:tc>
                <a:extLst>
                  <a:ext uri="{0D108BD9-81ED-4DB2-BD59-A6C34878D82A}">
                    <a16:rowId xmlns:a16="http://schemas.microsoft.com/office/drawing/2014/main" val="1250802839"/>
                  </a:ext>
                </a:extLst>
              </a:tr>
              <a:tr h="584276">
                <a:tc>
                  <a:txBody>
                    <a:bodyPr/>
                    <a:lstStyle/>
                    <a:p>
                      <a:pPr algn="l" fontAlgn="ctr"/>
                      <a:r>
                        <a:rPr lang="de-DE" sz="1000" b="0" i="0" u="none" strike="noStrike">
                          <a:solidFill>
                            <a:srgbClr val="000000"/>
                          </a:solidFill>
                          <a:effectLst/>
                          <a:latin typeface="+mj-lt"/>
                        </a:rPr>
                        <a:t>beteiligung.st - Fachstelle für Kinder-, Jugend und BürgerInnenbeteiligung</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(0)316/90 370-110</a:t>
                      </a:r>
                    </a:p>
                  </a:txBody>
                  <a:tcPr marL="9525" marR="9525" marT="9525" marB="0" anchor="ctr"/>
                </a:tc>
                <a:tc>
                  <a:txBody>
                    <a:bodyPr/>
                    <a:lstStyle/>
                    <a:p>
                      <a:pPr algn="l" fontAlgn="ctr"/>
                      <a:r>
                        <a:rPr lang="de-DE" sz="1000" b="0" i="0" u="none" strike="noStrike">
                          <a:solidFill>
                            <a:srgbClr val="000000"/>
                          </a:solidFill>
                          <a:effectLst/>
                          <a:latin typeface="+mj-lt"/>
                        </a:rPr>
                        <a:t>office@beteiligung.st</a:t>
                      </a:r>
                    </a:p>
                  </a:txBody>
                  <a:tcPr marL="9525" marR="9525" marT="9525" marB="0" anchor="ctr"/>
                </a:tc>
                <a:extLst>
                  <a:ext uri="{0D108BD9-81ED-4DB2-BD59-A6C34878D82A}">
                    <a16:rowId xmlns:a16="http://schemas.microsoft.com/office/drawing/2014/main" val="1900049765"/>
                  </a:ext>
                </a:extLst>
              </a:tr>
              <a:tr h="350566">
                <a:tc>
                  <a:txBody>
                    <a:bodyPr/>
                    <a:lstStyle/>
                    <a:p>
                      <a:pPr algn="l" fontAlgn="ctr"/>
                      <a:r>
                        <a:rPr lang="de-DE" sz="1000" b="0" i="0" u="none" strike="noStrike">
                          <a:solidFill>
                            <a:srgbClr val="000000"/>
                          </a:solidFill>
                          <a:effectLst/>
                          <a:latin typeface="+mj-lt"/>
                        </a:rPr>
                        <a:t>Fratz Graz - Freizeit- und Aktivitätszentrum für Kinder </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(0)316/90 370-150</a:t>
                      </a:r>
                    </a:p>
                  </a:txBody>
                  <a:tcPr marL="9525" marR="9525" marT="9525" marB="0" anchor="ctr"/>
                </a:tc>
                <a:tc>
                  <a:txBody>
                    <a:bodyPr/>
                    <a:lstStyle/>
                    <a:p>
                      <a:pPr algn="l" fontAlgn="ctr"/>
                      <a:r>
                        <a:rPr lang="de-DE" sz="1000" b="0" i="0" u="none" strike="noStrike">
                          <a:solidFill>
                            <a:srgbClr val="000000"/>
                          </a:solidFill>
                          <a:effectLst/>
                          <a:latin typeface="+mj-lt"/>
                        </a:rPr>
                        <a:t>office@fratz-graz.at</a:t>
                      </a:r>
                    </a:p>
                  </a:txBody>
                  <a:tcPr marL="9525" marR="9525" marT="9525" marB="0" anchor="ctr"/>
                </a:tc>
                <a:extLst>
                  <a:ext uri="{0D108BD9-81ED-4DB2-BD59-A6C34878D82A}">
                    <a16:rowId xmlns:a16="http://schemas.microsoft.com/office/drawing/2014/main" val="181885511"/>
                  </a:ext>
                </a:extLst>
              </a:tr>
              <a:tr h="233711">
                <a:tc>
                  <a:txBody>
                    <a:bodyPr/>
                    <a:lstStyle/>
                    <a:p>
                      <a:pPr algn="l" fontAlgn="ctr"/>
                      <a:r>
                        <a:rPr lang="de-DE" sz="1000" b="0" i="0" u="none" strike="noStrike">
                          <a:solidFill>
                            <a:srgbClr val="000000"/>
                          </a:solidFill>
                          <a:effectLst/>
                          <a:latin typeface="+mj-lt"/>
                        </a:rPr>
                        <a:t>I.S.O.P. - Innovative Sozialprojekte</a:t>
                      </a:r>
                    </a:p>
                  </a:txBody>
                  <a:tcPr marL="9525" marR="9525" marT="9525" marB="0" anchor="ctr"/>
                </a:tc>
                <a:tc>
                  <a:txBody>
                    <a:bodyPr/>
                    <a:lstStyle/>
                    <a:p>
                      <a:pPr algn="l" fontAlgn="ctr"/>
                      <a:r>
                        <a:rPr lang="de-DE" sz="1000" b="0" i="0" u="none" strike="noStrike">
                          <a:solidFill>
                            <a:srgbClr val="000000"/>
                          </a:solidFill>
                          <a:effectLst/>
                          <a:latin typeface="+mj-lt"/>
                        </a:rPr>
                        <a:t>Dreihackengasse 2, 8020 Graz</a:t>
                      </a:r>
                    </a:p>
                  </a:txBody>
                  <a:tcPr marL="9525" marR="9525" marT="9525" marB="0" anchor="ctr"/>
                </a:tc>
                <a:tc>
                  <a:txBody>
                    <a:bodyPr/>
                    <a:lstStyle/>
                    <a:p>
                      <a:pPr algn="l" fontAlgn="ctr"/>
                      <a:r>
                        <a:rPr lang="de-DE" sz="1000" b="0" i="0" u="none" strike="noStrike">
                          <a:solidFill>
                            <a:srgbClr val="000000"/>
                          </a:solidFill>
                          <a:effectLst/>
                          <a:latin typeface="+mj-lt"/>
                        </a:rPr>
                        <a:t>+43 (0)316/76 46 46</a:t>
                      </a:r>
                    </a:p>
                  </a:txBody>
                  <a:tcPr marL="9525" marR="9525" marT="9525" marB="0" anchor="ctr"/>
                </a:tc>
                <a:tc>
                  <a:txBody>
                    <a:bodyPr/>
                    <a:lstStyle/>
                    <a:p>
                      <a:pPr algn="l" fontAlgn="ctr"/>
                      <a:r>
                        <a:rPr lang="de-DE" sz="1000" b="0" i="0" u="none" strike="noStrike">
                          <a:solidFill>
                            <a:srgbClr val="000000"/>
                          </a:solidFill>
                          <a:effectLst/>
                          <a:latin typeface="+mj-lt"/>
                        </a:rPr>
                        <a:t>isop@isop.at</a:t>
                      </a:r>
                    </a:p>
                  </a:txBody>
                  <a:tcPr marL="9525" marR="9525" marT="9525" marB="0" anchor="ctr"/>
                </a:tc>
                <a:extLst>
                  <a:ext uri="{0D108BD9-81ED-4DB2-BD59-A6C34878D82A}">
                    <a16:rowId xmlns:a16="http://schemas.microsoft.com/office/drawing/2014/main" val="2576054472"/>
                  </a:ext>
                </a:extLst>
              </a:tr>
              <a:tr h="342700">
                <a:tc>
                  <a:txBody>
                    <a:bodyPr/>
                    <a:lstStyle/>
                    <a:p>
                      <a:pPr algn="l" fontAlgn="ctr"/>
                      <a:r>
                        <a:rPr lang="de-DE" sz="1000" b="0" i="0" u="none" strike="noStrike">
                          <a:solidFill>
                            <a:srgbClr val="000000"/>
                          </a:solidFill>
                          <a:effectLst/>
                          <a:latin typeface="+mj-lt"/>
                        </a:rPr>
                        <a:t>Institut für Kinder- und Jugendphilosophie</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(0)316/90 370-201</a:t>
                      </a:r>
                    </a:p>
                  </a:txBody>
                  <a:tcPr marL="9525" marR="9525" marT="9525" marB="0" anchor="ctr"/>
                </a:tc>
                <a:tc>
                  <a:txBody>
                    <a:bodyPr/>
                    <a:lstStyle/>
                    <a:p>
                      <a:pPr algn="l" fontAlgn="ctr"/>
                      <a:r>
                        <a:rPr lang="de-DE" sz="1000" b="0" i="0" u="none" strike="noStrike">
                          <a:solidFill>
                            <a:srgbClr val="000000"/>
                          </a:solidFill>
                          <a:effectLst/>
                          <a:latin typeface="+mj-lt"/>
                        </a:rPr>
                        <a:t>kinderphilosophie@aon.at</a:t>
                      </a:r>
                    </a:p>
                  </a:txBody>
                  <a:tcPr marL="9525" marR="9525" marT="9525" marB="0" anchor="ctr"/>
                </a:tc>
                <a:extLst>
                  <a:ext uri="{0D108BD9-81ED-4DB2-BD59-A6C34878D82A}">
                    <a16:rowId xmlns:a16="http://schemas.microsoft.com/office/drawing/2014/main" val="1506740140"/>
                  </a:ext>
                </a:extLst>
              </a:tr>
              <a:tr h="233711">
                <a:tc>
                  <a:txBody>
                    <a:bodyPr/>
                    <a:lstStyle/>
                    <a:p>
                      <a:pPr algn="l" fontAlgn="ctr"/>
                      <a:r>
                        <a:rPr lang="de-DE" sz="1000" b="0" i="0" u="none" strike="noStrike">
                          <a:solidFill>
                            <a:srgbClr val="000000"/>
                          </a:solidFill>
                          <a:effectLst/>
                          <a:latin typeface="+mj-lt"/>
                        </a:rPr>
                        <a:t>Jugend-Literatur-Werkstatt</a:t>
                      </a:r>
                    </a:p>
                  </a:txBody>
                  <a:tcPr marL="9525" marR="9525" marT="9525" marB="0" anchor="ctr"/>
                </a:tc>
                <a:tc>
                  <a:txBody>
                    <a:bodyPr/>
                    <a:lstStyle/>
                    <a:p>
                      <a:pPr algn="l" fontAlgn="ctr"/>
                      <a:r>
                        <a:rPr lang="de-DE" sz="1000" b="0" i="0" u="none" strike="noStrike">
                          <a:solidFill>
                            <a:srgbClr val="000000"/>
                          </a:solidFill>
                          <a:effectLst/>
                          <a:latin typeface="+mj-lt"/>
                        </a:rPr>
                        <a:t>Elisabethstraße 30, 8010 Graz</a:t>
                      </a:r>
                    </a:p>
                  </a:txBody>
                  <a:tcPr marL="9525" marR="9525" marT="9525" marB="0" anchor="ctr"/>
                </a:tc>
                <a:tc>
                  <a:txBody>
                    <a:bodyPr/>
                    <a:lstStyle/>
                    <a:p>
                      <a:pPr algn="l" fontAlgn="ctr"/>
                      <a:r>
                        <a:rPr lang="de-DE" sz="1000" b="0" i="0" u="none" strike="noStrike">
                          <a:solidFill>
                            <a:srgbClr val="000000"/>
                          </a:solidFill>
                          <a:effectLst/>
                          <a:latin typeface="+mj-lt"/>
                        </a:rPr>
                        <a:t>+43 (0)316/31 89 06</a:t>
                      </a:r>
                    </a:p>
                  </a:txBody>
                  <a:tcPr marL="9525" marR="9525" marT="9525" marB="0" anchor="ctr"/>
                </a:tc>
                <a:tc>
                  <a:txBody>
                    <a:bodyPr/>
                    <a:lstStyle/>
                    <a:p>
                      <a:pPr algn="l" fontAlgn="ctr"/>
                      <a:r>
                        <a:rPr lang="de-DE" sz="1000" b="0" i="0" u="none" strike="noStrike">
                          <a:solidFill>
                            <a:srgbClr val="000000"/>
                          </a:solidFill>
                          <a:effectLst/>
                          <a:latin typeface="+mj-lt"/>
                        </a:rPr>
                        <a:t>info@literaturwerkstatt.at</a:t>
                      </a:r>
                    </a:p>
                  </a:txBody>
                  <a:tcPr marL="9525" marR="9525" marT="9525" marB="0" anchor="ctr"/>
                </a:tc>
                <a:extLst>
                  <a:ext uri="{0D108BD9-81ED-4DB2-BD59-A6C34878D82A}">
                    <a16:rowId xmlns:a16="http://schemas.microsoft.com/office/drawing/2014/main" val="2283033891"/>
                  </a:ext>
                </a:extLst>
              </a:tr>
              <a:tr h="342700">
                <a:tc>
                  <a:txBody>
                    <a:bodyPr/>
                    <a:lstStyle/>
                    <a:p>
                      <a:pPr algn="l" fontAlgn="ctr"/>
                      <a:r>
                        <a:rPr lang="de-DE" sz="1000" b="0" i="0" u="none" strike="noStrike">
                          <a:solidFill>
                            <a:srgbClr val="000000"/>
                          </a:solidFill>
                          <a:effectLst/>
                          <a:latin typeface="+mj-lt"/>
                        </a:rPr>
                        <a:t>Jugendreferat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(0)316/877-2637</a:t>
                      </a:r>
                    </a:p>
                  </a:txBody>
                  <a:tcPr marL="9525" marR="9525" marT="9525" marB="0" anchor="ctr"/>
                </a:tc>
                <a:tc>
                  <a:txBody>
                    <a:bodyPr/>
                    <a:lstStyle/>
                    <a:p>
                      <a:pPr algn="l" fontAlgn="ctr"/>
                      <a:r>
                        <a:rPr lang="de-DE" sz="1000" b="0" i="0" u="none" strike="noStrike">
                          <a:solidFill>
                            <a:srgbClr val="000000"/>
                          </a:solidFill>
                          <a:effectLst/>
                          <a:latin typeface="+mj-lt"/>
                        </a:rPr>
                        <a:t>jugend@stmk.gv.at</a:t>
                      </a:r>
                    </a:p>
                  </a:txBody>
                  <a:tcPr marL="9525" marR="9525" marT="9525" marB="0" anchor="ctr"/>
                </a:tc>
                <a:extLst>
                  <a:ext uri="{0D108BD9-81ED-4DB2-BD59-A6C34878D82A}">
                    <a16:rowId xmlns:a16="http://schemas.microsoft.com/office/drawing/2014/main" val="3630279846"/>
                  </a:ext>
                </a:extLst>
              </a:tr>
              <a:tr h="489635">
                <a:tc>
                  <a:txBody>
                    <a:bodyPr/>
                    <a:lstStyle/>
                    <a:p>
                      <a:pPr algn="l" fontAlgn="ctr"/>
                      <a:r>
                        <a:rPr lang="de-DE" sz="1000" b="0" i="0" u="none" strike="noStrike">
                          <a:solidFill>
                            <a:srgbClr val="000000"/>
                          </a:solidFill>
                          <a:effectLst/>
                          <a:latin typeface="+mj-lt"/>
                        </a:rPr>
                        <a:t>Kinderbüro Steiermark - Interessenvertretung für junge Menschen 0-14</a:t>
                      </a:r>
                    </a:p>
                  </a:txBody>
                  <a:tcPr marL="9525" marR="9525" marT="9525" marB="0" anchor="ctr"/>
                </a:tc>
                <a:tc>
                  <a:txBody>
                    <a:bodyPr/>
                    <a:lstStyle/>
                    <a:p>
                      <a:pPr algn="l" fontAlgn="ctr"/>
                      <a:r>
                        <a:rPr lang="de-DE" sz="1000" b="0" i="0" u="none" strike="noStrike">
                          <a:solidFill>
                            <a:srgbClr val="000000"/>
                          </a:solidFill>
                          <a:effectLst/>
                          <a:latin typeface="+mj-lt"/>
                        </a:rPr>
                        <a:t>Karmeliterplatz 2/3.Stock,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(0)316/90 370-180</a:t>
                      </a:r>
                    </a:p>
                  </a:txBody>
                  <a:tcPr marL="9525" marR="9525" marT="9525" marB="0" anchor="ctr"/>
                </a:tc>
                <a:tc>
                  <a:txBody>
                    <a:bodyPr/>
                    <a:lstStyle/>
                    <a:p>
                      <a:pPr algn="l" fontAlgn="ctr"/>
                      <a:r>
                        <a:rPr lang="de-DE" sz="1000" b="0" i="0" u="none" strike="noStrike">
                          <a:solidFill>
                            <a:srgbClr val="000000"/>
                          </a:solidFill>
                          <a:effectLst/>
                          <a:latin typeface="+mj-lt"/>
                        </a:rPr>
                        <a:t>thomas.plautz@kinderbüro.at</a:t>
                      </a:r>
                    </a:p>
                  </a:txBody>
                  <a:tcPr marL="9525" marR="9525" marT="9525" marB="0" anchor="ctr"/>
                </a:tc>
                <a:extLst>
                  <a:ext uri="{0D108BD9-81ED-4DB2-BD59-A6C34878D82A}">
                    <a16:rowId xmlns:a16="http://schemas.microsoft.com/office/drawing/2014/main" val="4191949437"/>
                  </a:ext>
                </a:extLst>
              </a:tr>
              <a:tr h="342700">
                <a:tc>
                  <a:txBody>
                    <a:bodyPr/>
                    <a:lstStyle/>
                    <a:p>
                      <a:pPr algn="l" fontAlgn="ctr"/>
                      <a:r>
                        <a:rPr lang="de-DE" sz="1000" b="0" i="0" u="none" strike="noStrike">
                          <a:solidFill>
                            <a:srgbClr val="000000"/>
                          </a:solidFill>
                          <a:effectLst/>
                          <a:latin typeface="+mj-lt"/>
                        </a:rPr>
                        <a:t>Kinder-Jugend Graz/Kreativwerkstatt</a:t>
                      </a:r>
                    </a:p>
                  </a:txBody>
                  <a:tcPr marL="9525" marR="9525" marT="9525" marB="0" anchor="ctr"/>
                </a:tc>
                <a:tc>
                  <a:txBody>
                    <a:bodyPr/>
                    <a:lstStyle/>
                    <a:p>
                      <a:pPr algn="l" fontAlgn="ctr"/>
                      <a:r>
                        <a:rPr lang="it-IT" sz="1000" b="0" i="0" u="none" strike="noStrike">
                          <a:solidFill>
                            <a:srgbClr val="000000"/>
                          </a:solidFill>
                          <a:effectLst/>
                          <a:latin typeface="+mj-lt"/>
                        </a:rPr>
                        <a:t>Murgalerien Arche Noah 11, 8020 Graz</a:t>
                      </a:r>
                    </a:p>
                  </a:txBody>
                  <a:tcPr marL="9525" marR="9525" marT="9525" marB="0" anchor="ctr"/>
                </a:tc>
                <a:tc>
                  <a:txBody>
                    <a:bodyPr/>
                    <a:lstStyle/>
                    <a:p>
                      <a:pPr algn="l" fontAlgn="ctr"/>
                      <a:r>
                        <a:rPr lang="de-DE" sz="1000" b="0" i="0" u="none" strike="noStrike">
                          <a:solidFill>
                            <a:srgbClr val="000000"/>
                          </a:solidFill>
                          <a:effectLst/>
                          <a:latin typeface="+mj-lt"/>
                        </a:rPr>
                        <a:t>+43 (0)316/22 80 29</a:t>
                      </a:r>
                    </a:p>
                  </a:txBody>
                  <a:tcPr marL="9525" marR="9525" marT="9525" marB="0" anchor="ctr"/>
                </a:tc>
                <a:tc>
                  <a:txBody>
                    <a:bodyPr/>
                    <a:lstStyle/>
                    <a:p>
                      <a:pPr algn="l" fontAlgn="ctr"/>
                      <a:r>
                        <a:rPr lang="de-DE" sz="1000" b="0" i="0" u="none" strike="noStrike">
                          <a:solidFill>
                            <a:srgbClr val="000000"/>
                          </a:solidFill>
                          <a:effectLst/>
                          <a:latin typeface="+mj-lt"/>
                        </a:rPr>
                        <a:t>kreativwerkstatt@gfsg.at</a:t>
                      </a:r>
                    </a:p>
                  </a:txBody>
                  <a:tcPr marL="9525" marR="9525" marT="9525" marB="0" anchor="ctr"/>
                </a:tc>
                <a:extLst>
                  <a:ext uri="{0D108BD9-81ED-4DB2-BD59-A6C34878D82A}">
                    <a16:rowId xmlns:a16="http://schemas.microsoft.com/office/drawing/2014/main" val="865875010"/>
                  </a:ext>
                </a:extLst>
              </a:tr>
              <a:tr h="233711">
                <a:tc>
                  <a:txBody>
                    <a:bodyPr/>
                    <a:lstStyle/>
                    <a:p>
                      <a:pPr algn="l" fontAlgn="ctr"/>
                      <a:r>
                        <a:rPr lang="de-DE" sz="1000" b="0" i="0" u="none" strike="noStrike">
                          <a:solidFill>
                            <a:srgbClr val="000000"/>
                          </a:solidFill>
                          <a:effectLst/>
                          <a:latin typeface="+mj-lt"/>
                        </a:rPr>
                        <a:t>LOGO Info &amp; Service für junge Leute</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(0)316/90 370-90</a:t>
                      </a:r>
                    </a:p>
                  </a:txBody>
                  <a:tcPr marL="9525" marR="9525" marT="9525" marB="0" anchor="ctr"/>
                </a:tc>
                <a:tc>
                  <a:txBody>
                    <a:bodyPr/>
                    <a:lstStyle/>
                    <a:p>
                      <a:pPr algn="l" fontAlgn="ctr"/>
                      <a:r>
                        <a:rPr lang="de-DE" sz="1000" b="0" i="0" u="none" strike="noStrike">
                          <a:solidFill>
                            <a:srgbClr val="000000"/>
                          </a:solidFill>
                          <a:effectLst/>
                          <a:latin typeface="+mj-lt"/>
                        </a:rPr>
                        <a:t>info@logo.at</a:t>
                      </a:r>
                    </a:p>
                  </a:txBody>
                  <a:tcPr marL="9525" marR="9525" marT="9525" marB="0" anchor="ctr"/>
                </a:tc>
                <a:extLst>
                  <a:ext uri="{0D108BD9-81ED-4DB2-BD59-A6C34878D82A}">
                    <a16:rowId xmlns:a16="http://schemas.microsoft.com/office/drawing/2014/main" val="3849673328"/>
                  </a:ext>
                </a:extLst>
              </a:tr>
              <a:tr h="701134">
                <a:tc>
                  <a:txBody>
                    <a:bodyPr/>
                    <a:lstStyle/>
                    <a:p>
                      <a:pPr algn="l" fontAlgn="ctr"/>
                      <a:r>
                        <a:rPr lang="de-DE" sz="1000" b="0" i="0" u="none" strike="noStrike">
                          <a:solidFill>
                            <a:srgbClr val="000000"/>
                          </a:solidFill>
                          <a:effectLst/>
                          <a:latin typeface="+mj-lt"/>
                        </a:rPr>
                        <a:t>Ludovico - Verein zur Förderung der Spielkultur - Institut für Spielpädagogik - Landesludothek der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2/EG,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(0)316/90 370-250</a:t>
                      </a:r>
                    </a:p>
                  </a:txBody>
                  <a:tcPr marL="9525" marR="9525" marT="9525" marB="0" anchor="ctr"/>
                </a:tc>
                <a:tc>
                  <a:txBody>
                    <a:bodyPr/>
                    <a:lstStyle/>
                    <a:p>
                      <a:pPr algn="l" fontAlgn="ctr"/>
                      <a:r>
                        <a:rPr lang="de-DE" sz="1000" b="0" i="0" u="none" strike="noStrike">
                          <a:solidFill>
                            <a:srgbClr val="000000"/>
                          </a:solidFill>
                          <a:effectLst/>
                          <a:latin typeface="+mj-lt"/>
                        </a:rPr>
                        <a:t>office@ludovico.at</a:t>
                      </a:r>
                    </a:p>
                  </a:txBody>
                  <a:tcPr marL="9525" marR="9525" marT="9525" marB="0" anchor="ctr"/>
                </a:tc>
                <a:extLst>
                  <a:ext uri="{0D108BD9-81ED-4DB2-BD59-A6C34878D82A}">
                    <a16:rowId xmlns:a16="http://schemas.microsoft.com/office/drawing/2014/main" val="2499813531"/>
                  </a:ext>
                </a:extLst>
              </a:tr>
              <a:tr h="350566">
                <a:tc>
                  <a:txBody>
                    <a:bodyPr/>
                    <a:lstStyle/>
                    <a:p>
                      <a:pPr algn="l" fontAlgn="ctr"/>
                      <a:r>
                        <a:rPr lang="de-DE" sz="1000" b="0" i="0" u="none" strike="noStrike">
                          <a:solidFill>
                            <a:srgbClr val="000000"/>
                          </a:solidFill>
                          <a:effectLst/>
                          <a:latin typeface="+mj-lt"/>
                        </a:rPr>
                        <a:t>Rainbows - für Kinder und Jugendliche in stürmischen Zeiten</a:t>
                      </a:r>
                    </a:p>
                  </a:txBody>
                  <a:tcPr marL="9525" marR="9525" marT="9525" marB="0" anchor="ctr"/>
                </a:tc>
                <a:tc>
                  <a:txBody>
                    <a:bodyPr/>
                    <a:lstStyle/>
                    <a:p>
                      <a:pPr algn="l" fontAlgn="ctr"/>
                      <a:r>
                        <a:rPr lang="de-DE" sz="1000" b="0" i="0" u="none" strike="noStrike">
                          <a:solidFill>
                            <a:srgbClr val="000000"/>
                          </a:solidFill>
                          <a:effectLst/>
                          <a:latin typeface="+mj-lt"/>
                        </a:rPr>
                        <a:t>Grabenstraße 88, 8010 Graz</a:t>
                      </a:r>
                    </a:p>
                  </a:txBody>
                  <a:tcPr marL="9525" marR="9525" marT="9525" marB="0" anchor="ctr"/>
                </a:tc>
                <a:tc>
                  <a:txBody>
                    <a:bodyPr/>
                    <a:lstStyle/>
                    <a:p>
                      <a:pPr algn="l" fontAlgn="ctr"/>
                      <a:r>
                        <a:rPr lang="de-DE" sz="1000" b="0" i="0" u="none" strike="noStrike">
                          <a:solidFill>
                            <a:srgbClr val="000000"/>
                          </a:solidFill>
                          <a:effectLst/>
                          <a:latin typeface="+mj-lt"/>
                        </a:rPr>
                        <a:t>+43 (0)316/67 87 83</a:t>
                      </a:r>
                    </a:p>
                  </a:txBody>
                  <a:tcPr marL="9525" marR="9525" marT="9525" marB="0" anchor="ctr"/>
                </a:tc>
                <a:tc>
                  <a:txBody>
                    <a:bodyPr/>
                    <a:lstStyle/>
                    <a:p>
                      <a:pPr algn="l" fontAlgn="ctr"/>
                      <a:r>
                        <a:rPr lang="de-DE" sz="1000" b="0" i="0" u="none" strike="noStrike">
                          <a:solidFill>
                            <a:srgbClr val="000000"/>
                          </a:solidFill>
                          <a:effectLst/>
                          <a:latin typeface="+mj-lt"/>
                        </a:rPr>
                        <a:t>office@stmk.rainbows.at</a:t>
                      </a:r>
                    </a:p>
                  </a:txBody>
                  <a:tcPr marL="9525" marR="9525" marT="9525" marB="0" anchor="ctr"/>
                </a:tc>
                <a:extLst>
                  <a:ext uri="{0D108BD9-81ED-4DB2-BD59-A6C34878D82A}">
                    <a16:rowId xmlns:a16="http://schemas.microsoft.com/office/drawing/2014/main" val="2479012597"/>
                  </a:ext>
                </a:extLst>
              </a:tr>
              <a:tr h="489635">
                <a:tc>
                  <a:txBody>
                    <a:bodyPr/>
                    <a:lstStyle/>
                    <a:p>
                      <a:pPr algn="l" fontAlgn="ctr"/>
                      <a:r>
                        <a:rPr lang="de-DE" sz="1000" b="0" i="0" u="none" strike="noStrike">
                          <a:solidFill>
                            <a:srgbClr val="000000"/>
                          </a:solidFill>
                          <a:effectLst/>
                          <a:latin typeface="+mj-lt"/>
                        </a:rPr>
                        <a:t>Steirischer Dachverband der offenen Jugendarbeit</a:t>
                      </a:r>
                    </a:p>
                  </a:txBody>
                  <a:tcPr marL="9525" marR="9525" marT="9525" marB="0" anchor="ctr"/>
                </a:tc>
                <a:tc>
                  <a:txBody>
                    <a:bodyPr/>
                    <a:lstStyle/>
                    <a:p>
                      <a:pPr algn="l" fontAlgn="ctr"/>
                      <a:r>
                        <a:rPr lang="de-DE" sz="1000" b="0" i="0" u="none" strike="noStrike">
                          <a:solidFill>
                            <a:srgbClr val="000000"/>
                          </a:solidFill>
                          <a:effectLst/>
                          <a:latin typeface="+mj-lt"/>
                        </a:rPr>
                        <a:t>Karmeliterhof, 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(0)316/90 370-121</a:t>
                      </a:r>
                    </a:p>
                  </a:txBody>
                  <a:tcPr marL="9525" marR="9525" marT="9525" marB="0" anchor="ctr"/>
                </a:tc>
                <a:tc>
                  <a:txBody>
                    <a:bodyPr/>
                    <a:lstStyle/>
                    <a:p>
                      <a:pPr algn="l" fontAlgn="ctr"/>
                      <a:r>
                        <a:rPr lang="de-DE" sz="1000" b="0" i="0" u="none" strike="noStrike" dirty="0">
                          <a:solidFill>
                            <a:srgbClr val="000000"/>
                          </a:solidFill>
                          <a:effectLst/>
                          <a:latin typeface="+mj-lt"/>
                        </a:rPr>
                        <a:t>office@dv-jugend.at</a:t>
                      </a:r>
                    </a:p>
                  </a:txBody>
                  <a:tcPr marL="9525" marR="9525" marT="9525" marB="0" anchor="ctr"/>
                </a:tc>
                <a:extLst>
                  <a:ext uri="{0D108BD9-81ED-4DB2-BD59-A6C34878D82A}">
                    <a16:rowId xmlns:a16="http://schemas.microsoft.com/office/drawing/2014/main" val="824928959"/>
                  </a:ext>
                </a:extLst>
              </a:tr>
            </a:tbl>
          </a:graphicData>
        </a:graphic>
      </p:graphicFrame>
      <p:sp>
        <p:nvSpPr>
          <p:cNvPr id="3" name="Foliennummernplatzhalter 2">
            <a:extLst>
              <a:ext uri="{FF2B5EF4-FFF2-40B4-BE49-F238E27FC236}">
                <a16:creationId xmlns:a16="http://schemas.microsoft.com/office/drawing/2014/main" id="{D0F1C8CB-E7C3-403A-892B-8BB99D409458}"/>
              </a:ext>
            </a:extLst>
          </p:cNvPr>
          <p:cNvSpPr>
            <a:spLocks noGrp="1"/>
          </p:cNvSpPr>
          <p:nvPr>
            <p:ph type="sldNum" sz="quarter" idx="7"/>
          </p:nvPr>
        </p:nvSpPr>
        <p:spPr/>
        <p:txBody>
          <a:bodyPr/>
          <a:lstStyle/>
          <a:p>
            <a:fld id="{B6F15528-21DE-4FAA-801E-634DDDAF4B2B}" type="slidenum">
              <a:rPr lang="de-AT" smtClean="0"/>
              <a:t>43</a:t>
            </a:fld>
            <a:endParaRPr lang="de-AT"/>
          </a:p>
        </p:txBody>
      </p:sp>
    </p:spTree>
    <p:extLst>
      <p:ext uri="{BB962C8B-B14F-4D97-AF65-F5344CB8AC3E}">
        <p14:creationId xmlns:p14="http://schemas.microsoft.com/office/powerpoint/2010/main" val="252268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4185761"/>
          </a:xfrm>
        </p:spPr>
        <p:txBody>
          <a:bodyPr/>
          <a:lstStyle/>
          <a:p>
            <a:pPr marL="285750" indent="-285750" algn="just">
              <a:buFont typeface="Arial" panose="020B0604020202020204" pitchFamily="34" charset="0"/>
              <a:buChar char="•"/>
            </a:pPr>
            <a:r>
              <a:rPr lang="de-DE" dirty="0"/>
              <a:t>Psychologische Beratung und Behandlung einzelner Schülerinnen und Schüler betreffende Frage- und Problemstellungen zum Lernen, Verhalten, emotionalen Belastungen und persönlichen Krisen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Psychologische Gutachter- und Sachverständigentätigkeit bei Fragen zur bestmöglichen Förderung von Schülerinnen und Schülern, insbesondere im Zusammenhang mit entsprechenden schulrechtlichen Verfahren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Unterstützung von Schulen beim Krisenmanagement durch vorbereitende Maßnahmen, psychologische Unterstützung in Akutsituationen und Nachbetreuung</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Koordination psychosoziale Unterstützung in Form von Aktivitäten zur Qualitätssicherung, fachlichen Unterstützung und Vernetzung aller psychosozialen Unterstützungsangebote für Schulen in der jeweiligen Bildungsregion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Hinweis auf Erlass: </a:t>
            </a:r>
            <a:r>
              <a:rPr lang="de-DE" dirty="0">
                <a:hlinkClick r:id="rId2"/>
              </a:rPr>
              <a:t>Aufgaben und Struktur der Schulpsychologie und Koordination der psychosozialen Unterstützung im Schulwesen Rundschreiben Nr.28/2018</a:t>
            </a:r>
            <a:endParaRPr lang="de-DE" dirty="0"/>
          </a:p>
        </p:txBody>
      </p:sp>
      <p:sp>
        <p:nvSpPr>
          <p:cNvPr id="2" name="Foliennummernplatzhalter 1">
            <a:extLst>
              <a:ext uri="{FF2B5EF4-FFF2-40B4-BE49-F238E27FC236}">
                <a16:creationId xmlns:a16="http://schemas.microsoft.com/office/drawing/2014/main" id="{66A4BFBA-887A-4A09-8D7C-B6FE6FFB9302}"/>
              </a:ext>
            </a:extLst>
          </p:cNvPr>
          <p:cNvSpPr>
            <a:spLocks noGrp="1"/>
          </p:cNvSpPr>
          <p:nvPr>
            <p:ph type="sldNum" sz="quarter" idx="7"/>
          </p:nvPr>
        </p:nvSpPr>
        <p:spPr/>
        <p:txBody>
          <a:bodyPr/>
          <a:lstStyle/>
          <a:p>
            <a:fld id="{B6F15528-21DE-4FAA-801E-634DDDAF4B2B}" type="slidenum">
              <a:rPr lang="de-AT" smtClean="0"/>
              <a:t>5</a:t>
            </a:fld>
            <a:endParaRPr lang="de-AT"/>
          </a:p>
        </p:txBody>
      </p:sp>
    </p:spTree>
    <p:extLst>
      <p:ext uri="{BB962C8B-B14F-4D97-AF65-F5344CB8AC3E}">
        <p14:creationId xmlns:p14="http://schemas.microsoft.com/office/powerpoint/2010/main" val="365105992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447098"/>
          </a:xfrm>
        </p:spPr>
        <p:txBody>
          <a:bodyPr/>
          <a:lstStyle/>
          <a:p>
            <a:pPr marL="285750" indent="-285750" algn="just">
              <a:buFont typeface="Arial" panose="020B0604020202020204" pitchFamily="34" charset="0"/>
              <a:buChar char="•"/>
            </a:pPr>
            <a:r>
              <a:rPr lang="de-DE" dirty="0"/>
              <a:t>In der Primärprävention an Schulen sind dies insbesondere: Arbeit mit Klassen/Gruppen, Lehrercoaching, Moderation in interdisziplinären Beratungsteams, Sprechstunden, (Schul-) psychologische Einzelfallarbeit mit dem Ziel Primärprävention,      Durchführung      bzw.      Begleitung      von       Programmen      zur Gewaltprävention, Durchführung von Projekten,</a:t>
            </a:r>
          </a:p>
          <a:p>
            <a:pPr marL="285750" indent="-285750" algn="just">
              <a:buFont typeface="Arial" panose="020B0604020202020204" pitchFamily="34" charset="0"/>
              <a:buChar char="•"/>
            </a:pPr>
            <a:r>
              <a:rPr lang="de-DE" dirty="0"/>
              <a:t>z.B. Soziales Lernen zur Förderung sozialer Kompetenzen, Verbesserung der Konfliktfähigkeit, ...</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In der Sekundärprävention an Schulen sind dies insbesondere: (Schul-) psychologische Intervention im Anlassfall z.B. Konfliktklärung, Streitschlichtung, Antigewalt- und Antimobbingintervention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In der Tertiärprävention an Schulen sind dies insbesondere: (Schul-) psychologische Behandlung und Begleitung zur Schadensbegrenzung nach negativer Einwirkung, Sicherung und Stabilisierung</a:t>
            </a:r>
          </a:p>
        </p:txBody>
      </p:sp>
      <p:sp>
        <p:nvSpPr>
          <p:cNvPr id="2" name="Foliennummernplatzhalter 1">
            <a:extLst>
              <a:ext uri="{FF2B5EF4-FFF2-40B4-BE49-F238E27FC236}">
                <a16:creationId xmlns:a16="http://schemas.microsoft.com/office/drawing/2014/main" id="{99784F30-9C8C-48A9-8E1B-849A60D642D5}"/>
              </a:ext>
            </a:extLst>
          </p:cNvPr>
          <p:cNvSpPr>
            <a:spLocks noGrp="1"/>
          </p:cNvSpPr>
          <p:nvPr>
            <p:ph type="sldNum" sz="quarter" idx="7"/>
          </p:nvPr>
        </p:nvSpPr>
        <p:spPr/>
        <p:txBody>
          <a:bodyPr/>
          <a:lstStyle/>
          <a:p>
            <a:fld id="{B6F15528-21DE-4FAA-801E-634DDDAF4B2B}" type="slidenum">
              <a:rPr lang="de-AT" smtClean="0"/>
              <a:t>6</a:t>
            </a:fld>
            <a:endParaRPr lang="de-AT"/>
          </a:p>
        </p:txBody>
      </p:sp>
    </p:spTree>
    <p:extLst>
      <p:ext uri="{BB962C8B-B14F-4D97-AF65-F5344CB8AC3E}">
        <p14:creationId xmlns:p14="http://schemas.microsoft.com/office/powerpoint/2010/main" val="128033843"/>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1.2. Schüler- und Bildungsberater/innen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442277" y="2276872"/>
            <a:ext cx="8259444" cy="2736304"/>
          </a:xfrm>
        </p:spPr>
        <p:txBody>
          <a:bodyPr/>
          <a:lstStyle/>
          <a:p>
            <a:pPr algn="just">
              <a:lnSpc>
                <a:spcPct val="150000"/>
              </a:lnSpc>
            </a:pPr>
            <a:r>
              <a:rPr lang="de-DE" dirty="0"/>
              <a:t>Die Schüler- und Bildungsberatung ist ein niederschwelliges Beratungsangebot für Schüler/innen an Sekundarschulen, das sowohl Teil eines standort- bzw. clusterbezogenen Konzepts der </a:t>
            </a:r>
          </a:p>
          <a:p>
            <a:pPr algn="just">
              <a:lnSpc>
                <a:spcPct val="150000"/>
              </a:lnSpc>
            </a:pPr>
            <a:r>
              <a:rPr lang="de-DE" dirty="0"/>
              <a:t>Information, Beratung und Orientierung für Bildung und Beruf als auch des psychosozialen Unterstützungssystems am Schulstandort ist. Insbesondere unterstützen Schüler- und Bildungs- </a:t>
            </a:r>
          </a:p>
          <a:p>
            <a:pPr algn="just">
              <a:lnSpc>
                <a:spcPct val="150000"/>
              </a:lnSpc>
            </a:pPr>
            <a:r>
              <a:rPr lang="de-DE" dirty="0" err="1"/>
              <a:t>berater</a:t>
            </a:r>
            <a:r>
              <a:rPr lang="de-DE" dirty="0"/>
              <a:t>/innen die individuelle Karriereplanung der Schüler/innen. </a:t>
            </a:r>
          </a:p>
        </p:txBody>
      </p:sp>
      <p:sp>
        <p:nvSpPr>
          <p:cNvPr id="2" name="Foliennummernplatzhalter 1">
            <a:extLst>
              <a:ext uri="{FF2B5EF4-FFF2-40B4-BE49-F238E27FC236}">
                <a16:creationId xmlns:a16="http://schemas.microsoft.com/office/drawing/2014/main" id="{9879DF7C-FE0D-4938-A678-FD37981BA78B}"/>
              </a:ext>
            </a:extLst>
          </p:cNvPr>
          <p:cNvSpPr>
            <a:spLocks noGrp="1"/>
          </p:cNvSpPr>
          <p:nvPr>
            <p:ph type="sldNum" sz="quarter" idx="7"/>
          </p:nvPr>
        </p:nvSpPr>
        <p:spPr/>
        <p:txBody>
          <a:bodyPr/>
          <a:lstStyle/>
          <a:p>
            <a:fld id="{B6F15528-21DE-4FAA-801E-634DDDAF4B2B}" type="slidenum">
              <a:rPr lang="de-AT" smtClean="0"/>
              <a:t>7</a:t>
            </a:fld>
            <a:endParaRPr lang="de-AT"/>
          </a:p>
        </p:txBody>
      </p:sp>
    </p:spTree>
    <p:extLst>
      <p:ext uri="{BB962C8B-B14F-4D97-AF65-F5344CB8AC3E}">
        <p14:creationId xmlns:p14="http://schemas.microsoft.com/office/powerpoint/2010/main" val="68542517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470877" y="1844824"/>
            <a:ext cx="8072686" cy="1477328"/>
          </a:xfrm>
        </p:spPr>
        <p:txBody>
          <a:bodyPr/>
          <a:lstStyle/>
          <a:p>
            <a:pPr marL="285750" indent="-285750" algn="just">
              <a:buFont typeface="Arial" panose="020B0604020202020204" pitchFamily="34" charset="0"/>
              <a:buChar char="•"/>
            </a:pPr>
            <a:r>
              <a:rPr lang="de-DE" dirty="0"/>
              <a:t>Information als Orientierungshilfe und Entscheidungsvorbereitung</a:t>
            </a:r>
          </a:p>
          <a:p>
            <a:pPr marL="285750" indent="-285750" algn="just">
              <a:buFont typeface="Arial" panose="020B0604020202020204" pitchFamily="34" charset="0"/>
              <a:buChar char="•"/>
            </a:pPr>
            <a:r>
              <a:rPr lang="de-DE" dirty="0"/>
              <a:t>Individuelle Beratung und Vermittlung von Hilfe</a:t>
            </a:r>
          </a:p>
          <a:p>
            <a:pPr algn="just"/>
            <a:r>
              <a:rPr lang="de-DE" dirty="0"/>
              <a:t>	a) Informationsberatung</a:t>
            </a:r>
          </a:p>
          <a:p>
            <a:pPr algn="just"/>
            <a:r>
              <a:rPr lang="de-DE" dirty="0"/>
              <a:t>	b) Beratung und Vermittlung von Hilfe bei Schwierigkeiten im Lernen und Verhalten 	oder anderen persönlichen Problemen (Problemberatung)</a:t>
            </a:r>
          </a:p>
          <a:p>
            <a:pPr algn="just"/>
            <a:r>
              <a:rPr lang="de-DE" dirty="0"/>
              <a:t>	c) Unterstützung der Koordinierung der psychosozialen Beratung an der Schule</a:t>
            </a:r>
          </a:p>
        </p:txBody>
      </p:sp>
      <p:sp>
        <p:nvSpPr>
          <p:cNvPr id="5" name="Textplatzhalter 6">
            <a:extLst>
              <a:ext uri="{FF2B5EF4-FFF2-40B4-BE49-F238E27FC236}">
                <a16:creationId xmlns:a16="http://schemas.microsoft.com/office/drawing/2014/main" id="{68348D98-67A1-48CC-8CE0-A3E760D752C1}"/>
              </a:ext>
            </a:extLst>
          </p:cNvPr>
          <p:cNvSpPr txBox="1">
            <a:spLocks/>
          </p:cNvSpPr>
          <p:nvPr/>
        </p:nvSpPr>
        <p:spPr>
          <a:xfrm>
            <a:off x="535656" y="3423285"/>
            <a:ext cx="8072686" cy="2954655"/>
          </a:xfrm>
          <a:prstGeom prst="rect">
            <a:avLst/>
          </a:prstGeom>
        </p:spPr>
        <p:txBody>
          <a:bodyPr wrap="square" lIns="0" tIns="0" rIns="0" bIns="0">
            <a:spAutoFit/>
          </a:bodyPr>
          <a:lstStyle>
            <a:lvl1pPr marL="0" eaLnBrk="1" hangingPunct="1">
              <a:defRPr sz="1600" b="0" i="0">
                <a:solidFill>
                  <a:schemeClr val="tx1"/>
                </a:solidFill>
                <a:latin typeface="Calibri"/>
                <a:ea typeface="+mn-ea"/>
                <a:cs typeface="Calibri"/>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just"/>
            <a:r>
              <a:rPr lang="de-DE" b="1" kern="0" dirty="0"/>
              <a:t>Zusammenarbeit mit anderen Beratungseinrichtungen: </a:t>
            </a:r>
          </a:p>
          <a:p>
            <a:pPr algn="just"/>
            <a:r>
              <a:rPr lang="de-DE" kern="0" dirty="0"/>
              <a:t>Schüler- und Bildungsberater/innen übernehmen eine wichtige Funktion als niederschwellige Anlaufstelle für Schüler/innen und deren Eltern direkt am Schulstandort, die sich um Anliegen und Problemstellungen im Zusammenhang mit der Ausgestaltung des Bildungsweges sowie damit zusammenhängenden psychosozialen Herausforderungen annimmt.</a:t>
            </a:r>
          </a:p>
          <a:p>
            <a:pPr algn="just"/>
            <a:r>
              <a:rPr lang="de-DE" kern="0" dirty="0"/>
              <a:t>Im jeweiligen Fall erforderliche bzw. empfehlenswerte Kooperationen mit weiteren psychosozialen Unterstützungssystemen am Schulstandort wie Beratungslehrer/innen, Betreuungslehrer/innen, </a:t>
            </a:r>
            <a:r>
              <a:rPr lang="de-DE" kern="0" dirty="0" err="1"/>
              <a:t>Psychagog</a:t>
            </a:r>
            <a:r>
              <a:rPr lang="de-DE" kern="0" dirty="0"/>
              <a:t>/</a:t>
            </a:r>
            <a:r>
              <a:rPr lang="de-DE" kern="0" dirty="0" err="1"/>
              <a:t>inn</a:t>
            </a:r>
            <a:r>
              <a:rPr lang="de-DE" kern="0" dirty="0"/>
              <a:t>/en, Schulsozialarbeiter/innen oder außerschulischen Einrichtungen wie Kliniken, der Kinder- und Jugendhilfe.</a:t>
            </a:r>
          </a:p>
          <a:p>
            <a:pPr algn="just"/>
            <a:endParaRPr lang="de-DE" kern="0" dirty="0"/>
          </a:p>
          <a:p>
            <a:pPr algn="just"/>
            <a:r>
              <a:rPr lang="de-DE" kern="0" dirty="0"/>
              <a:t>Hinweis auf Erlass: </a:t>
            </a:r>
            <a:r>
              <a:rPr lang="de-DE" kern="0" dirty="0">
                <a:hlinkClick r:id="rId2"/>
              </a:rPr>
              <a:t>Grundsatzerlass für Schüler- und Bildungsberatung Rundschreiben Nr. 22/2017</a:t>
            </a:r>
            <a:endParaRPr lang="de-DE" kern="0" dirty="0"/>
          </a:p>
        </p:txBody>
      </p:sp>
      <p:sp>
        <p:nvSpPr>
          <p:cNvPr id="2" name="Foliennummernplatzhalter 1">
            <a:extLst>
              <a:ext uri="{FF2B5EF4-FFF2-40B4-BE49-F238E27FC236}">
                <a16:creationId xmlns:a16="http://schemas.microsoft.com/office/drawing/2014/main" id="{F6752BDD-7432-4371-8552-B3F8943325C9}"/>
              </a:ext>
            </a:extLst>
          </p:cNvPr>
          <p:cNvSpPr>
            <a:spLocks noGrp="1"/>
          </p:cNvSpPr>
          <p:nvPr>
            <p:ph type="sldNum" sz="quarter" idx="7"/>
          </p:nvPr>
        </p:nvSpPr>
        <p:spPr/>
        <p:txBody>
          <a:bodyPr/>
          <a:lstStyle/>
          <a:p>
            <a:fld id="{B6F15528-21DE-4FAA-801E-634DDDAF4B2B}" type="slidenum">
              <a:rPr lang="de-AT" smtClean="0"/>
              <a:t>8</a:t>
            </a:fld>
            <a:endParaRPr lang="de-AT"/>
          </a:p>
        </p:txBody>
      </p:sp>
    </p:spTree>
    <p:extLst>
      <p:ext uri="{BB962C8B-B14F-4D97-AF65-F5344CB8AC3E}">
        <p14:creationId xmlns:p14="http://schemas.microsoft.com/office/powerpoint/2010/main" val="145568047"/>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1.3. Schulärztlicher Dienst</a:t>
            </a:r>
            <a:br>
              <a:rPr lang="de-DE" sz="2000" u="sng" dirty="0"/>
            </a:b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5" y="1772816"/>
            <a:ext cx="8166065" cy="4678204"/>
          </a:xfrm>
        </p:spPr>
        <p:txBody>
          <a:bodyPr/>
          <a:lstStyle/>
          <a:p>
            <a:pPr algn="l"/>
            <a:r>
              <a:rPr lang="de-DE" u="sng" dirty="0"/>
              <a:t>Organisation:</a:t>
            </a:r>
          </a:p>
          <a:p>
            <a:pPr algn="l"/>
            <a:r>
              <a:rPr lang="de-DE" dirty="0"/>
              <a:t>Auf Grund der unterschiedlichen „Träger“ und Finanzierung, wird das System im Bundesschulbereich und Pflichtschulbereich unterschiedlich wirksam. </a:t>
            </a:r>
            <a:br>
              <a:rPr lang="de-DE" dirty="0"/>
            </a:br>
            <a:r>
              <a:rPr lang="de-DE" dirty="0"/>
              <a:t>Im Bundesschulbereich besteht eine fixe Anwesenheit der Ärztin / des Arztes vor Ort an der Schule (pro 60 Schüler eine Stunde in der Woche). Die Pflichtschulen der Stadt Graz werden durch den ärztlichen Dienst des Amtes für Jugend und Familie betreut.</a:t>
            </a:r>
          </a:p>
          <a:p>
            <a:pPr algn="just"/>
            <a:endParaRPr lang="de-DE" dirty="0"/>
          </a:p>
          <a:p>
            <a:pPr algn="just"/>
            <a:r>
              <a:rPr lang="de-DE" u="sng" dirty="0"/>
              <a:t>Leistungen:</a:t>
            </a:r>
          </a:p>
          <a:p>
            <a:pPr algn="l"/>
            <a:r>
              <a:rPr lang="de-DE" dirty="0"/>
              <a:t>- Einmal jährliche ärztliche Untersuchung aller Schülerinnen und Schüler sowie medizinische Beratung in allen Gesundheitsfragen der Schülerinnen und Schüler soweit diese den Schulbesuch betreffen.</a:t>
            </a:r>
            <a:br>
              <a:rPr lang="de-DE" dirty="0"/>
            </a:br>
            <a:r>
              <a:rPr lang="de-DE" dirty="0"/>
              <a:t>- Keine Zuständigkeit besteht für Lehr- und Verwaltungspersonal. Die Beratung und Betreuung erfolgt durch den arbeitsmedizinischen Dienst. </a:t>
            </a:r>
          </a:p>
          <a:p>
            <a:pPr algn="just"/>
            <a:endParaRPr lang="de-DE" dirty="0"/>
          </a:p>
          <a:p>
            <a:pPr algn="just"/>
            <a:r>
              <a:rPr lang="de-DE" i="1" dirty="0"/>
              <a:t>Koordination: </a:t>
            </a:r>
          </a:p>
          <a:p>
            <a:pPr algn="just"/>
            <a:r>
              <a:rPr lang="de-DE" dirty="0"/>
              <a:t>Landesschularzt </a:t>
            </a:r>
          </a:p>
          <a:p>
            <a:pPr algn="just"/>
            <a:r>
              <a:rPr lang="de-DE" dirty="0" err="1"/>
              <a:t>MMag</a:t>
            </a:r>
            <a:r>
              <a:rPr lang="de-DE" dirty="0"/>
              <a:t>. Dr. Günter Polt, </a:t>
            </a:r>
            <a:r>
              <a:rPr lang="de-DE" dirty="0" err="1"/>
              <a:t>MSc</a:t>
            </a:r>
            <a:r>
              <a:rPr lang="de-DE" dirty="0"/>
              <a:t> </a:t>
            </a:r>
          </a:p>
          <a:p>
            <a:pPr algn="just"/>
            <a:r>
              <a:rPr lang="de-DE" dirty="0"/>
              <a:t>Tel.: 05/0248 345 234 </a:t>
            </a:r>
          </a:p>
          <a:p>
            <a:pPr algn="just"/>
            <a:r>
              <a:rPr lang="de-DE" dirty="0"/>
              <a:t>E-Mail: guenter.polt@bildung-stmk.gv.at</a:t>
            </a:r>
          </a:p>
        </p:txBody>
      </p:sp>
      <p:sp>
        <p:nvSpPr>
          <p:cNvPr id="2" name="Foliennummernplatzhalter 1">
            <a:extLst>
              <a:ext uri="{FF2B5EF4-FFF2-40B4-BE49-F238E27FC236}">
                <a16:creationId xmlns:a16="http://schemas.microsoft.com/office/drawing/2014/main" id="{B61E76A6-0658-43C8-B8CD-8867B963030B}"/>
              </a:ext>
            </a:extLst>
          </p:cNvPr>
          <p:cNvSpPr>
            <a:spLocks noGrp="1"/>
          </p:cNvSpPr>
          <p:nvPr>
            <p:ph type="sldNum" sz="quarter" idx="7"/>
          </p:nvPr>
        </p:nvSpPr>
        <p:spPr/>
        <p:txBody>
          <a:bodyPr/>
          <a:lstStyle/>
          <a:p>
            <a:fld id="{B6F15528-21DE-4FAA-801E-634DDDAF4B2B}" type="slidenum">
              <a:rPr lang="de-AT" smtClean="0"/>
              <a:t>9</a:t>
            </a:fld>
            <a:endParaRPr lang="de-AT"/>
          </a:p>
        </p:txBody>
      </p:sp>
    </p:spTree>
    <p:extLst>
      <p:ext uri="{BB962C8B-B14F-4D97-AF65-F5344CB8AC3E}">
        <p14:creationId xmlns:p14="http://schemas.microsoft.com/office/powerpoint/2010/main" val="2028088558"/>
      </p:ext>
    </p:extLst>
  </p:cSld>
  <p:clrMapOvr>
    <a:masterClrMapping/>
  </p:clrMapOvr>
  <p:transition spd="slow">
    <p:push dir="u"/>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61616"/>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orlage PPT" id="{39BBC2FA-1188-467C-9694-D53B406BC978}" vid="{1887F014-4447-4EFA-B5C0-93D9F7EC18A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Folienhintergrund BD</Template>
  <TotalTime>0</TotalTime>
  <Words>5789</Words>
  <Application>Microsoft Office PowerPoint</Application>
  <PresentationFormat>Bildschirmpräsentation (4:3)</PresentationFormat>
  <Paragraphs>814</Paragraphs>
  <Slides>43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43</vt:i4>
      </vt:variant>
    </vt:vector>
  </HeadingPairs>
  <TitlesOfParts>
    <vt:vector size="49" baseType="lpstr">
      <vt:lpstr>Arial</vt:lpstr>
      <vt:lpstr>Calibri</vt:lpstr>
      <vt:lpstr>Corbel</vt:lpstr>
      <vt:lpstr>DejaVu Sans</vt:lpstr>
      <vt:lpstr>Wingdings</vt:lpstr>
      <vt:lpstr>Office</vt:lpstr>
      <vt:lpstr>Schulische  Unterstützungssysteme   in der Steiermark</vt:lpstr>
      <vt:lpstr>PowerPoint-Präsentation</vt:lpstr>
      <vt:lpstr>1. Schulinterne Unterstützungssysteme  2. Schulexterne Unterstützungssysteme  3. Externe Kooperationspartner/innen</vt:lpstr>
      <vt:lpstr>1.1. Schulpsycholog/inn/en des Bundes</vt:lpstr>
      <vt:lpstr>Aufgaben:</vt:lpstr>
      <vt:lpstr>Aufgaben:</vt:lpstr>
      <vt:lpstr>1.2. Schüler- und Bildungsberater/innen</vt:lpstr>
      <vt:lpstr>Aufgaben:</vt:lpstr>
      <vt:lpstr>1.3. Schulärztlicher Dienst </vt:lpstr>
      <vt:lpstr>PowerPoint-Präsentation</vt:lpstr>
      <vt:lpstr>PowerPoint-Präsentation</vt:lpstr>
      <vt:lpstr>1.4. Fachbereich Inklusion, Diversität und Sonderpädagogik</vt:lpstr>
      <vt:lpstr>Aufgaben:</vt:lpstr>
      <vt:lpstr>1.4. Fachbereich Inklusion, Diversität und Sonderpädagogik</vt:lpstr>
      <vt:lpstr>1) Beratungslehrer/innen für Kinder mit sozialemotionalen Schwierigkeiten</vt:lpstr>
      <vt:lpstr>2) Verhaltenspädagogische Stützlehrer/innen</vt:lpstr>
      <vt:lpstr>3) Mobile Integrationslehrer/innen</vt:lpstr>
      <vt:lpstr>4) DaZ-Lehrer/innen</vt:lpstr>
      <vt:lpstr>5) Sprachheillehrer/innen</vt:lpstr>
      <vt:lpstr>6) Integrationslehrer/innen für den Bereich Sehen und Hören</vt:lpstr>
      <vt:lpstr>7) Integrationslehrer/innen für Leserechtschreib- und Rechenschwäche</vt:lpstr>
      <vt:lpstr>Koordination:</vt:lpstr>
      <vt:lpstr>PowerPoint-Präsentation</vt:lpstr>
      <vt:lpstr>PowerPoint-Präsentation</vt:lpstr>
      <vt:lpstr>PowerPoint-Präsentation</vt:lpstr>
      <vt:lpstr>PowerPoint-Präsentation</vt:lpstr>
      <vt:lpstr>2.1. Jugendcoaches</vt:lpstr>
      <vt:lpstr>2.2. „SCHULSOZIALARBEIT DES LANDES STEIERMARK“  A6 Fachabteilung Gesellschaft</vt:lpstr>
      <vt:lpstr>2.2. „SCHULSOZIALARBEIT DES LANDES STEIERMARK“  A6 Fachabteilung Gesellschaft</vt:lpstr>
      <vt:lpstr>PowerPoint-Präsentation</vt:lpstr>
      <vt:lpstr>3.1. Kinder- und Jugendhilfe in der Steiermark</vt:lpstr>
      <vt:lpstr>Welche Hilfe kann man bekommen?</vt:lpstr>
      <vt:lpstr>3.2. Kinder- und Jugendanwaltschaft</vt:lpstr>
      <vt:lpstr>Das Angebot</vt:lpstr>
      <vt:lpstr>3.3. Landeskriminalamt Steiermark</vt:lpstr>
      <vt:lpstr>Die Programme</vt:lpstr>
      <vt:lpstr>Appendix</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Schulische  Unterstützungssysteme   in der Steiermark</dc:title>
  <dc:creator>Pfingstner, Thomas (BD Stmk)</dc:creator>
  <cp:lastModifiedBy>Moser, Christina (BD Stmk)</cp:lastModifiedBy>
  <cp:revision>85</cp:revision>
  <cp:lastPrinted>2025-03-05T09:22:32Z</cp:lastPrinted>
  <dcterms:created xsi:type="dcterms:W3CDTF">2021-01-10T09:09:21Z</dcterms:created>
  <dcterms:modified xsi:type="dcterms:W3CDTF">2025-03-11T07:35:11Z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2019-12-06T00:00:00Z</vt:filetime>
  </property>
  <property fmtid="{D5CDD505-2E9C-101B-9397-08002B2CF9AE}" pid="3" name="LastSaved">
    <vt:filetime>2020-01-20T00:00:00Z</vt:filetime>
  </property>
</Properties>
</file>